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4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7559675" cy="10691813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Roboto Condensed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7A+6zVYZO3qTCTzQi+AykzSx1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2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175" y="801875"/>
            <a:ext cx="5040025" cy="4009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0" name="Google Shape;1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4" name="Google Shape;1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5" name="Google Shape;2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7eb2b5b4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27eb2b5b409_0_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7eb2b5b409_1_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g27eb2b5b409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7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f4c22356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2f4c223567f_0_0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4b77f317ea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g14b77f317ea_0_6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a70fe5543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fa70fe5543_2_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5" name="Google Shape;2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1" name="Google Shape;28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a70fe5543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fa70fe5543_3_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4b77f317ea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14b77f317ea_0_72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3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9" name="Google Shape;2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6:notes"/>
          <p:cNvSpPr txBox="1">
            <a:spLocks noGrp="1"/>
          </p:cNvSpPr>
          <p:nvPr>
            <p:ph type="body" idx="1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01688"/>
            <a:ext cx="7126287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3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8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9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39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4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40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4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41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42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43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43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43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44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44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44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44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44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5"/>
          <p:cNvSpPr txBox="1">
            <a:spLocks noGrp="1"/>
          </p:cNvSpPr>
          <p:nvPr>
            <p:ph type="subTitle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6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4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47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8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9"/>
          <p:cNvSpPr txBox="1">
            <a:spLocks noGrp="1"/>
          </p:cNvSpPr>
          <p:nvPr>
            <p:ph type="subTitle" idx="1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50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50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51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51"/>
          <p:cNvSpPr txBox="1">
            <a:spLocks noGrp="1"/>
          </p:cNvSpPr>
          <p:nvPr>
            <p:ph type="body" idx="3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2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2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52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52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3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3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53"/>
          <p:cNvSpPr txBox="1">
            <a:spLocks noGrp="1"/>
          </p:cNvSpPr>
          <p:nvPr>
            <p:ph type="body" idx="2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4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54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54"/>
          <p:cNvSpPr txBox="1">
            <a:spLocks noGrp="1"/>
          </p:cNvSpPr>
          <p:nvPr>
            <p:ph type="body" idx="2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54"/>
          <p:cNvSpPr txBox="1">
            <a:spLocks noGrp="1"/>
          </p:cNvSpPr>
          <p:nvPr>
            <p:ph type="body" idx="3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54"/>
          <p:cNvSpPr txBox="1">
            <a:spLocks noGrp="1"/>
          </p:cNvSpPr>
          <p:nvPr>
            <p:ph type="body" idx="4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55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55"/>
          <p:cNvSpPr txBox="1">
            <a:spLocks noGrp="1"/>
          </p:cNvSpPr>
          <p:nvPr>
            <p:ph type="body" idx="2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55"/>
          <p:cNvSpPr txBox="1">
            <a:spLocks noGrp="1"/>
          </p:cNvSpPr>
          <p:nvPr>
            <p:ph type="body" idx="3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55"/>
          <p:cNvSpPr txBox="1">
            <a:spLocks noGrp="1"/>
          </p:cNvSpPr>
          <p:nvPr>
            <p:ph type="body" idx="4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55"/>
          <p:cNvSpPr txBox="1">
            <a:spLocks noGrp="1"/>
          </p:cNvSpPr>
          <p:nvPr>
            <p:ph type="body" idx="5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55"/>
          <p:cNvSpPr txBox="1">
            <a:spLocks noGrp="1"/>
          </p:cNvSpPr>
          <p:nvPr>
            <p:ph type="body" idx="6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7"/>
          <p:cNvSpPr/>
          <p:nvPr/>
        </p:nvSpPr>
        <p:spPr>
          <a:xfrm>
            <a:off x="8629200" y="0"/>
            <a:ext cx="3562200" cy="685728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p1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562920" y="734400"/>
            <a:ext cx="5065560" cy="53884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9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52280" y="-775800"/>
            <a:ext cx="4314240" cy="305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948640" y="1565640"/>
            <a:ext cx="7700760" cy="819144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970560" y="-1914120"/>
            <a:ext cx="5282640" cy="56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72560" y="5329080"/>
            <a:ext cx="2507760" cy="177372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najbrtova@jabok.cz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hyperlink" Target="mailto:frydrychova@jabok.cz" TargetMode="External"/><Relationship Id="rId5" Type="http://schemas.openxmlformats.org/officeDocument/2006/relationships/hyperlink" Target="mailto:urban@jabok.cz" TargetMode="External"/><Relationship Id="rId4" Type="http://schemas.openxmlformats.org/officeDocument/2006/relationships/hyperlink" Target="mailto:pesek@jabok.cz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"/>
          <p:cNvSpPr/>
          <p:nvPr/>
        </p:nvSpPr>
        <p:spPr>
          <a:xfrm>
            <a:off x="443620" y="1880800"/>
            <a:ext cx="11362099" cy="20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cs-CZ" sz="4600" b="0" i="0" u="sng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Metodický a supervizní seminář k praxi I.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endParaRPr sz="40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cs-CZ" sz="32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školní rok 	2026/27</a:t>
            </a:r>
            <a:endParaRPr sz="32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/>
          <p:nvPr/>
        </p:nvSpPr>
        <p:spPr>
          <a:xfrm>
            <a:off x="679422" y="1271534"/>
            <a:ext cx="10999500" cy="5301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100" b="1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Tereza </a:t>
            </a:r>
            <a:r>
              <a:rPr lang="cs-CZ" sz="2100" b="1" i="0" u="none" strike="noStrike" cap="none" dirty="0" err="1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Najbrtová</a:t>
            </a:r>
            <a:r>
              <a:rPr lang="cs-CZ" sz="2100" b="1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	</a:t>
            </a:r>
            <a:r>
              <a:rPr lang="cs-CZ" sz="21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vedoucí katedry odborných praxí (KOP) </a:t>
            </a:r>
            <a:r>
              <a:rPr lang="cs-CZ" sz="2100" b="0" i="0" u="sng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najbrtova@jabok.cz</a:t>
            </a:r>
            <a:endParaRPr sz="2100" b="0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722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2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1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100" b="1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Michal Pešek</a:t>
            </a:r>
            <a:r>
              <a:rPr lang="cs-CZ" sz="21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	koordinátor praxí 1. ročníku</a:t>
            </a:r>
            <a:endParaRPr sz="2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2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1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722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cs-CZ" sz="2100" b="1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	        	</a:t>
            </a:r>
            <a:r>
              <a:rPr lang="cs-CZ" sz="21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učitel skupiny A 		</a:t>
            </a:r>
            <a:r>
              <a:rPr lang="cs-CZ" sz="2100" b="0" i="0" u="sng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pesek@jabok.cz</a:t>
            </a:r>
            <a:endParaRPr sz="2100" b="0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722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sng" strike="noStrike" cap="none" dirty="0">
              <a:solidFill>
                <a:srgbClr val="2998E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8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100" b="1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Tereza Velecká	</a:t>
            </a:r>
            <a:r>
              <a:rPr lang="cs-CZ" sz="21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učitelka  skupiny B	</a:t>
            </a:r>
            <a:r>
              <a:rPr lang="cs-CZ" sz="2100" b="0" i="0" u="sng" strike="noStrike" cap="none" dirty="0">
                <a:solidFill>
                  <a:schemeClr val="tx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velecka@jabok.cz</a:t>
            </a:r>
            <a:endParaRPr sz="2100" b="0" i="0" u="none" strike="noStrike" cap="none" dirty="0">
              <a:solidFill>
                <a:schemeClr val="tx1"/>
              </a:solidFill>
              <a:sym typeface="Arial"/>
            </a:endParaRPr>
          </a:p>
          <a:p>
            <a:pPr marL="228600" marR="0" lvl="0" indent="-50078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1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8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100" b="1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David Urban		</a:t>
            </a:r>
            <a:r>
              <a:rPr lang="cs-CZ" sz="21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učitel skupiny C		</a:t>
            </a:r>
            <a:r>
              <a:rPr lang="cs-CZ" sz="2100" b="0" i="0" u="sng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urban@jabok.cz</a:t>
            </a:r>
            <a:endParaRPr sz="2100" b="0" i="0" u="none" strike="noStrike" cap="none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722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100" b="0" i="0" u="none" strike="noStrike" cap="none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8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100" b="1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Frydrychová Iva	</a:t>
            </a:r>
            <a:r>
              <a:rPr lang="cs-CZ" sz="2100" b="0" i="0" u="none" strike="noStrike" cap="none" dirty="0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učitelka  skupiny H	</a:t>
            </a:r>
            <a:r>
              <a:rPr lang="cs-CZ" sz="2100" b="0" i="0" u="sng" strike="noStrike" cap="none" dirty="0">
                <a:solidFill>
                  <a:schemeClr val="tx1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frydrychova@jabok.cz</a:t>
            </a:r>
            <a:endParaRPr lang="cs-CZ" sz="2100" b="0" i="0" u="sng" strike="noStrike" cap="none" dirty="0">
              <a:solidFill>
                <a:schemeClr val="tx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8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endParaRPr lang="cs-CZ" sz="2100" b="0" i="0" u="sng" strike="noStrike" cap="none" dirty="0">
              <a:solidFill>
                <a:srgbClr val="2998E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lvl="0" indent="-227878">
              <a:lnSpc>
                <a:spcPct val="90000"/>
              </a:lnSpc>
              <a:spcBef>
                <a:spcPts val="1001"/>
              </a:spcBef>
              <a:buSzPts val="2800"/>
              <a:buFont typeface="Arial"/>
              <a:buChar char="•"/>
            </a:pPr>
            <a:r>
              <a:rPr lang="cs-CZ" sz="2100" b="1" u="sng" dirty="0" err="1">
                <a:solidFill>
                  <a:schemeClr val="tx1"/>
                </a:solidFill>
                <a:latin typeface="Roboto Condensed"/>
                <a:ea typeface="Roboto Condensed"/>
                <a:sym typeface="Roboto Condensed"/>
              </a:rPr>
              <a:t>Reiserová</a:t>
            </a:r>
            <a:r>
              <a:rPr lang="cs-CZ" sz="2100" b="1" u="sng" dirty="0">
                <a:solidFill>
                  <a:schemeClr val="tx1"/>
                </a:solidFill>
                <a:latin typeface="Roboto Condensed"/>
                <a:ea typeface="Roboto Condensed"/>
                <a:sym typeface="Roboto Condensed"/>
              </a:rPr>
              <a:t> Petrová 	</a:t>
            </a:r>
            <a:r>
              <a:rPr lang="cs-CZ" sz="2100" dirty="0">
                <a:latin typeface="Roboto Condensed"/>
                <a:ea typeface="Roboto Condensed"/>
                <a:cs typeface="Roboto Condensed"/>
                <a:sym typeface="Roboto Condensed"/>
              </a:rPr>
              <a:t>učitelka  skupiny CH	reiserova@jabok.cz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2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 dirty="0">
                <a:solidFill>
                  <a:srgbClr val="C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Konzultační hodiny na </a:t>
            </a:r>
            <a:r>
              <a:rPr lang="cs-CZ" sz="2800" b="0" i="0" u="none" strike="noStrike" cap="none" dirty="0" err="1">
                <a:solidFill>
                  <a:srgbClr val="C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ISu</a:t>
            </a:r>
            <a:r>
              <a:rPr lang="cs-CZ" sz="2800" b="0" i="0" u="none" strike="noStrike" cap="none" dirty="0">
                <a:solidFill>
                  <a:srgbClr val="C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na stránkách jednotlivých vyučujících</a:t>
            </a:r>
            <a:endParaRPr sz="2800" b="0" i="0" u="none" strike="noStrike" cap="none" dirty="0">
              <a:solidFill>
                <a:srgbClr val="C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775937" y="-53266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			KDO JE KDO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sng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a supervizní seminář k praxi I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(MSSP)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sng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informativní I</a:t>
            </a:r>
            <a:r>
              <a:rPr lang="cs-CZ" sz="280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(OPI)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Condensed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Ostatní teoretické předměty - propojení s cíli praxe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KOREKVIZITA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 udělení obou zápočtů je nutné splnit podmínky obou předmětů.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Rozsah praxe: až 30% výuky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PROVÁZANOST PŘEDMĚTŮ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CÍLE OBOU PŘEDMĚTŮ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94" name="Google Shape;194;p3"/>
          <p:cNvSpPr/>
          <p:nvPr/>
        </p:nvSpPr>
        <p:spPr>
          <a:xfrm>
            <a:off x="838080" y="1608359"/>
            <a:ext cx="10631870" cy="4568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1" i="0" u="none" strike="noStrike" cap="none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MSS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cap="none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Propojovat teoretické poznatky s praktickými zkušenostmi,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cap="none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Umět definovat individuální cíl praxe a vyhodnotit ho, </a:t>
            </a:r>
            <a:r>
              <a:rPr lang="cs-CZ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cap="none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Rozvíjet dovednosti reflexe a sebereflexe a to jak ve vztahu k roli a fungování v seminární skupině, tak ve vztahu k odborným praxím.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1" indent="-28575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cap="none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Získat komplexnější přehled a informace o vybraných institucích a zařízeních v oblasti sociální pedagogiky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1" indent="-28575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Získat zkušenost s rolí sociálního pedagoga na vybraných pracovištích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1" indent="-28575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Porozumět rámci těchto pracovišť a jejich místu v systému výchovy a vzdělávání a sociální práce a také jejich cílové skupině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/>
          <p:nvPr/>
        </p:nvSpPr>
        <p:spPr>
          <a:xfrm>
            <a:off x="476550" y="1819450"/>
            <a:ext cx="113022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500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PŘED - připravují na praxi - 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příprava IPP, konzultace cílů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 - reflektují praxi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FORMA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začátku semestru pro celý ročník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Následně v malých skupinách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8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závěr kontrola portfolií formou kolokvia ve zkouškovém období </a:t>
            </a: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4572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 letním semestru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PROČ METODICKÉ SEMINÁŘE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838575" y="1384351"/>
            <a:ext cx="10515000" cy="52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533160" marR="0" lvl="0" indent="-5328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informativní (jsou spojeny s MSSP) </a:t>
            </a:r>
            <a:r>
              <a:rPr lang="cs-CZ" sz="20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(každá praxe vždy 30 hodin)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1" marR="0" lvl="2" indent="0" algn="l" rtl="0">
              <a:lnSpc>
                <a:spcPct val="7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1 týdenní praxe v zimním semestru a 3 t</a:t>
            </a:r>
            <a:r>
              <a:rPr lang="cs-CZ"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ýdenní praxe </a:t>
            </a: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 letním semestru, tj. 4 týdny v 1. ročníku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1" marR="0" lvl="1" indent="0" algn="l" rtl="0">
              <a:lnSpc>
                <a:spcPct val="7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3 </a:t>
            </a:r>
            <a:r>
              <a:rPr lang="cs-CZ"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týdenní praxe</a:t>
            </a: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v zimním semestru a 3 </a:t>
            </a:r>
            <a:r>
              <a:rPr lang="cs-CZ"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týdenní praxe </a:t>
            </a: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 letním semestru, tj. 6 týdnů ve 2. ročníku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9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3160" marR="0" lvl="0" indent="-5328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prázdninová vždy </a:t>
            </a:r>
            <a:r>
              <a:rPr lang="cs-CZ" sz="20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(60 hodin) zápočet se uděluje v zimním semestru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1" marR="0" lvl="0" indent="0" algn="l" rtl="0">
              <a:lnSpc>
                <a:spcPct val="7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2 týdny mezi 1. a 2. ročníkem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1" marR="0" lvl="0" indent="0" algn="l" rtl="0">
              <a:lnSpc>
                <a:spcPct val="7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2 týdny mezi 2. a 3. ročníkem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9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3160" marR="0" lvl="0" indent="-5328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průběžná </a:t>
            </a: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(min. 40 hodin</a:t>
            </a:r>
            <a:r>
              <a:rPr lang="cs-CZ" sz="20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)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1" marR="0" lvl="0" indent="0" algn="l" rtl="0">
              <a:lnSpc>
                <a:spcPct val="7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během 2. ročníku – musí se uskutečnit v průběhu minimálně 3 měsíců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9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3160" marR="0" lvl="0" indent="-5328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bloková specializační </a:t>
            </a:r>
            <a:r>
              <a:rPr lang="cs-CZ" sz="20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(120 hodin)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1" marR="0" lvl="0" indent="0" algn="l" rtl="0">
              <a:lnSpc>
                <a:spcPct val="7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4 týdny (listopad) ve 3. ročníku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198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33160" marR="0" lvl="0" indent="-532800" algn="l" rtl="0">
              <a:lnSpc>
                <a:spcPct val="7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cs-CZ" sz="2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Odborná praxe k absolutoriu (diplomní praxe) </a:t>
            </a:r>
            <a:r>
              <a:rPr lang="cs-CZ" sz="20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(60 hodin)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1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2 týdny ve letním semestru -3. ročníku (po domluvě s vedoucím absolventské práce)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838075" y="365050"/>
            <a:ext cx="109722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SYSTÉM PRAXÍ NA JABOKU 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"/>
          <p:cNvSpPr/>
          <p:nvPr/>
        </p:nvSpPr>
        <p:spPr>
          <a:xfrm>
            <a:off x="647575" y="1588498"/>
            <a:ext cx="10896000" cy="52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V SOCIÁLNĚ PEDAGOGICKÉ OBLASTI: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I. (zimní semestr)  2.-6. 11.</a:t>
            </a:r>
            <a:endParaRPr sz="25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177079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cs-CZ" sz="2000" b="0" i="0" u="none" strike="noStrike" cap="none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MŠ</a:t>
            </a:r>
            <a:r>
              <a:rPr lang="cs-CZ" sz="20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nebo </a:t>
            </a:r>
            <a:r>
              <a:rPr lang="cs-CZ" sz="2000" b="0" i="0" u="none" strike="noStrike" cap="none">
                <a:solidFill>
                  <a:srgbClr val="7030A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NZDM/OK </a:t>
            </a:r>
            <a:endParaRPr sz="2000" b="0" i="0" u="none" strike="noStrike" cap="none">
              <a:solidFill>
                <a:srgbClr val="7030A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cs-CZ" sz="25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II. (letní semestr) 8.- 12. 3.</a:t>
            </a:r>
            <a:endParaRPr sz="25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28600" marR="0" lvl="0" indent="-177079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cs-CZ" sz="2000" b="0" i="0" u="none" strike="noStrike" cap="none">
                <a:solidFill>
                  <a:srgbClr val="00B0F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MŠ</a:t>
            </a:r>
            <a:r>
              <a:rPr lang="cs-CZ" sz="20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nebo </a:t>
            </a:r>
            <a:r>
              <a:rPr lang="cs-CZ" sz="2000" b="0" i="0" u="none" strike="noStrike" cap="none">
                <a:solidFill>
                  <a:srgbClr val="7030A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NZDM/OK</a:t>
            </a:r>
            <a:r>
              <a:rPr lang="cs-CZ" sz="20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5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III. (letní semestr) 12.- 16. 4.</a:t>
            </a:r>
            <a:endParaRPr sz="25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0" b="0" i="0" u="none" strike="noStrike" cap="none">
                <a:solidFill>
                  <a:srgbClr val="C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dětské domovy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2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nebo</a:t>
            </a:r>
            <a:endParaRPr sz="1400" b="0" i="0" u="none" strike="noStrike" cap="none">
              <a:solidFill>
                <a:srgbClr val="C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0" b="0" i="0" u="none" strike="noStrike" cap="none">
                <a:solidFill>
                  <a:srgbClr val="7F7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střediska výchovné péče, diagnostické ústavy, výchovné ústavy, dětské domovy se školou</a:t>
            </a:r>
            <a:endParaRPr sz="1400" b="0" i="0" u="none" strike="noStrike" cap="none">
              <a:solidFill>
                <a:srgbClr val="7F7F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5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IV. (letní semestr) 10.-14. 5.</a:t>
            </a:r>
            <a:endParaRPr sz="25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0" b="0" i="0" u="none" strike="noStrike" cap="none">
                <a:solidFill>
                  <a:srgbClr val="C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dětské domovy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 sz="12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nebo</a:t>
            </a:r>
            <a:r>
              <a:rPr lang="cs-CZ" sz="1400" b="0" i="0" u="none" strike="noStrike" cap="none">
                <a:solidFill>
                  <a:srgbClr val="C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0" b="0" i="0" u="none" strike="noStrike" cap="none">
                <a:solidFill>
                  <a:srgbClr val="7F7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střediska výchovné péče, diagnostické ústavy, výchovné ústavy, dětské domovy se školou</a:t>
            </a:r>
            <a:endParaRPr sz="1400" b="0" i="0" u="none" strike="noStrike" cap="none">
              <a:solidFill>
                <a:srgbClr val="7F7F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89999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838080" y="365040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TEMATICKÉ ZAMĚŘENÍ PRAXÍ V 1. ROČNÍKU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"/>
          <p:cNvSpPr/>
          <p:nvPr/>
        </p:nvSpPr>
        <p:spPr>
          <a:xfrm>
            <a:off x="210597" y="2019629"/>
            <a:ext cx="10515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42720" marR="0" lvl="0" indent="-3423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Praxe se vybírá z tzv. „ROZPISU“, který je zveřejněn v ISu.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720" marR="0" lvl="0" indent="-342360" algn="l" rtl="0">
              <a:lnSpc>
                <a:spcPct val="100000"/>
              </a:lnSpc>
              <a:spcBef>
                <a:spcPts val="198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cs-CZ" sz="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720" marR="0" lvl="0" indent="-34236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Rozpis se otevírá v určitém časovém období, dle pokynů koordinátora praxí, student se zapisuje na praxi do konkrétního zařízení.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720" marR="0" lvl="0" indent="-342360" algn="l" rtl="0">
              <a:lnSpc>
                <a:spcPct val="100000"/>
              </a:lnSpc>
              <a:spcBef>
                <a:spcPts val="198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cs-CZ" sz="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Před otevřením rozpisu je dobré si prostudovat karty zařízení a připravit si několik variant.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jednom pracovišti lze uskutečnit </a:t>
            </a:r>
            <a:r>
              <a:rPr lang="cs-CZ" sz="28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maximálně 2 praxe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během studia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838080" y="344340"/>
            <a:ext cx="105150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VÝBĚR PRAXE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7eb2b5b409_0_0"/>
          <p:cNvSpPr txBox="1">
            <a:spLocks noGrp="1"/>
          </p:cNvSpPr>
          <p:nvPr>
            <p:ph type="title"/>
          </p:nvPr>
        </p:nvSpPr>
        <p:spPr>
          <a:xfrm>
            <a:off x="3466980" y="381975"/>
            <a:ext cx="10972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>
                <a:latin typeface="Roboto Condensed"/>
                <a:ea typeface="Roboto Condensed"/>
                <a:cs typeface="Roboto Condensed"/>
                <a:sym typeface="Roboto Condensed"/>
              </a:rPr>
              <a:t>OSOBY A OBSAZENÍ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4" name="Google Shape;224;g27eb2b5b409_0_0"/>
          <p:cNvSpPr txBox="1">
            <a:spLocks noGrp="1"/>
          </p:cNvSpPr>
          <p:nvPr>
            <p:ph type="subTitle" idx="1"/>
          </p:nvPr>
        </p:nvSpPr>
        <p:spPr>
          <a:xfrm>
            <a:off x="609755" y="1600570"/>
            <a:ext cx="10972500" cy="43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127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>
                <a:latin typeface="Roboto Condensed"/>
                <a:ea typeface="Roboto Condensed"/>
                <a:cs typeface="Roboto Condensed"/>
                <a:sym typeface="Roboto Condensed"/>
              </a:rPr>
              <a:t>•</a:t>
            </a:r>
            <a:r>
              <a:rPr lang="cs-CZ" sz="1600" b="1">
                <a:latin typeface="Roboto Condensed"/>
                <a:ea typeface="Roboto Condensed"/>
                <a:cs typeface="Roboto Condensed"/>
                <a:sym typeface="Roboto Condensed"/>
              </a:rPr>
              <a:t>koordinátor praxí ve škole</a:t>
            </a:r>
            <a:endParaRPr sz="1600" b="1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-CZ" sz="1600">
                <a:latin typeface="Roboto Condensed"/>
                <a:ea typeface="Roboto Condensed"/>
                <a:cs typeface="Roboto Condensed"/>
                <a:sym typeface="Roboto Condensed"/>
              </a:rPr>
              <a:t>Organizuje systém praxí, má na starosti organizaci praxí ze strany školy, řeší problematické situace souvisejí s průběhem praxe, je prostředníkem mezi studenty a pracovišti. Schvaluje individuálně vybrané informativní praxe.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127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>
                <a:latin typeface="Roboto Condensed"/>
                <a:ea typeface="Roboto Condensed"/>
                <a:cs typeface="Roboto Condensed"/>
                <a:sym typeface="Roboto Condensed"/>
              </a:rPr>
              <a:t>•</a:t>
            </a:r>
            <a:r>
              <a:rPr lang="cs-CZ" sz="1600" b="1">
                <a:latin typeface="Roboto Condensed"/>
                <a:ea typeface="Roboto Condensed"/>
                <a:cs typeface="Roboto Condensed"/>
                <a:sym typeface="Roboto Condensed"/>
              </a:rPr>
              <a:t>koordinátor praxe na pracovišti</a:t>
            </a:r>
            <a:endParaRPr sz="1600" b="1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-CZ" sz="1600">
                <a:latin typeface="Roboto Condensed"/>
                <a:ea typeface="Roboto Condensed"/>
                <a:cs typeface="Roboto Condensed"/>
                <a:sym typeface="Roboto Condensed"/>
              </a:rPr>
              <a:t>Zajišťuje průběh praxe na pracovišti, informuje o případných problematických situacích, hodnotí studenty na konci praxe, pomáhá naplnit cíle praxe.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127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>
                <a:latin typeface="Roboto Condensed"/>
                <a:ea typeface="Roboto Condensed"/>
                <a:cs typeface="Roboto Condensed"/>
                <a:sym typeface="Roboto Condensed"/>
              </a:rPr>
              <a:t>•</a:t>
            </a:r>
            <a:r>
              <a:rPr lang="cs-CZ" sz="1600" b="1">
                <a:latin typeface="Roboto Condensed"/>
                <a:ea typeface="Roboto Condensed"/>
                <a:cs typeface="Roboto Condensed"/>
                <a:sym typeface="Roboto Condensed"/>
              </a:rPr>
              <a:t>učitel seminární skupiny</a:t>
            </a:r>
            <a:endParaRPr sz="1600" b="1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cs-CZ" sz="1600">
                <a:latin typeface="Roboto Condensed"/>
                <a:ea typeface="Roboto Condensed"/>
                <a:cs typeface="Roboto Condensed"/>
                <a:sym typeface="Roboto Condensed"/>
              </a:rPr>
              <a:t>Vede skupinové semináře, podporuje studenty ve schopnosti reflexe a sebereflexe, zodpovídá za výslednou kvalitu IPP, pročítá zprávy a hodnocení studentů své skupiny (připomínkuje a schvaluje výslednou podobu zprávy), kontroluje portfolio v rámci kolokvií, dává zápočty, schvaluje místa jiných praxí než informativních.</a:t>
            </a: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127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>
                <a:latin typeface="Roboto Condensed"/>
                <a:ea typeface="Roboto Condensed"/>
                <a:cs typeface="Roboto Condensed"/>
                <a:sym typeface="Roboto Condensed"/>
              </a:rPr>
              <a:t>•</a:t>
            </a:r>
            <a:r>
              <a:rPr lang="cs-CZ" sz="1600" b="1">
                <a:latin typeface="Roboto Condensed"/>
                <a:ea typeface="Roboto Condensed"/>
                <a:cs typeface="Roboto Condensed"/>
                <a:sym typeface="Roboto Condensed"/>
              </a:rPr>
              <a:t>vedoucí Katedry odborných praxí</a:t>
            </a:r>
            <a:endParaRPr sz="1300" b="1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cs-CZ" sz="1600">
                <a:latin typeface="Roboto Condensed"/>
                <a:ea typeface="Roboto Condensed"/>
                <a:cs typeface="Roboto Condensed"/>
                <a:sym typeface="Roboto Condensed"/>
              </a:rPr>
              <a:t>   	Schvaluje výjimky na základě žádostí, uznává již splněné předměty, řeší podněty a stížnosti</a:t>
            </a:r>
            <a:r>
              <a:rPr lang="cs-CZ" sz="900"/>
              <a:t> </a:t>
            </a:r>
            <a:endParaRPr sz="1400" b="1" i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7eb2b5b409_1_3"/>
          <p:cNvSpPr txBox="1">
            <a:spLocks noGrp="1"/>
          </p:cNvSpPr>
          <p:nvPr>
            <p:ph type="title"/>
          </p:nvPr>
        </p:nvSpPr>
        <p:spPr>
          <a:xfrm>
            <a:off x="609480" y="236603"/>
            <a:ext cx="109725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oboto Condensed"/>
              <a:buNone/>
            </a:pPr>
            <a:r>
              <a:rPr lang="cs-CZ">
                <a:latin typeface="Roboto Condensed"/>
                <a:ea typeface="Roboto Condensed"/>
                <a:cs typeface="Roboto Condensed"/>
                <a:sym typeface="Roboto Condensed"/>
              </a:rPr>
              <a:t>Časový harmonogram praxí a metodických seminářů              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30" name="Google Shape;230;g27eb2b5b409_1_3"/>
          <p:cNvSpPr txBox="1">
            <a:spLocks noGrp="1"/>
          </p:cNvSpPr>
          <p:nvPr>
            <p:ph type="subTitle" idx="1"/>
          </p:nvPr>
        </p:nvSpPr>
        <p:spPr>
          <a:xfrm>
            <a:off x="228175" y="1706900"/>
            <a:ext cx="11353800" cy="49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cs-CZ" dirty="0">
                <a:latin typeface="Roboto Condensed"/>
                <a:ea typeface="Roboto Condensed"/>
                <a:cs typeface="Roboto Condensed"/>
                <a:sym typeface="Roboto Condensed"/>
              </a:rPr>
              <a:t>14</a:t>
            </a: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.09.		Úvodní seminář pro celý ročník</a:t>
            </a:r>
            <a:endParaRPr sz="38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21.09.</a:t>
            </a:r>
            <a:r>
              <a:rPr lang="cs-CZ" sz="2600" dirty="0">
                <a:latin typeface="Roboto Condensed"/>
                <a:ea typeface="Roboto Condensed"/>
                <a:cs typeface="Roboto Condensed"/>
                <a:sym typeface="Roboto Condensed"/>
              </a:rPr>
              <a:t> 		</a:t>
            </a: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Seminář před praxí – </a:t>
            </a:r>
            <a:r>
              <a:rPr lang="cs-CZ" sz="2500" i="1" dirty="0">
                <a:latin typeface="Roboto Condensed"/>
                <a:ea typeface="Roboto Condensed"/>
                <a:cs typeface="Roboto Condensed"/>
                <a:sym typeface="Roboto Condensed"/>
              </a:rPr>
              <a:t>uvedení do práce a </a:t>
            </a:r>
            <a:r>
              <a:rPr lang="cs-CZ" sz="2500" b="0" i="1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seznámení s   dokum</a:t>
            </a:r>
            <a:r>
              <a:rPr lang="cs-CZ" sz="2500" i="1" dirty="0">
                <a:latin typeface="Roboto Condensed"/>
                <a:ea typeface="Roboto Condensed"/>
                <a:cs typeface="Roboto Condensed"/>
                <a:sym typeface="Roboto Condensed"/>
              </a:rPr>
              <a:t>entací</a:t>
            </a:r>
            <a:endParaRPr sz="2500" i="1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</a:pPr>
            <a:endParaRPr sz="2600" dirty="0">
              <a:solidFill>
                <a:srgbClr val="CC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</a:pPr>
            <a:r>
              <a:rPr lang="cs-CZ" sz="2600" dirty="0">
                <a:solidFill>
                  <a:srgbClr val="CC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29.9. (19.00) - 30.9. Otevřen rozpis pro výběr praxe I.</a:t>
            </a:r>
            <a:endParaRPr sz="2600" dirty="0">
              <a:solidFill>
                <a:srgbClr val="CC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</a:pPr>
            <a:endParaRPr sz="2600" dirty="0">
              <a:solidFill>
                <a:srgbClr val="CC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cs-CZ" sz="2500" i="1" dirty="0">
                <a:latin typeface="Roboto Condensed"/>
                <a:ea typeface="Roboto Condensed"/>
                <a:cs typeface="Roboto Condensed"/>
                <a:sym typeface="Roboto Condensed"/>
              </a:rPr>
              <a:t>5.10.		</a:t>
            </a:r>
            <a:r>
              <a:rPr lang="cs-CZ" sz="2600" dirty="0">
                <a:latin typeface="Roboto Condensed"/>
                <a:ea typeface="Roboto Condensed"/>
                <a:cs typeface="Roboto Condensed"/>
                <a:sym typeface="Roboto Condensed"/>
              </a:rPr>
              <a:t>Seminář před praxí – </a:t>
            </a:r>
            <a:r>
              <a:rPr lang="cs-CZ" sz="2500" i="1" dirty="0">
                <a:latin typeface="Roboto Condensed"/>
                <a:ea typeface="Roboto Condensed"/>
                <a:cs typeface="Roboto Condensed"/>
                <a:sym typeface="Roboto Condensed"/>
              </a:rPr>
              <a:t>práce s dokumentací</a:t>
            </a:r>
            <a:endParaRPr sz="2500" i="1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914400" lvl="0" indent="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700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cs-CZ" sz="2600" dirty="0">
                <a:latin typeface="Roboto Condensed"/>
                <a:ea typeface="Roboto Condensed"/>
                <a:cs typeface="Roboto Condensed"/>
                <a:sym typeface="Roboto Condensed"/>
              </a:rPr>
              <a:t>19.10.		Seminář před praxí – </a:t>
            </a:r>
            <a:r>
              <a:rPr lang="cs-CZ" sz="2500" i="1" dirty="0">
                <a:latin typeface="Roboto Condensed"/>
                <a:ea typeface="Roboto Condensed"/>
                <a:cs typeface="Roboto Condensed"/>
                <a:sym typeface="Roboto Condensed"/>
              </a:rPr>
              <a:t>práce s konkrétními individuálními plány</a:t>
            </a:r>
            <a:endParaRPr sz="2500" i="1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2500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cs-CZ" sz="2600" dirty="0">
                <a:solidFill>
                  <a:srgbClr val="CC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2600" b="1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r>
              <a:rPr lang="cs-CZ" sz="2600" b="1" i="1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.1</a:t>
            </a:r>
            <a:r>
              <a:rPr lang="cs-CZ" sz="2600" b="1" i="1" dirty="0"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r>
              <a:rPr lang="cs-CZ" sz="2600" b="1" i="1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 - 6.11. 	Praxe I. 	</a:t>
            </a:r>
            <a:r>
              <a:rPr lang="cs-CZ" sz="2400" b="1" dirty="0">
                <a:latin typeface="Roboto Condensed"/>
                <a:ea typeface="Roboto Condensed"/>
                <a:cs typeface="Roboto Condensed"/>
                <a:sym typeface="Roboto Condensed"/>
              </a:rPr>
              <a:t>(buď MŠ nebo NZDM)</a:t>
            </a:r>
            <a:endParaRPr sz="18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</a:pPr>
            <a:endParaRPr sz="2600" dirty="0">
              <a:solidFill>
                <a:srgbClr val="CC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9.11.	</a:t>
            </a:r>
            <a:r>
              <a:rPr lang="cs-CZ" sz="2600" dirty="0">
                <a:latin typeface="Roboto Condensed"/>
                <a:ea typeface="Roboto Condensed"/>
                <a:cs typeface="Roboto Condensed"/>
                <a:sym typeface="Roboto Condensed"/>
              </a:rPr>
              <a:t> 	</a:t>
            </a: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Seminář po praxi </a:t>
            </a:r>
            <a:r>
              <a:rPr lang="cs-CZ" sz="2600" dirty="0">
                <a:latin typeface="Roboto Condensed"/>
                <a:ea typeface="Roboto Condensed"/>
                <a:cs typeface="Roboto Condensed"/>
                <a:sym typeface="Roboto Condensed"/>
              </a:rPr>
              <a:t>- </a:t>
            </a:r>
            <a:r>
              <a:rPr lang="cs-CZ" sz="2600" i="1" dirty="0">
                <a:latin typeface="Roboto Condensed"/>
                <a:ea typeface="Roboto Condensed"/>
                <a:cs typeface="Roboto Condensed"/>
                <a:sym typeface="Roboto Condensed"/>
              </a:rPr>
              <a:t>reflexe a hodnocení</a:t>
            </a:r>
            <a:endParaRPr sz="3800" i="1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23.11.	 	Seminář </a:t>
            </a:r>
            <a:r>
              <a:rPr lang="cs-CZ" sz="2600" dirty="0">
                <a:latin typeface="Roboto Condensed"/>
                <a:ea typeface="Roboto Condensed"/>
                <a:cs typeface="Roboto Condensed"/>
                <a:sym typeface="Roboto Condensed"/>
              </a:rPr>
              <a:t>po </a:t>
            </a: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praxí - </a:t>
            </a:r>
            <a:r>
              <a:rPr lang="cs-CZ" sz="2600" b="0" i="1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reflexe a hodnocení </a:t>
            </a:r>
            <a:endParaRPr sz="3800" i="1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s-CZ" sz="2600" dirty="0">
                <a:latin typeface="Roboto Condensed"/>
                <a:ea typeface="Roboto Condensed"/>
                <a:cs typeface="Roboto Condensed"/>
                <a:sym typeface="Roboto Condensed"/>
              </a:rPr>
              <a:t>14</a:t>
            </a: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.12.	</a:t>
            </a:r>
            <a:r>
              <a:rPr lang="cs-CZ" sz="2600" dirty="0">
                <a:latin typeface="Roboto Condensed"/>
                <a:ea typeface="Roboto Condensed"/>
                <a:cs typeface="Roboto Condensed"/>
                <a:sym typeface="Roboto Condensed"/>
              </a:rPr>
              <a:t> 	</a:t>
            </a:r>
            <a:r>
              <a:rPr lang="cs-CZ" sz="2600" b="0" i="0" u="none" strike="no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Seminář po praxi -</a:t>
            </a:r>
            <a:r>
              <a:rPr lang="cs-CZ" sz="2600" i="1" dirty="0">
                <a:latin typeface="Roboto Condensed"/>
                <a:ea typeface="Roboto Condensed"/>
                <a:cs typeface="Roboto Condensed"/>
                <a:sym typeface="Roboto Condensed"/>
              </a:rPr>
              <a:t> reflexe a hodnocení</a:t>
            </a:r>
            <a:r>
              <a:rPr lang="cs-CZ" sz="2600" b="0" i="0" u="none" strike="sngStrike" cap="none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2600" i="1" strike="sngStrike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"/>
          <p:cNvSpPr/>
          <p:nvPr/>
        </p:nvSpPr>
        <p:spPr>
          <a:xfrm>
            <a:off x="66375" y="1555175"/>
            <a:ext cx="11851200" cy="51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Vybrat z ROZPISU (info v kartě zařízení a webu organizace)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Povinnosti vůči pracovišti praxe: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cs-CZ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Počkat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na propojovací informační mail od koordinátora praxe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 jeho přijetí </a:t>
            </a:r>
            <a:r>
              <a:rPr lang="cs-CZ" sz="2800" b="1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KONTAKTOVAT VYBRANÉ ZAŘÍZEN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Í (!!!), domluvit se na organizaci praxe, zaměřit se na cíle praxe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pracovišti PŘED praxí - domluvit průběh praxe na základě IPP, rozvržení cílů praxe, jejich realizaci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 pracovišti na KONCI praxe – HODNOCENÍ PRAXE (nutné razítko + podpis)</a:t>
            </a:r>
            <a:endParaRPr sz="28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2690001" y="85325"/>
            <a:ext cx="8559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ÚSPĚŠNÁ PRAXE KROK ZA KROKEM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6"/>
          <p:cNvSpPr/>
          <p:nvPr/>
        </p:nvSpPr>
        <p:spPr>
          <a:xfrm>
            <a:off x="66375" y="1555175"/>
            <a:ext cx="11851200" cy="51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Povinnosti vůči škole:</a:t>
            </a:r>
            <a:r>
              <a:rPr lang="cs-CZ" sz="22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endParaRPr sz="22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Vypracovat INDIVIDUÁLNÍ PLÁN PRAXE, stanovit si CÍLE -  konzultovat je s učitelem sem. skupiny a nechat si je </a:t>
            </a:r>
            <a:r>
              <a:rPr lang="cs-CZ" sz="2400" b="0" i="0" u="sng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schválit</a:t>
            </a: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. Termín schválení určuje učitel seminární skupiny.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Schválený IPP vložit do odevzdávárny</a:t>
            </a:r>
            <a:endParaRPr sz="2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seminář PŘED praxí - prezentovat individuální plán praxe</a:t>
            </a:r>
            <a:endParaRPr sz="2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Metodický seminář PO praxi - reflektovat zkušenosti z praxe, být schopen sebereflexe</a:t>
            </a:r>
            <a:endParaRPr sz="2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ZPRÁVU Z PRAXE vložit do odevzdávárny (nebo poslat učiteli) do </a:t>
            </a:r>
            <a:r>
              <a:rPr lang="cs-CZ" sz="2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učitelem stanoveného termínu – zpravidla do 3 týdnů od praxe</a:t>
            </a:r>
            <a:endParaRPr sz="24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-3683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 Condensed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 schválení vložit spolu s hodnocením praxe DO PORTFOLIA</a:t>
            </a:r>
            <a:endParaRPr sz="2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56"/>
          <p:cNvSpPr/>
          <p:nvPr/>
        </p:nvSpPr>
        <p:spPr>
          <a:xfrm>
            <a:off x="2690001" y="85325"/>
            <a:ext cx="8559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ÚSPĚŠNÁ PRAXE KROK ZA KROKEM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"/>
          <p:cNvSpPr/>
          <p:nvPr/>
        </p:nvSpPr>
        <p:spPr>
          <a:xfrm>
            <a:off x="838080" y="1819440"/>
            <a:ext cx="1051488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28600" marR="0" lvl="0" indent="-22787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 dny a více na praxi -  je možné zbylé hodiny odpracovat v náhradním termínu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 dny a méně -  je třeba opakovat celou praxi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Ihned kontaktovat koordinátora na pracovišti i ve škole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KOMUNIKOVAT, INFORMOVAT (učitele i pracoviště)!!!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KDYŽ ONEMOCNÍM NA PRAXI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7"/>
          <p:cNvSpPr/>
          <p:nvPr/>
        </p:nvSpPr>
        <p:spPr>
          <a:xfrm>
            <a:off x="1040305" y="2107515"/>
            <a:ext cx="105150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3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●Povolena 1 absence</a:t>
            </a:r>
            <a:endParaRPr sz="36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127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●"/>
            </a:pP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 absence - účast na náhradním semináři</a:t>
            </a:r>
            <a:endParaRPr sz="2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Condensed"/>
              <a:buChar char="●"/>
            </a:pPr>
            <a:r>
              <a:rPr lang="cs-CZ" sz="2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 a více absencí - bez zápočtu</a:t>
            </a:r>
            <a:endParaRPr sz="2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54" name="Google Shape;254;p57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                POVINNÁ ÚČAST NA SEMINÁŘI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f4c223567f_0_0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260" name="Google Shape;260;g2f4c223567f_0_0"/>
          <p:cNvSpPr txBox="1">
            <a:spLocks noGrp="1"/>
          </p:cNvSpPr>
          <p:nvPr>
            <p:ph type="subTitle" idx="1"/>
          </p:nvPr>
        </p:nvSpPr>
        <p:spPr>
          <a:xfrm>
            <a:off x="275900" y="2438619"/>
            <a:ext cx="11695800" cy="271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/>
              <a:t>OBTÍŽNÉ SITUACE ŘEŠTE POKUD MOŽNO </a:t>
            </a:r>
            <a:r>
              <a:rPr lang="cs-CZ" b="1"/>
              <a:t>HNED</a:t>
            </a:r>
            <a:r>
              <a:rPr lang="cs-CZ"/>
              <a:t> S KOORDINÁTOREM NA PRAXI, POKUD BY NEBYL K DISPOZICI, VOLEJTE/PIŠTE KOORDINÁTOROVI PRAXÍ VE ŠKOLE…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4b77f317ea_0_65"/>
          <p:cNvSpPr txBox="1">
            <a:spLocks noGrp="1"/>
          </p:cNvSpPr>
          <p:nvPr>
            <p:ph type="title"/>
          </p:nvPr>
        </p:nvSpPr>
        <p:spPr>
          <a:xfrm>
            <a:off x="878830" y="605100"/>
            <a:ext cx="1097250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 sz="3700">
                <a:latin typeface="Roboto Condensed"/>
                <a:ea typeface="Roboto Condensed"/>
                <a:cs typeface="Roboto Condensed"/>
                <a:sym typeface="Roboto Condensed"/>
              </a:rPr>
              <a:t>VÝBĚR PRACOVIŠTĚ PRAXE MIMO ROZPIS - PODMÍNKY</a:t>
            </a:r>
            <a:endParaRPr sz="4600"/>
          </a:p>
        </p:txBody>
      </p:sp>
      <p:sp>
        <p:nvSpPr>
          <p:cNvPr id="266" name="Google Shape;266;g14b77f317ea_0_65"/>
          <p:cNvSpPr txBox="1">
            <a:spLocks noGrp="1"/>
          </p:cNvSpPr>
          <p:nvPr>
            <p:ph type="subTitle" idx="1"/>
          </p:nvPr>
        </p:nvSpPr>
        <p:spPr>
          <a:xfrm>
            <a:off x="180750" y="1404613"/>
            <a:ext cx="11830500" cy="466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lvl="0" indent="-41275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2900"/>
              <a:buFont typeface="Roboto Condensed"/>
              <a:buAutoNum type="arabicPeriod"/>
            </a:pP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Možné pouze </a:t>
            </a:r>
            <a:r>
              <a:rPr lang="cs-CZ" sz="2900" b="1" dirty="0">
                <a:latin typeface="Roboto Condensed"/>
                <a:ea typeface="Roboto Condensed"/>
                <a:cs typeface="Roboto Condensed"/>
                <a:sym typeface="Roboto Condensed"/>
              </a:rPr>
              <a:t>2x za rok</a:t>
            </a:r>
            <a:endParaRPr sz="2900" b="1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127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  <a:buFont typeface="Roboto Condensed"/>
              <a:buAutoNum type="arabicPeriod"/>
            </a:pP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Výběr pracoviště bude </a:t>
            </a:r>
            <a:r>
              <a:rPr lang="cs-CZ" sz="2900" b="1" dirty="0">
                <a:latin typeface="Roboto Condensed"/>
                <a:ea typeface="Roboto Condensed"/>
                <a:cs typeface="Roboto Condensed"/>
                <a:sym typeface="Roboto Condensed"/>
              </a:rPr>
              <a:t>odůvodněn písemně</a:t>
            </a: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 - písemná žádost (email) bude zaslán koordinátorovi praxí a učiteli seminární skupiny. </a:t>
            </a:r>
            <a:endParaRPr sz="2900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127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  <a:buFont typeface="Roboto Condensed"/>
              <a:buAutoNum type="arabicPeriod"/>
            </a:pP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Žádost musí být odeslaná před otevřením aktuálního rozpisu - tzn. Minimálně dva dny před uzavřením rozpisu. </a:t>
            </a:r>
            <a:endParaRPr sz="2900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127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  <a:buFont typeface="Roboto Condensed"/>
              <a:buAutoNum type="arabicPeriod"/>
            </a:pP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Důvodem může být například to, že jste si vybrali nějakou </a:t>
            </a:r>
            <a:r>
              <a:rPr lang="cs-CZ" sz="2900" b="1" dirty="0">
                <a:latin typeface="Roboto Condensed"/>
                <a:ea typeface="Roboto Condensed"/>
                <a:cs typeface="Roboto Condensed"/>
                <a:sym typeface="Roboto Condensed"/>
              </a:rPr>
              <a:t>profesně dobře hodnocenou službu či zařízení,</a:t>
            </a: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 které využívá moderní/inovativní metody práce nebo jde o (pro vás) </a:t>
            </a:r>
            <a:r>
              <a:rPr lang="cs-CZ" sz="2900" b="1" dirty="0">
                <a:latin typeface="Roboto Condensed"/>
                <a:ea typeface="Roboto Condensed"/>
                <a:cs typeface="Roboto Condensed"/>
                <a:sym typeface="Roboto Condensed"/>
              </a:rPr>
              <a:t>dostupnější </a:t>
            </a: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školské či jiné zařízení.  </a:t>
            </a:r>
            <a:endParaRPr sz="2900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127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  <a:buFont typeface="Roboto Condensed"/>
              <a:buAutoNum type="arabicPeriod"/>
            </a:pP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Zařízení musí být koordinátorem </a:t>
            </a:r>
            <a:r>
              <a:rPr lang="cs-CZ" sz="2900" b="1" dirty="0">
                <a:latin typeface="Roboto Condensed"/>
                <a:ea typeface="Roboto Condensed"/>
                <a:cs typeface="Roboto Condensed"/>
                <a:sym typeface="Roboto Condensed"/>
              </a:rPr>
              <a:t>SCHVÁLENO</a:t>
            </a: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cs-CZ" sz="2900" b="1" dirty="0">
                <a:latin typeface="Roboto Condensed"/>
                <a:ea typeface="Roboto Condensed"/>
                <a:cs typeface="Roboto Condensed"/>
                <a:sym typeface="Roboto Condensed"/>
              </a:rPr>
              <a:t>před otevřením rozpisu </a:t>
            </a:r>
            <a:r>
              <a:rPr lang="cs-CZ" sz="2900" dirty="0">
                <a:latin typeface="Roboto Condensed"/>
                <a:ea typeface="Roboto Condensed"/>
                <a:cs typeface="Roboto Condensed"/>
                <a:sym typeface="Roboto Condensed"/>
              </a:rPr>
              <a:t>témat na danou praxi!</a:t>
            </a:r>
            <a:endParaRPr sz="2900" dirty="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a70fe5543_2_3"/>
          <p:cNvSpPr txBox="1">
            <a:spLocks noGrp="1"/>
          </p:cNvSpPr>
          <p:nvPr>
            <p:ph type="title"/>
          </p:nvPr>
        </p:nvSpPr>
        <p:spPr>
          <a:xfrm>
            <a:off x="2052300" y="620450"/>
            <a:ext cx="9869100" cy="60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Roboto Condensed"/>
                <a:ea typeface="Roboto Condensed"/>
                <a:cs typeface="Roboto Condensed"/>
                <a:sym typeface="Roboto Condensed"/>
              </a:rPr>
              <a:t>SAMOSTATNÝ VÝBĚR PRACOVIŠTĚ PRAXE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72" name="Google Shape;272;g3fa70fe5543_2_3"/>
          <p:cNvSpPr txBox="1">
            <a:spLocks noGrp="1"/>
          </p:cNvSpPr>
          <p:nvPr>
            <p:ph type="subTitle" idx="1"/>
          </p:nvPr>
        </p:nvSpPr>
        <p:spPr>
          <a:xfrm>
            <a:off x="609480" y="1540693"/>
            <a:ext cx="10972500" cy="2064155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cs-CZ" dirty="0"/>
              <a:t>….. Zaslat informaci o pracovišti </a:t>
            </a:r>
            <a:r>
              <a:rPr lang="cs-CZ" sz="2600" b="1" dirty="0">
                <a:latin typeface="Roboto Condensed"/>
                <a:ea typeface="Roboto Condensed"/>
                <a:cs typeface="Roboto Condensed"/>
                <a:sym typeface="Roboto Condensed"/>
              </a:rPr>
              <a:t>Praxe I </a:t>
            </a:r>
            <a:r>
              <a:rPr lang="cs-CZ" dirty="0"/>
              <a:t>nejpozději do </a:t>
            </a:r>
            <a:r>
              <a:rPr lang="cs-CZ" b="1" dirty="0"/>
              <a:t>28.9.2026</a:t>
            </a:r>
            <a:r>
              <a:rPr lang="cs-CZ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"/>
          <p:cNvSpPr/>
          <p:nvPr/>
        </p:nvSpPr>
        <p:spPr>
          <a:xfrm>
            <a:off x="175924" y="1421850"/>
            <a:ext cx="115722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cs-CZ" sz="3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Individuální plán praxe (IPP) - 3x podpis</a:t>
            </a:r>
            <a:endParaRPr sz="3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cs-CZ" sz="3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Zpráva z praxe - </a:t>
            </a:r>
            <a:r>
              <a:rPr lang="cs-CZ" sz="24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doporučujeme si psát poznámky v průběhu praxe pro autentičtější zachycení děje na praxi, které se odrazí ve zprávě z praxe (informace lze také získat ve výročních zprávách, registru poskytovatelů SS, školních vzdělávacích programech)</a:t>
            </a:r>
            <a:endParaRPr sz="24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cs-CZ" sz="3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Hodnocení z praxe - podpis + </a:t>
            </a:r>
            <a:r>
              <a:rPr lang="cs-CZ" sz="3600" u="sng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razítko</a:t>
            </a:r>
            <a:endParaRPr sz="3600" u="sng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31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s-CZ" sz="31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Při jejich zpracovávání vycházejte z osnovy ve formulářích!!!</a:t>
            </a:r>
            <a:endParaRPr sz="36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2"/>
          <p:cNvSpPr/>
          <p:nvPr/>
        </p:nvSpPr>
        <p:spPr>
          <a:xfrm>
            <a:off x="4480203" y="97050"/>
            <a:ext cx="69831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DOKUMENTY 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/>
          <p:nvPr/>
        </p:nvSpPr>
        <p:spPr>
          <a:xfrm>
            <a:off x="145475" y="1819450"/>
            <a:ext cx="11727000" cy="4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69999" marR="0" lvl="0" indent="-2699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DOCHÁZKA na metodické semináře - </a:t>
            </a:r>
            <a:r>
              <a:rPr lang="cs-CZ" sz="24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maximálně jedna absence</a:t>
            </a:r>
            <a:endParaRPr sz="1400" b="0" i="0" u="none" strike="noStrike" cap="non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72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		(evidenci účast si studenti hlídají sami v Isu)</a:t>
            </a:r>
            <a:endParaRPr sz="2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69999" marR="0" lvl="0" indent="-26999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ODEVZDÁNÍ DOKUMENTŮ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IPP na semináři před praxí (alespoň rámcový plán - CÍLE), finální verzi týden před praxí zaslat k elektronickému podpisu. </a:t>
            </a:r>
            <a:endParaRPr sz="2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269999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0" i="0" u="sng" strike="noStrike" cap="none">
                <a:solidFill>
                  <a:schemeClr val="dk1"/>
                </a:solidFill>
                <a:highlight>
                  <a:schemeClr val="accent4"/>
                </a:highlight>
                <a:latin typeface="Roboto Condensed"/>
                <a:ea typeface="Roboto Condensed"/>
                <a:cs typeface="Roboto Condensed"/>
                <a:sym typeface="Roboto Condensed"/>
              </a:rPr>
              <a:t>NEPODEPSANÝ “Individuální plán praxe” NEBUDE UZNÁN!!!</a:t>
            </a:r>
            <a:endParaRPr sz="1400" b="0" i="0" u="sng" strike="noStrike" cap="none">
              <a:solidFill>
                <a:schemeClr val="dk1"/>
              </a:solidFill>
              <a:highlight>
                <a:schemeClr val="accent4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Zprávu a hodnocení tři týdny po praxi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9999" marR="0" lvl="0" indent="-26999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cs-CZ"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PŘEDLOŽENÉ A UČITELEM ZKONTROLOVANÉ PORTFOLIO s dokumenty k praxím do konce semestru</a:t>
            </a:r>
            <a:endParaRPr sz="2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0000" marR="0" lvl="1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−"/>
            </a:pPr>
            <a:r>
              <a:rPr lang="cs-CZ" sz="1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Individuální plán praxe (s podpisy učitele, lektora praxe a studenta)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0000" marR="0" lvl="1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−"/>
            </a:pPr>
            <a:r>
              <a:rPr lang="cs-CZ" sz="1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Zpráva z praxe </a:t>
            </a:r>
            <a:endParaRPr sz="19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0000" marR="0" lvl="1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−"/>
            </a:pPr>
            <a:r>
              <a:rPr lang="cs-CZ" sz="19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Hodnocení z praxe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0000" marR="0" lvl="0" indent="-8572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PODMÍNKY ZÁPOČTŮ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a70fe5543_3_3"/>
          <p:cNvSpPr txBox="1"/>
          <p:nvPr/>
        </p:nvSpPr>
        <p:spPr>
          <a:xfrm>
            <a:off x="266330" y="0"/>
            <a:ext cx="9230769" cy="6832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SEDMERO DOBRÉ PRAXE</a:t>
            </a:r>
            <a:r>
              <a:rPr lang="cs-CZ" sz="1100" dirty="0">
                <a:solidFill>
                  <a:schemeClr val="dk1"/>
                </a:solidFill>
              </a:rPr>
              <a:t> </a:t>
            </a:r>
            <a:endParaRPr sz="17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● Student ví, kdo je mu na praxi k dispozici, kdo z pracovníků je pro něj klíčovou osobou, na koho se může obracet, kdo  mu bude psát v závěru hodnocení.  </a:t>
            </a:r>
            <a:endParaRPr sz="15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● Student a koordinátor praxe si dopředu vyjasní způsob zacházení s Individuálním Plánem Praxe.</a:t>
            </a:r>
            <a:endParaRPr sz="15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● Student s pracovníkem domlouvají náplň praxe - pracoviště umožní studentovi (pokud možno) takové aktivity, které se     týkají budoucí profese (zaměření) dle uvážení pracovníků, ale v souladu s odpovědností vyplývající ze smlouvy. Vhodnými aktivitami jsou - nahlížení do dokumentace, zapisování intervencí, náslechy, zapojení do činností pracovníků, příprava programu, apod.</a:t>
            </a:r>
            <a:endParaRPr sz="15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● Koordinátor praxe vydefinuje reálná rizika na praxích vycházející ze situací, které pracovníci nejčastěji řeší a rámcově seznamuje studenta s případnými riziky, které se mohou vztahovat i na něj.</a:t>
            </a:r>
            <a:endParaRPr sz="15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● Na praxi je vyjasněná odpovědnost - za co odpovídá student, za co pracovníci na pracovišti (viz smlouva).</a:t>
            </a:r>
            <a:endParaRPr sz="15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● Pracoviště seznamuje studenta s etickým kodexem či pravidly pracoviště - mlčenlivost, profesní hranice, aj.</a:t>
            </a:r>
            <a:endParaRPr sz="15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● Student ví, že pracoviště má právo ukončit praxi studentům, kteří nebudou dodržovat pravidla pracoviště či pokyny pracovníků</a:t>
            </a:r>
            <a:endParaRPr sz="15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dirty="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    (viz smlouva).</a:t>
            </a:r>
            <a:endParaRPr sz="1500" dirty="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g14b77f317ea_0_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2171" y="-11"/>
            <a:ext cx="5796618" cy="297695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g14b77f317ea_0_72"/>
          <p:cNvSpPr txBox="1">
            <a:spLocks noGrp="1"/>
          </p:cNvSpPr>
          <p:nvPr>
            <p:ph type="title"/>
          </p:nvPr>
        </p:nvSpPr>
        <p:spPr>
          <a:xfrm>
            <a:off x="2737830" y="447025"/>
            <a:ext cx="10972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s-CZ">
                <a:latin typeface="Roboto Condensed"/>
                <a:ea typeface="Roboto Condensed"/>
                <a:cs typeface="Roboto Condensed"/>
                <a:sym typeface="Roboto Condensed"/>
              </a:rPr>
              <a:t>PORTFOLIO 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6" name="Google Shape;296;g14b77f317ea_0_72"/>
          <p:cNvSpPr txBox="1">
            <a:spLocks noGrp="1"/>
          </p:cNvSpPr>
          <p:nvPr>
            <p:ph type="subTitle" idx="1"/>
          </p:nvPr>
        </p:nvSpPr>
        <p:spPr>
          <a:xfrm>
            <a:off x="193200" y="1618617"/>
            <a:ext cx="11805600" cy="4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cs-CZ"/>
              <a:t>Pevné desky, kroužková vazba,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cs-CZ" sz="2400"/>
              <a:t>Správně vyplněné 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cs-CZ">
                <a:solidFill>
                  <a:srgbClr val="FF0000"/>
                </a:solidFill>
              </a:rPr>
              <a:t>Úvodní stránka portfolia </a:t>
            </a:r>
            <a:r>
              <a:rPr lang="cs-CZ"/>
              <a:t>s logem Jaboku, 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cs-CZ"/>
              <a:t>Druhá stránka </a:t>
            </a:r>
            <a:r>
              <a:rPr lang="cs-CZ">
                <a:solidFill>
                  <a:srgbClr val="FF0000"/>
                </a:solidFill>
              </a:rPr>
              <a:t>Přehled absolvovaných praxí</a:t>
            </a:r>
            <a:endParaRPr sz="2000">
              <a:solidFill>
                <a:schemeClr val="dk1"/>
              </a:solidFill>
            </a:endParaRPr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rPr lang="cs-CZ" sz="1600">
                <a:solidFill>
                  <a:schemeClr val="dk1"/>
                </a:solidFill>
              </a:rPr>
              <a:t>obě jsou ke stažení mezi dokumenty k praxím na ISu) Tento přehled při kolokviu podepisuje učitel seminární skupiny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cs-CZ"/>
              <a:t>Kompletní dokumentace ke všem praxím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cs-CZ"/>
              <a:t>Portfolia budou hodnocena během kolokvií ve zkouškovém období letního semestru.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3"/>
          <p:cNvSpPr/>
          <p:nvPr/>
        </p:nvSpPr>
        <p:spPr>
          <a:xfrm>
            <a:off x="492675" y="1819450"/>
            <a:ext cx="11331600" cy="4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Žádost o smlouvu na praxi</a:t>
            </a:r>
            <a:r>
              <a:rPr lang="cs-CZ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 případě, že není v rozpisu a/nebo s organizací nemá škola smlouvu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7879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Žádost o příspěvek na praxi - viz Směrnice o proplácení nákladů při vykonání odborných praxí </a:t>
            </a: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(každý student musí mít </a:t>
            </a:r>
            <a:r>
              <a:rPr lang="cs-CZ" sz="1800" b="1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samostatný doklad pro sebe </a:t>
            </a:r>
            <a:r>
              <a:rPr lang="cs-CZ" sz="1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 jízdenku, doklad o ubytování, doklad o placené praxi) </a:t>
            </a:r>
            <a:r>
              <a:rPr lang="cs-CZ" sz="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 dispozici v </a:t>
            </a:r>
            <a:r>
              <a:rPr lang="cs-CZ" sz="2800" b="0" i="0" u="sng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ISu</a:t>
            </a:r>
            <a:r>
              <a:rPr lang="cs-CZ" sz="28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v dokumentech Katedry odborných praxí a v učebních materiálech u předmětu </a:t>
            </a:r>
            <a:r>
              <a:rPr lang="cs-CZ" sz="2800" b="0" i="0" u="sng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X1091</a:t>
            </a:r>
            <a:r>
              <a:rPr lang="cs-CZ"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Metodický a supervizní seminář k praxi I </a:t>
            </a:r>
            <a:endParaRPr sz="45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just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ŽÁDOSTI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cs-CZ" sz="4400" b="0" i="0" u="none" strike="noStrike" cap="none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DĚKUJI ZA POZORNOST</a:t>
            </a:r>
            <a:endParaRPr sz="4400" b="0" i="0" u="none" strike="noStrike" cap="non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1810</Words>
  <Application>Microsoft Office PowerPoint</Application>
  <PresentationFormat>Širokoúhlá obrazovka</PresentationFormat>
  <Paragraphs>204</Paragraphs>
  <Slides>24</Slides>
  <Notes>24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24</vt:i4>
      </vt:variant>
    </vt:vector>
  </HeadingPairs>
  <TitlesOfParts>
    <vt:vector size="31" baseType="lpstr">
      <vt:lpstr>Arial</vt:lpstr>
      <vt:lpstr>Roboto Condensed</vt:lpstr>
      <vt:lpstr>Calibri</vt:lpstr>
      <vt:lpstr>Noto Sans Symbols</vt:lpstr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OSOBY A OBSAZENÍ</vt:lpstr>
      <vt:lpstr>Časový harmonogram praxí a metodických seminářů            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VÝBĚR PRACOVIŠTĚ PRAXE MIMO ROZPIS - PODMÍNKY</vt:lpstr>
      <vt:lpstr>SAMOSTATNÝ VÝBĚR PRACOVIŠTĚ PRAXE</vt:lpstr>
      <vt:lpstr>Prezentace aplikace PowerPoint</vt:lpstr>
      <vt:lpstr>Prezentace aplikace PowerPoint</vt:lpstr>
      <vt:lpstr>Prezentace aplikace PowerPoint</vt:lpstr>
      <vt:lpstr>PORTFOLIO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uzivatel</dc:creator>
  <cp:lastModifiedBy>Michal Pešek</cp:lastModifiedBy>
  <cp:revision>4</cp:revision>
  <dcterms:created xsi:type="dcterms:W3CDTF">2020-10-23T12:33:32Z</dcterms:created>
  <dcterms:modified xsi:type="dcterms:W3CDTF">2026-09-14T07:52:02Z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Širokoúhlá obrazovka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