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76" r:id="rId6"/>
    <p:sldId id="277" r:id="rId7"/>
    <p:sldId id="291" r:id="rId8"/>
    <p:sldId id="286" r:id="rId9"/>
    <p:sldId id="299" r:id="rId10"/>
    <p:sldId id="280" r:id="rId11"/>
    <p:sldId id="278" r:id="rId12"/>
    <p:sldId id="257" r:id="rId13"/>
    <p:sldId id="300" r:id="rId14"/>
    <p:sldId id="295" r:id="rId15"/>
    <p:sldId id="262" r:id="rId16"/>
    <p:sldId id="294" r:id="rId17"/>
    <p:sldId id="272" r:id="rId18"/>
    <p:sldId id="293" r:id="rId19"/>
    <p:sldId id="271" r:id="rId20"/>
    <p:sldId id="275" r:id="rId21"/>
    <p:sldId id="292" r:id="rId22"/>
    <p:sldId id="258" r:id="rId23"/>
    <p:sldId id="285" r:id="rId24"/>
    <p:sldId id="287" r:id="rId25"/>
    <p:sldId id="288" r:id="rId26"/>
    <p:sldId id="289" r:id="rId27"/>
    <p:sldId id="290" r:id="rId28"/>
    <p:sldId id="29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d46429e8-016a-45f2-95d8-2c79b91a87fb" providerId="ADAL" clId="{E5C5696A-EBB0-4695-B462-B0923E3C3ADA}"/>
    <pc:docChg chg="undo custSel modSld">
      <pc:chgData name="Petr Bruna (YMCA Praha)" userId="d46429e8-016a-45f2-95d8-2c79b91a87fb" providerId="ADAL" clId="{E5C5696A-EBB0-4695-B462-B0923E3C3ADA}" dt="2026-10-12T17:16:29.157" v="186" actId="20577"/>
      <pc:docMkLst>
        <pc:docMk/>
      </pc:docMkLst>
      <pc:sldChg chg="modSp mod">
        <pc:chgData name="Petr Bruna (YMCA Praha)" userId="d46429e8-016a-45f2-95d8-2c79b91a87fb" providerId="ADAL" clId="{E5C5696A-EBB0-4695-B462-B0923E3C3ADA}" dt="2026-10-12T17:11:23.936" v="91" actId="20577"/>
        <pc:sldMkLst>
          <pc:docMk/>
          <pc:sldMk cId="373217751" sldId="280"/>
        </pc:sldMkLst>
        <pc:spChg chg="mod">
          <ac:chgData name="Petr Bruna (YMCA Praha)" userId="d46429e8-016a-45f2-95d8-2c79b91a87fb" providerId="ADAL" clId="{E5C5696A-EBB0-4695-B462-B0923E3C3ADA}" dt="2026-10-12T17:11:23.936" v="91" actId="20577"/>
          <ac:spMkLst>
            <pc:docMk/>
            <pc:sldMk cId="373217751" sldId="280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10-12T17:15:32.746" v="127" actId="5793"/>
        <pc:sldMkLst>
          <pc:docMk/>
          <pc:sldMk cId="3652909158" sldId="288"/>
        </pc:sldMkLst>
        <pc:spChg chg="mod">
          <ac:chgData name="Petr Bruna (YMCA Praha)" userId="d46429e8-016a-45f2-95d8-2c79b91a87fb" providerId="ADAL" clId="{E5C5696A-EBB0-4695-B462-B0923E3C3ADA}" dt="2026-10-12T17:15:32.746" v="127" actId="5793"/>
          <ac:spMkLst>
            <pc:docMk/>
            <pc:sldMk cId="3652909158" sldId="288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10-12T17:16:29.157" v="186" actId="20577"/>
        <pc:sldMkLst>
          <pc:docMk/>
          <pc:sldMk cId="1041992946" sldId="290"/>
        </pc:sldMkLst>
        <pc:spChg chg="mod">
          <ac:chgData name="Petr Bruna (YMCA Praha)" userId="d46429e8-016a-45f2-95d8-2c79b91a87fb" providerId="ADAL" clId="{E5C5696A-EBB0-4695-B462-B0923E3C3ADA}" dt="2026-10-12T17:16:29.157" v="186" actId="20577"/>
          <ac:spMkLst>
            <pc:docMk/>
            <pc:sldMk cId="1041992946" sldId="290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10-12T17:10:56.999" v="84" actId="113"/>
        <pc:sldMkLst>
          <pc:docMk/>
          <pc:sldMk cId="1857802128" sldId="299"/>
        </pc:sldMkLst>
        <pc:spChg chg="mod">
          <ac:chgData name="Petr Bruna (YMCA Praha)" userId="d46429e8-016a-45f2-95d8-2c79b91a87fb" providerId="ADAL" clId="{E5C5696A-EBB0-4695-B462-B0923E3C3ADA}" dt="2026-10-12T17:10:56.999" v="84" actId="113"/>
          <ac:spMkLst>
            <pc:docMk/>
            <pc:sldMk cId="1857802128" sldId="299"/>
            <ac:spMk id="3" creationId="{00000000-0000-0000-0000-000000000000}"/>
          </ac:spMkLst>
        </pc:spChg>
      </pc:sldChg>
      <pc:sldChg chg="modSp mod">
        <pc:chgData name="Petr Bruna (YMCA Praha)" userId="d46429e8-016a-45f2-95d8-2c79b91a87fb" providerId="ADAL" clId="{E5C5696A-EBB0-4695-B462-B0923E3C3ADA}" dt="2026-10-12T17:12:09.577" v="122" actId="20577"/>
        <pc:sldMkLst>
          <pc:docMk/>
          <pc:sldMk cId="3721136451" sldId="300"/>
        </pc:sldMkLst>
        <pc:spChg chg="mod">
          <ac:chgData name="Petr Bruna (YMCA Praha)" userId="d46429e8-016a-45f2-95d8-2c79b91a87fb" providerId="ADAL" clId="{E5C5696A-EBB0-4695-B462-B0923E3C3ADA}" dt="2026-10-12T17:12:09.577" v="122" actId="20577"/>
          <ac:spMkLst>
            <pc:docMk/>
            <pc:sldMk cId="3721136451" sldId="30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10/12/2026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ziskovky.cz/" TargetMode="External"/><Relationship Id="rId2" Type="http://schemas.openxmlformats.org/officeDocument/2006/relationships/hyperlink" Target="https://fundraising.c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tobariery.cz/home.aspx" TargetMode="External"/><Relationship Id="rId7" Type="http://schemas.openxmlformats.org/officeDocument/2006/relationships/hyperlink" Target="https://www.donorsforum.cz/zebricky-pruzkumy/top-100-nadaci-a-fondu.html" TargetMode="External"/><Relationship Id="rId2" Type="http://schemas.openxmlformats.org/officeDocument/2006/relationships/hyperlink" Target="https://www.nadacevia.cz/co-nabizi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bryandel.cz/" TargetMode="External"/><Relationship Id="rId5" Type="http://schemas.openxmlformats.org/officeDocument/2006/relationships/hyperlink" Target="https://www,divokehusy.cz/" TargetMode="External"/><Relationship Id="rId4" Type="http://schemas.openxmlformats.org/officeDocument/2006/relationships/hyperlink" Target="https://www.visegradfund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thit.com/cs/search" TargetMode="External"/><Relationship Id="rId2" Type="http://schemas.openxmlformats.org/officeDocument/2006/relationships/hyperlink" Target="https://www.skutecnydarek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kralovasbirka.cz/vysledky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Úvod do tématu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Zkušenosti s </a:t>
            </a:r>
            <a:r>
              <a:rPr lang="cs-CZ" dirty="0" err="1"/>
              <a:t>Fundraisingem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Jaké máte vlastní zkušenosti? </a:t>
            </a:r>
            <a:endParaRPr lang="cs-CZ" dirty="0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Psali jste projektovou žádost? </a:t>
            </a:r>
            <a:endParaRPr lang="cs-CZ" dirty="0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U jaké instituce jste žádali?</a:t>
            </a:r>
            <a:endParaRPr lang="cs-CZ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Pořádali jste někdy sbírku nebo benefiční akci?</a:t>
            </a:r>
          </a:p>
          <a:p>
            <a:pPr>
              <a:buClr>
                <a:srgbClr val="9E3611"/>
              </a:buClr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21543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Co je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Systematická činnost za účelem získání finančních a materiálních prostředků pro obecně prospěšnou činnost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Soubor metod o správném výběru potencionálních dárců, dlouhodobé práci s nimi a jejich přesvědčování o potřebnosti a nutnosti vaší organizace a projektu pro celou společnost a tím naplnění poslání organizace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Občanská sociální politika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Marketing neziskových organizací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1048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Kdo je zapojen do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Organizace provozující </a:t>
            </a:r>
            <a:r>
              <a:rPr lang="cs-CZ" sz="2400" b="1" dirty="0" err="1"/>
              <a:t>fundraising</a:t>
            </a:r>
            <a:r>
              <a:rPr lang="cs-CZ" sz="2400" b="1" dirty="0"/>
              <a:t>: </a:t>
            </a:r>
            <a:r>
              <a:rPr lang="cs-CZ" sz="2400" dirty="0"/>
              <a:t>neziskové organizace, příspěvkové instituce (školy, nemocnice), církve, politické strany, jednotlivci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Dárci: </a:t>
            </a:r>
            <a:r>
              <a:rPr lang="cs-CZ" sz="2400" dirty="0"/>
              <a:t>jednotlivci, firmy, nadace, veřejná správa, orgány EU, mezinárodní nadace a instituce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Koneční příjemci darů a jejich příběhy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0056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400" b="1" dirty="0"/>
              <a:t>fungování, udržitelnost a rozvoj organizace </a:t>
            </a:r>
            <a:r>
              <a:rPr lang="cs-CZ" sz="2400" dirty="0"/>
              <a:t>- každá organizace potřebuje k přežití peníze. Ať už jsou to peníze na projekt, zaplacení zaměstnanců, pronájem kanceláře, nové technické vybavení atd., ale sama organizace by neměla být smyslem, nýbrž to její poslání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omezení závislosti a diverzifikace zdrojů - </a:t>
            </a:r>
            <a:r>
              <a:rPr lang="cs-CZ" sz="2400" dirty="0"/>
              <a:t>řada organizací je podporována jedním nebo několika mála dárci, kteří poskytují většinu finančních prostředků, které organizace potřebuje. Smyslem fundraisingu je vyvarovat se stavu, kdy jediná zamítnutá žádost o příspěvek může znamenat krizi</a:t>
            </a:r>
          </a:p>
          <a:p>
            <a:pPr marL="0" indent="0">
              <a:buNone/>
            </a:pPr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33139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400" b="1" dirty="0"/>
              <a:t>budování podpory - </a:t>
            </a:r>
            <a:r>
              <a:rPr lang="cs-CZ" sz="2400" dirty="0"/>
              <a:t>fundraising není jen o penězích, ale také o počtu příznivců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budování vazeb a důvěry </a:t>
            </a:r>
            <a:r>
              <a:rPr lang="cs-CZ" sz="2400" dirty="0"/>
              <a:t>ve společnosti, vytváření komunit a sítí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snížení nákladů pro uživatele služeb </a:t>
            </a:r>
            <a:br>
              <a:rPr lang="cs-CZ" sz="2400" b="1" dirty="0"/>
            </a:br>
            <a:endParaRPr lang="cs-CZ" sz="2400" b="1" dirty="0"/>
          </a:p>
          <a:p>
            <a:r>
              <a:rPr lang="cs-CZ" sz="2400" b="1" dirty="0"/>
              <a:t>přerozdělování prostředků směrem k potřebným </a:t>
            </a:r>
            <a:r>
              <a:rPr lang="cs-CZ" sz="2400" dirty="0"/>
              <a:t>aneb Jak podnítit druhé k dobrým skutkům a získat jejich zájem, čas a důvěru.</a:t>
            </a:r>
          </a:p>
          <a:p>
            <a:r>
              <a:rPr lang="cs-CZ" sz="2400" b="1" dirty="0"/>
              <a:t>protože lidi chtějí pomáhat </a:t>
            </a:r>
            <a:r>
              <a:rPr lang="cs-CZ" sz="2400" dirty="0"/>
              <a:t>a být dárci.</a:t>
            </a:r>
          </a:p>
          <a:p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85780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Zásady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primárně jde o získávání příznivců</a:t>
            </a:r>
          </a:p>
          <a:p>
            <a:r>
              <a:rPr lang="cs-CZ" dirty="0"/>
              <a:t>důvěryhodnost, synchronizace slova a činů</a:t>
            </a:r>
          </a:p>
          <a:p>
            <a:r>
              <a:rPr lang="cs-CZ" dirty="0"/>
              <a:t>dobrá komunikační strategie a transparentní jednání</a:t>
            </a:r>
          </a:p>
          <a:p>
            <a:r>
              <a:rPr lang="cs-CZ" dirty="0"/>
              <a:t>účelné a hospodárné využití daru</a:t>
            </a:r>
          </a:p>
          <a:p>
            <a:r>
              <a:rPr lang="cs-CZ" dirty="0"/>
              <a:t>dodržování pravidel pro ochranu osobních údajů </a:t>
            </a:r>
          </a:p>
          <a:p>
            <a:r>
              <a:rPr lang="cs-CZ" dirty="0"/>
              <a:t>smyslem je doslova usilovat o to, aby všichni něco získali, organizace získá podporu a donátor pocit uspokojení či uznání</a:t>
            </a:r>
          </a:p>
          <a:p>
            <a:r>
              <a:rPr lang="cs-CZ" dirty="0"/>
              <a:t>týmová práce</a:t>
            </a:r>
          </a:p>
          <a:p>
            <a:r>
              <a:rPr lang="cs-CZ" dirty="0"/>
              <a:t>hlavní důvod, proč lidé nepřispívají neziskovým organizacím, je ten, že je nikdo nepožádal</a:t>
            </a:r>
          </a:p>
          <a:p>
            <a:r>
              <a:rPr lang="cs-CZ" dirty="0"/>
              <a:t>nezapomenout poděkovat.</a:t>
            </a:r>
          </a:p>
        </p:txBody>
      </p:sp>
    </p:spTree>
    <p:extLst>
      <p:ext uri="{BB962C8B-B14F-4D97-AF65-F5344CB8AC3E}">
        <p14:creationId xmlns:p14="http://schemas.microsoft.com/office/powerpoint/2010/main" val="373217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Informační zdroje 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/>
              <a:t>České centrum fundraisingu</a:t>
            </a:r>
            <a:endParaRPr lang="cs-CZ" sz="24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https://fundraising.cz/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 - online knihovna, kurzy, nabídky práce, informace k tématu </a:t>
            </a:r>
          </a:p>
          <a:p>
            <a:pPr marL="0" indent="0">
              <a:buNone/>
            </a:pPr>
            <a:endParaRPr lang="cs-CZ" sz="2400" dirty="0"/>
          </a:p>
          <a:p>
            <a:pPr marL="0" indent="0" algn="ctr">
              <a:buNone/>
            </a:pPr>
            <a:r>
              <a:rPr lang="cs-CZ" sz="4000" dirty="0"/>
              <a:t>Nadace Neziskovky.cz</a:t>
            </a:r>
            <a:endParaRPr lang="cs-CZ" sz="40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https://www.neziskovky.cz/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- kurzy, nabídky práce, informace z neziskového sektoru, grantový kalendář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6124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Způsoby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sz="2600" b="1" dirty="0"/>
          </a:p>
          <a:p>
            <a:r>
              <a:rPr lang="cs-CZ" sz="2600" b="1" dirty="0"/>
              <a:t>Státní a veřejné dotace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Nadace a nadační fondy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Firemní dárci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Individuální dárci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410171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2600" b="1" dirty="0"/>
              <a:t>Zdroje: </a:t>
            </a:r>
            <a:r>
              <a:rPr lang="cs-CZ" sz="2600" dirty="0"/>
              <a:t>ministerstva, evropské fondy (Erasmus+, Evropský sociální fond, strukturální fondy), samospráva (obce, kraje)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Výhody: </a:t>
            </a:r>
            <a:r>
              <a:rPr lang="cs-CZ" sz="2600" dirty="0"/>
              <a:t>stabilní pravidla a finanční prostředky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Nevýhody: </a:t>
            </a:r>
            <a:r>
              <a:rPr lang="cs-CZ" sz="2600" dirty="0"/>
              <a:t>byrokratické, dodržení striktních pravidel, důkladná příprava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113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Příklady institucí:</a:t>
            </a:r>
          </a:p>
          <a:p>
            <a:pPr>
              <a:buFontTx/>
              <a:buChar char="-"/>
            </a:pPr>
            <a:r>
              <a:rPr lang="cs-CZ" dirty="0"/>
              <a:t>Ministerstva: školství a tělovýchovy, kultury, životního prostředí, práce a sociálních věcí</a:t>
            </a:r>
          </a:p>
          <a:p>
            <a:pPr>
              <a:buFontTx/>
              <a:buChar char="-"/>
            </a:pPr>
            <a:r>
              <a:rPr lang="cs-CZ" dirty="0"/>
              <a:t>Kraje: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Obce a městské části: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Evropské fondy: strukturální fondy, Operační program zaměstnanosti, Místní akční skupiny, Erasmus+</a:t>
            </a:r>
          </a:p>
        </p:txBody>
      </p:sp>
    </p:spTree>
    <p:extLst>
      <p:ext uri="{BB962C8B-B14F-4D97-AF65-F5344CB8AC3E}">
        <p14:creationId xmlns:p14="http://schemas.microsoft.com/office/powerpoint/2010/main" val="40544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b="1" dirty="0"/>
              <a:t>Zdroje: </a:t>
            </a:r>
            <a:r>
              <a:rPr lang="cs-CZ" sz="2400" dirty="0"/>
              <a:t>nadace a nadační fondy založené firmami, mecenáši, skupinami obyvatel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konkrétní a cílené, lidé se zájmem o dané téma, rozvíjení netradičních forem dárcovství i projektů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malé prostředky mezi hodně zájemců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dirty="0"/>
              <a:t>Příklady českých i mezinárodních nadací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- Nadace Via: </a:t>
            </a:r>
            <a:r>
              <a:rPr lang="cs-CZ" sz="2400" dirty="0">
                <a:hlinkClick r:id="rId2"/>
              </a:rPr>
              <a:t>https://www.nadacevia.cz/co-nabizime/</a:t>
            </a:r>
            <a:endParaRPr lang="cs-CZ" sz="2400" dirty="0"/>
          </a:p>
          <a:p>
            <a:pPr>
              <a:buFontTx/>
              <a:buChar char="-"/>
            </a:pPr>
            <a:r>
              <a:rPr lang="cs-CZ" sz="2400" dirty="0"/>
              <a:t>Konto Bariéry: </a:t>
            </a:r>
            <a:r>
              <a:rPr lang="cs-CZ" sz="2400" dirty="0">
                <a:hlinkClick r:id="rId3"/>
              </a:rPr>
              <a:t>https://www.kontobariery.cz/home.aspx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 err="1"/>
              <a:t>Visegrad</a:t>
            </a:r>
            <a:r>
              <a:rPr lang="cs-CZ" sz="2400" dirty="0"/>
              <a:t> </a:t>
            </a:r>
            <a:r>
              <a:rPr lang="cs-CZ" sz="2400" dirty="0" err="1"/>
              <a:t>Fund</a:t>
            </a:r>
            <a:r>
              <a:rPr lang="cs-CZ" sz="2400" dirty="0"/>
              <a:t>: </a:t>
            </a:r>
            <a:r>
              <a:rPr lang="cs-CZ" sz="2400" dirty="0">
                <a:hlinkClick r:id="rId4"/>
              </a:rPr>
              <a:t>https://www.visegradfund.org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Divoké Husy: </a:t>
            </a:r>
            <a:r>
              <a:rPr lang="cs-CZ" sz="2400" dirty="0">
                <a:hlinkClick r:id="rId5"/>
              </a:rPr>
              <a:t>https://www.divokehusy.cz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Dobrý anděl: </a:t>
            </a:r>
            <a:r>
              <a:rPr lang="cs-CZ" sz="2400" dirty="0">
                <a:hlinkClick r:id="rId6"/>
              </a:rPr>
              <a:t>http://www.dobryandel.cz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ČEZ, Terezy Maxové, ve sportu, literatuře, vědě, regionální (OKD), policistů a hasičů</a:t>
            </a:r>
          </a:p>
          <a:p>
            <a:pPr>
              <a:buFontTx/>
              <a:buChar char="-"/>
            </a:pPr>
            <a:r>
              <a:rPr lang="cs-CZ" sz="2400" dirty="0"/>
              <a:t>Přehled největších neziskovek: </a:t>
            </a:r>
            <a:r>
              <a:rPr lang="cs-CZ" sz="2400" dirty="0">
                <a:hlinkClick r:id="rId7"/>
              </a:rPr>
              <a:t>https://www.donorsforum.cz/zebricky-pruzkumy/top-100-nadaci-a-fondu.html</a:t>
            </a:r>
            <a:r>
              <a:rPr lang="cs-CZ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398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r>
              <a:rPr lang="cs-CZ" sz="2400" b="1" dirty="0"/>
              <a:t>Zdroje: </a:t>
            </a:r>
            <a:r>
              <a:rPr lang="cs-CZ" sz="2400" dirty="0"/>
              <a:t>výdělečné firmy, živnostníci, obchody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obtížné hledání potencionálního partnera a budování důvěry a vztahu, nutná schopnost přesvědčit a zaujmout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nebyrokratické vztahy, volné nevázané prostředky, materiální i finanční dary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 err="1"/>
              <a:t>Corporate</a:t>
            </a:r>
            <a:r>
              <a:rPr lang="cs-CZ" sz="2400" b="1" dirty="0"/>
              <a:t> </a:t>
            </a:r>
            <a:r>
              <a:rPr lang="cs-CZ" sz="2400" b="1" dirty="0" err="1"/>
              <a:t>Social</a:t>
            </a:r>
            <a:r>
              <a:rPr lang="cs-CZ" sz="2400" b="1" dirty="0"/>
              <a:t> </a:t>
            </a:r>
            <a:r>
              <a:rPr lang="cs-CZ" sz="2400" b="1" dirty="0" err="1"/>
              <a:t>Responsibility</a:t>
            </a:r>
            <a:r>
              <a:rPr lang="cs-CZ" sz="2400" b="1" dirty="0"/>
              <a:t> (CSR): </a:t>
            </a:r>
            <a:r>
              <a:rPr lang="cs-CZ" sz="2400" dirty="0"/>
              <a:t>zakomponování etiky, ekologie, filantropie apod. do firemních hodnot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49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- dary peněžité či věcné</a:t>
            </a:r>
          </a:p>
          <a:p>
            <a:pPr marL="0" indent="0">
              <a:buNone/>
            </a:pPr>
            <a:r>
              <a:rPr lang="cs-CZ" sz="2400" dirty="0"/>
              <a:t>- finance z dobročinné aukce, reklamy, propagace</a:t>
            </a:r>
          </a:p>
          <a:p>
            <a:pPr marL="0" indent="0">
              <a:buNone/>
            </a:pPr>
            <a:r>
              <a:rPr lang="cs-CZ" sz="2400" dirty="0"/>
              <a:t>- firemní dobrovolnictví</a:t>
            </a:r>
          </a:p>
          <a:p>
            <a:pPr marL="0" indent="0">
              <a:buNone/>
            </a:pPr>
            <a:r>
              <a:rPr lang="cs-CZ" sz="2400" dirty="0"/>
              <a:t>- zapůjčení prostor či techniky</a:t>
            </a:r>
          </a:p>
          <a:p>
            <a:pPr marL="0" indent="0">
              <a:buNone/>
            </a:pPr>
            <a:r>
              <a:rPr lang="cs-CZ" sz="2400" dirty="0"/>
              <a:t>- zapůjčení pracovníků (např. pro pomoc s účetnictvím, přípravou  strategického plánu, s využitím marketingu pro rozvoj činnost)</a:t>
            </a:r>
          </a:p>
          <a:p>
            <a:pPr marL="0" indent="0">
              <a:buNone/>
            </a:pPr>
            <a:r>
              <a:rPr lang="cs-CZ" sz="2400" dirty="0"/>
              <a:t>- slevy při nákupu zboží a využívání služeb.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808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b="1" dirty="0"/>
          </a:p>
          <a:p>
            <a:r>
              <a:rPr lang="cs-CZ" sz="2400" b="1" dirty="0"/>
              <a:t>Zdroje: </a:t>
            </a:r>
            <a:r>
              <a:rPr lang="cs-CZ" sz="2400" dirty="0"/>
              <a:t>veřejnost při různých příležitostech a přes různé kanály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volné nevázané prostředky, budování komunity a vztahů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nákladná marketingová a PR příprava, důkladná práce s databází a důsledná komunikace s dárci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1588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Člověk v tísni – Skutečný dárek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https://www.skutecnydarek.cz/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Platforma Hit </a:t>
            </a:r>
            <a:r>
              <a:rPr lang="cs-CZ" sz="2400" dirty="0" err="1"/>
              <a:t>Hit</a:t>
            </a:r>
            <a:r>
              <a:rPr lang="cs-CZ" sz="2400" dirty="0"/>
              <a:t> a jiné pro nezávislé propojení lidí a projektů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https://www.hithit.com/cs/search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Veřejné sbírky</a:t>
            </a:r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https://www.trikralovasbirka.cz/vysledky/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8573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Nástroje na 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Telefonická kampaň / Poštovní kampaň</a:t>
            </a:r>
          </a:p>
          <a:p>
            <a:pPr marL="0" indent="0">
              <a:buNone/>
            </a:pPr>
            <a:r>
              <a:rPr lang="cs-CZ" sz="2400" dirty="0"/>
              <a:t>Inzerce / DMS</a:t>
            </a:r>
          </a:p>
          <a:p>
            <a:pPr marL="0" indent="0">
              <a:buNone/>
            </a:pPr>
            <a:r>
              <a:rPr lang="cs-CZ" sz="2400" dirty="0"/>
              <a:t>Dar ze závěti</a:t>
            </a:r>
          </a:p>
          <a:p>
            <a:pPr marL="0" indent="0">
              <a:buNone/>
            </a:pPr>
            <a:r>
              <a:rPr lang="cs-CZ" sz="2400" dirty="0"/>
              <a:t>Přímé oslovení / Veřejná sbírka</a:t>
            </a:r>
          </a:p>
          <a:p>
            <a:pPr marL="0" indent="0">
              <a:buNone/>
            </a:pPr>
            <a:r>
              <a:rPr lang="cs-CZ" sz="2400" dirty="0"/>
              <a:t>Prodej vlastních výrobků a služeb</a:t>
            </a:r>
          </a:p>
          <a:p>
            <a:pPr marL="0" indent="0">
              <a:buNone/>
            </a:pPr>
            <a:r>
              <a:rPr lang="cs-CZ" sz="2400" dirty="0"/>
              <a:t>Členské příspěvky</a:t>
            </a:r>
          </a:p>
          <a:p>
            <a:pPr marL="0" indent="0">
              <a:buNone/>
            </a:pPr>
            <a:r>
              <a:rPr lang="cs-CZ" sz="2400" dirty="0"/>
              <a:t>Sbírkové kasičky</a:t>
            </a:r>
          </a:p>
          <a:p>
            <a:pPr marL="0" indent="0">
              <a:buNone/>
            </a:pPr>
            <a:r>
              <a:rPr lang="cs-CZ" sz="2400" dirty="0"/>
              <a:t>Benefiční koncerty</a:t>
            </a:r>
          </a:p>
          <a:p>
            <a:pPr marL="0" indent="0">
              <a:buNone/>
            </a:pPr>
            <a:r>
              <a:rPr lang="cs-CZ" sz="2400" dirty="0"/>
              <a:t>Osobní vztahy - narozeniny, oslavy, sport, cestování</a:t>
            </a:r>
          </a:p>
          <a:p>
            <a:pPr marL="0" indent="0">
              <a:buNone/>
            </a:pPr>
            <a:r>
              <a:rPr lang="cs-CZ" sz="2400" dirty="0"/>
              <a:t>V zahraničí – daňová asignace, církevní daň, </a:t>
            </a:r>
            <a:r>
              <a:rPr lang="cs-CZ" sz="2400" dirty="0" err="1"/>
              <a:t>postcode</a:t>
            </a:r>
            <a:r>
              <a:rPr lang="cs-CZ" sz="2400" dirty="0"/>
              <a:t> </a:t>
            </a:r>
            <a:r>
              <a:rPr lang="cs-CZ" sz="2400" dirty="0" err="1"/>
              <a:t>lottery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1591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Srovnání </a:t>
            </a:r>
            <a:r>
              <a:rPr lang="cs-CZ" dirty="0" err="1"/>
              <a:t>fundraisingu</a:t>
            </a:r>
            <a:r>
              <a:rPr lang="cs-CZ" dirty="0"/>
              <a:t> v ČR a světě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 </a:t>
            </a:r>
          </a:p>
          <a:p>
            <a:r>
              <a:rPr lang="cs-CZ" sz="2400" b="1" dirty="0"/>
              <a:t>Evropa a ČR: </a:t>
            </a:r>
            <a:r>
              <a:rPr lang="cs-CZ" sz="2400" dirty="0"/>
              <a:t>Tradice státem garantovaných služeb a rozvoj sociálního státu</a:t>
            </a:r>
            <a:br>
              <a:rPr lang="cs-CZ" sz="2400" dirty="0"/>
            </a:br>
            <a:r>
              <a:rPr lang="cs-CZ" sz="2400" dirty="0"/>
              <a:t>V současnosti velký význam neziskového sektoru: mediátor mezi dárci a cílovou skupinou; činnost v oblastech, kde stát i trh selhávají; akceschopnější než státní byrokracie; soutěživost trhu vyvažuje důrazem na soudržnost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Anglosaské země: </a:t>
            </a:r>
            <a:r>
              <a:rPr lang="cs-CZ" sz="2400" dirty="0"/>
              <a:t>Velký význam individuálního dárcovství, charitativních akcí, soukromých mecenášů a filantropů</a:t>
            </a:r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diáŘ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	</a:t>
            </a:r>
          </a:p>
        </p:txBody>
      </p:sp>
      <p:pic>
        <p:nvPicPr>
          <p:cNvPr id="5" name="Obrázek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F684B645-1AE5-4038-9623-9942A043B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91" y="1710466"/>
            <a:ext cx="8945217" cy="50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Obsah obrázku snímek obrazovky, obrazovka, nákladní auto, počítač&#10;&#10;Popis byl vytvořen automaticky">
            <a:extLst>
              <a:ext uri="{FF2B5EF4-FFF2-40B4-BE49-F238E27FC236}">
                <a16:creationId xmlns:a16="http://schemas.microsoft.com/office/drawing/2014/main" id="{307B51E5-F6FB-4F50-ACF7-69E40A3C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82" y="1737192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Mateřského centra Klubíčko na Praze 14 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Dotační program Rodina / 13%</a:t>
            </a:r>
          </a:p>
          <a:p>
            <a:r>
              <a:rPr lang="cs-CZ" dirty="0"/>
              <a:t>Městská část Praha 14: odbor sociální, kultury, sportu, živ. prostředí, školství / 13%</a:t>
            </a:r>
          </a:p>
          <a:p>
            <a:r>
              <a:rPr lang="cs-CZ" dirty="0"/>
              <a:t>Magistrát hl. m. Prahy: Podpora funkční rodiny– preventivní aktivity na podporu stabilních vztahů v rodině / 9%</a:t>
            </a:r>
          </a:p>
          <a:p>
            <a:r>
              <a:rPr lang="cs-CZ" dirty="0"/>
              <a:t>Účastnické poplatky / 53%</a:t>
            </a:r>
          </a:p>
          <a:p>
            <a:r>
              <a:rPr lang="cs-CZ" dirty="0"/>
              <a:t>Firemní dárci: Centrum Černý most, Innogy</a:t>
            </a:r>
          </a:p>
        </p:txBody>
      </p:sp>
    </p:spTree>
    <p:extLst>
      <p:ext uri="{BB962C8B-B14F-4D97-AF65-F5344CB8AC3E}">
        <p14:creationId xmlns:p14="http://schemas.microsoft.com/office/powerpoint/2010/main" val="365290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Nízkoprahového klubu Dixie na Praze 7 (klub, terén, výjezdy, preventivní programy)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dotace pro sociální služby v krajských sítí</a:t>
            </a:r>
          </a:p>
          <a:p>
            <a:r>
              <a:rPr lang="cs-CZ" dirty="0"/>
              <a:t>Magistrát hl. m. Prahy: odbor sociální, preventivní a volnočasový</a:t>
            </a:r>
          </a:p>
          <a:p>
            <a:r>
              <a:rPr lang="cs-CZ" dirty="0"/>
              <a:t>Městská část Praha 7: odbor sociální, kultury, sportu, živ. prostředí, školství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pPr>
              <a:buClr>
                <a:srgbClr val="9E3611"/>
              </a:buClr>
            </a:pPr>
            <a:r>
              <a:rPr lang="cs-CZ" dirty="0"/>
              <a:t>Další: Alza, KB Jistota, Nábytková banka, Nadace ČEZ, Ikea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6590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letního tábora </a:t>
            </a:r>
          </a:p>
          <a:p>
            <a:pPr marL="0" indent="0">
              <a:buNone/>
            </a:pPr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r>
              <a:rPr lang="cs-CZ" dirty="0"/>
              <a:t>Dary: sekání louky, odvoz materiálu ze skladu, kostýmy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992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Účastnické Poplatky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Co je zadarmo nebo moc levné, je podezřelé, lidi si toho neváží aneb Nebýt laciný, ale dostupný</a:t>
            </a:r>
          </a:p>
          <a:p>
            <a:r>
              <a:rPr lang="cs-CZ" dirty="0"/>
              <a:t>Nebát se a umět říct si o peníze, vážit si své práce</a:t>
            </a:r>
          </a:p>
          <a:p>
            <a:r>
              <a:rPr lang="cs-CZ" dirty="0"/>
              <a:t>počítat i s negativními reakcemi, být připraven na argumentaci</a:t>
            </a:r>
          </a:p>
          <a:p>
            <a:r>
              <a:rPr lang="cs-CZ" dirty="0"/>
              <a:t>Do cen zahrnovat vše včetně personálních, materiálních a provozních nákladů, ale také obnovy majetku, nutných investic, propagačních materiálů, odměn pro dobrovolníky atd. apod. </a:t>
            </a:r>
          </a:p>
          <a:p>
            <a:r>
              <a:rPr lang="cs-CZ" dirty="0"/>
              <a:t>Ten, kdo něco sám organizoval a poznal, co vše daná práce obnáší, mnohem více respektuje práci i cenu </a:t>
            </a:r>
          </a:p>
        </p:txBody>
      </p:sp>
    </p:spTree>
    <p:extLst>
      <p:ext uri="{BB962C8B-B14F-4D97-AF65-F5344CB8AC3E}">
        <p14:creationId xmlns:p14="http://schemas.microsoft.com/office/powerpoint/2010/main" val="3881494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c292525d5b9a377d58ab684e0d41579d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7ca59d57290bc8d09e2264f8b9006d8c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ECB48E-3E53-44F8-B959-41BA35282D0C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2d8a9ac4-60f6-4978-8be3-644856f48e08"/>
    <ds:schemaRef ds:uri="http://schemas.openxmlformats.org/package/2006/metadata/core-properties"/>
    <ds:schemaRef ds:uri="http://purl.org/dc/terms/"/>
    <ds:schemaRef ds:uri="461c17e8-4211-4af9-a2dd-2e4f0aab68e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C56BD47-490D-46BA-990E-9B24485C1EBC}"/>
</file>

<file path=customXml/itemProps3.xml><?xml version="1.0" encoding="utf-8"?>
<ds:datastoreItem xmlns:ds="http://schemas.openxmlformats.org/officeDocument/2006/customXml" ds:itemID="{7F2B1B49-A3B8-4DF5-81CE-A0E6DC1CA7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2260</TotalTime>
  <Words>1317</Words>
  <Application>Microsoft Office PowerPoint</Application>
  <PresentationFormat>Širokoúhlá obrazovka</PresentationFormat>
  <Paragraphs>183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9" baseType="lpstr">
      <vt:lpstr>Rockwell</vt:lpstr>
      <vt:lpstr>Rockwell Condensed</vt:lpstr>
      <vt:lpstr>Wingdings</vt:lpstr>
      <vt:lpstr>Dřevo</vt:lpstr>
      <vt:lpstr>Fundraising</vt:lpstr>
      <vt:lpstr>Zkušenosti s Fundraisingem</vt:lpstr>
      <vt:lpstr>Co je fundraising</vt:lpstr>
      <vt:lpstr>Kdo je zapojen do fundraisingu</vt:lpstr>
      <vt:lpstr>Proč fundraising?</vt:lpstr>
      <vt:lpstr>Proč fundraising?</vt:lpstr>
      <vt:lpstr>Zásady fundraisingu</vt:lpstr>
      <vt:lpstr>Informační zdroje o Fundraisingu</vt:lpstr>
      <vt:lpstr>Způsoby fundraisingu</vt:lpstr>
      <vt:lpstr>Grantový Fundraising</vt:lpstr>
      <vt:lpstr>Grantový Fundraising</vt:lpstr>
      <vt:lpstr>Nadace</vt:lpstr>
      <vt:lpstr>Nadace</vt:lpstr>
      <vt:lpstr>firemní fundraising</vt:lpstr>
      <vt:lpstr>firemní fundraising</vt:lpstr>
      <vt:lpstr>Individuální fundraising</vt:lpstr>
      <vt:lpstr>Individuální fundraising</vt:lpstr>
      <vt:lpstr>Nástroje na Individuální fundraising</vt:lpstr>
      <vt:lpstr>Srovnání fundraisingu v ČR a světě</vt:lpstr>
      <vt:lpstr>Grantový diáŘ</vt:lpstr>
      <vt:lpstr>Fundraising v YMCA praha</vt:lpstr>
      <vt:lpstr>Fundraising v YMCA praha</vt:lpstr>
      <vt:lpstr>Fundraising v YMCA praha</vt:lpstr>
      <vt:lpstr>Fundraising v YMCA praha</vt:lpstr>
      <vt:lpstr>Účastnické Poplatky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145</cp:revision>
  <dcterms:created xsi:type="dcterms:W3CDTF">2018-08-07T09:49:42Z</dcterms:created>
  <dcterms:modified xsi:type="dcterms:W3CDTF">2026-10-12T17:16:36Z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