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1"/>
  </p:notesMasterIdLst>
  <p:handoutMasterIdLst>
    <p:handoutMasterId r:id="rId12"/>
  </p:handoutMasterIdLst>
  <p:sldIdLst>
    <p:sldId id="256" r:id="rId5"/>
    <p:sldId id="288" r:id="rId6"/>
    <p:sldId id="292" r:id="rId7"/>
    <p:sldId id="275" r:id="rId8"/>
    <p:sldId id="281" r:id="rId9"/>
    <p:sldId id="291" r:id="rId10"/>
  </p:sldIdLst>
  <p:sldSz cx="12188825" cy="6858000"/>
  <p:notesSz cx="6858000" cy="9144000"/>
  <p:defaultTextStyle>
    <a:defPPr rtl="0"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D5BDA0-0069-C5B9-AD09-EB99DBD23ED6}" v="29" dt="2026-09-22T04:52:42.536"/>
  </p1510:revLst>
</p1510:revInfo>
</file>

<file path=ppt/tableStyles.xml><?xml version="1.0" encoding="utf-8"?>
<a:tblStyleLst xmlns:a="http://schemas.openxmlformats.org/drawingml/2006/main" def="{8EC20E35-A176-4012-BC5E-935CFFF8708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599" autoAdjust="0"/>
  </p:normalViewPr>
  <p:slideViewPr>
    <p:cSldViewPr>
      <p:cViewPr varScale="1">
        <p:scale>
          <a:sx n="72" d="100"/>
          <a:sy n="72" d="100"/>
        </p:scale>
        <p:origin x="840" y="60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6" d="100"/>
          <a:sy n="76" d="100"/>
        </p:scale>
        <p:origin x="3090" y="11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r Bruna (YMCA Praha)" userId="S::bruna@praha.ymca.cz::d46429e8-016a-45f2-95d8-2c79b91a87fb" providerId="AD" clId="Web-{84D5BDA0-0069-C5B9-AD09-EB99DBD23ED6}"/>
    <pc:docChg chg="modSld">
      <pc:chgData name="Petr Bruna (YMCA Praha)" userId="S::bruna@praha.ymca.cz::d46429e8-016a-45f2-95d8-2c79b91a87fb" providerId="AD" clId="Web-{84D5BDA0-0069-C5B9-AD09-EB99DBD23ED6}" dt="2026-09-22T04:52:42.536" v="23" actId="20577"/>
      <pc:docMkLst>
        <pc:docMk/>
      </pc:docMkLst>
      <pc:sldChg chg="delSp modSp">
        <pc:chgData name="Petr Bruna (YMCA Praha)" userId="S::bruna@praha.ymca.cz::d46429e8-016a-45f2-95d8-2c79b91a87fb" providerId="AD" clId="Web-{84D5BDA0-0069-C5B9-AD09-EB99DBD23ED6}" dt="2026-09-22T04:40:29.421" v="17" actId="20577"/>
        <pc:sldMkLst>
          <pc:docMk/>
          <pc:sldMk cId="2814704832" sldId="281"/>
        </pc:sldMkLst>
        <pc:spChg chg="mod">
          <ac:chgData name="Petr Bruna (YMCA Praha)" userId="S::bruna@praha.ymca.cz::d46429e8-016a-45f2-95d8-2c79b91a87fb" providerId="AD" clId="Web-{84D5BDA0-0069-C5B9-AD09-EB99DBD23ED6}" dt="2026-09-22T04:40:29.421" v="17" actId="20577"/>
          <ac:spMkLst>
            <pc:docMk/>
            <pc:sldMk cId="2814704832" sldId="281"/>
            <ac:spMk id="3" creationId="{4771CF08-D02D-4BEB-93BB-C45D50BA5ABA}"/>
          </ac:spMkLst>
        </pc:spChg>
        <pc:graphicFrameChg chg="del mod modGraphic">
          <ac:chgData name="Petr Bruna (YMCA Praha)" userId="S::bruna@praha.ymca.cz::d46429e8-016a-45f2-95d8-2c79b91a87fb" providerId="AD" clId="Web-{84D5BDA0-0069-C5B9-AD09-EB99DBD23ED6}" dt="2026-09-22T04:40:03.263" v="8"/>
          <ac:graphicFrameMkLst>
            <pc:docMk/>
            <pc:sldMk cId="2814704832" sldId="281"/>
            <ac:graphicFrameMk id="7" creationId="{A07B34CF-DF72-D7B4-0187-9373DDFDB632}"/>
          </ac:graphicFrameMkLst>
        </pc:graphicFrameChg>
      </pc:sldChg>
      <pc:sldChg chg="modSp">
        <pc:chgData name="Petr Bruna (YMCA Praha)" userId="S::bruna@praha.ymca.cz::d46429e8-016a-45f2-95d8-2c79b91a87fb" providerId="AD" clId="Web-{84D5BDA0-0069-C5B9-AD09-EB99DBD23ED6}" dt="2026-09-22T04:52:42.536" v="23" actId="20577"/>
        <pc:sldMkLst>
          <pc:docMk/>
          <pc:sldMk cId="2325436969" sldId="291"/>
        </pc:sldMkLst>
        <pc:spChg chg="mod">
          <ac:chgData name="Petr Bruna (YMCA Praha)" userId="S::bruna@praha.ymca.cz::d46429e8-016a-45f2-95d8-2c79b91a87fb" providerId="AD" clId="Web-{84D5BDA0-0069-C5B9-AD09-EB99DBD23ED6}" dt="2026-09-22T04:52:42.536" v="23" actId="20577"/>
          <ac:spMkLst>
            <pc:docMk/>
            <pc:sldMk cId="2325436969" sldId="291"/>
            <ac:spMk id="3" creationId="{4771CF08-D02D-4BEB-93BB-C45D50BA5ABA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B87B419-BC17-4928-8827-4AF9528DB7CF}" type="datetime1">
              <a:rPr lang="cs-CZ" smtClean="0"/>
              <a:t>21.09.2026</a:t>
            </a:fld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850423A-8BCE-448E-A97B-03A88B2B12C1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513958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cs-CZ" noProof="0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9266998-3A37-4379-88DF-D935FD1389F2}" type="datetime1">
              <a:rPr lang="cs-CZ" noProof="0" smtClean="0"/>
              <a:t>21.09.2026</a:t>
            </a:fld>
            <a:endParaRPr lang="cs-CZ" noProof="0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cs-CZ" noProof="0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dirty="0"/>
              <a:t>Upravte styly předlohy textu.</a:t>
            </a:r>
          </a:p>
          <a:p>
            <a:pPr lvl="1" rtl="0"/>
            <a:r>
              <a:rPr lang="cs-CZ" noProof="0" dirty="0"/>
              <a:t>Druhá úroveň</a:t>
            </a:r>
          </a:p>
          <a:p>
            <a:pPr lvl="2" rtl="0"/>
            <a:r>
              <a:rPr lang="cs-CZ" noProof="0" dirty="0"/>
              <a:t>Třetí úroveň</a:t>
            </a:r>
          </a:p>
          <a:p>
            <a:pPr lvl="3" rtl="0"/>
            <a:r>
              <a:rPr lang="cs-CZ" noProof="0" dirty="0"/>
              <a:t>Čtvrtá úroveň</a:t>
            </a:r>
          </a:p>
          <a:p>
            <a:pPr lvl="4" rtl="0"/>
            <a:r>
              <a:rPr lang="cs-CZ" noProof="0" dirty="0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cs-CZ" noProof="0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1F2A70B-78F2-4DCF-B53B-C990D2FAFB8A}" type="slidenum">
              <a:rPr lang="cs-CZ" noProof="0" smtClean="0"/>
              <a:t>‹#›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241157051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01F2A70B-78F2-4DCF-B53B-C990D2FAFB8A}" type="slidenum">
              <a:rPr lang="cs-CZ" noProof="0" smtClean="0"/>
              <a:t>1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11719693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Podskupiny činností a konkrétní činnosti – viz </a:t>
            </a:r>
            <a:r>
              <a:rPr lang="cs-CZ" dirty="0" err="1"/>
              <a:t>excel</a:t>
            </a:r>
            <a:r>
              <a:rPr lang="cs-CZ" dirty="0"/>
              <a:t> tabulka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1F2A70B-78F2-4DCF-B53B-C990D2FAFB8A}" type="slidenum">
              <a:rPr lang="cs-CZ" noProof="0" smtClean="0"/>
              <a:t>2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35312329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Podskupiny činností a konkrétní činnosti – viz </a:t>
            </a:r>
            <a:r>
              <a:rPr lang="cs-CZ" dirty="0" err="1"/>
              <a:t>excel</a:t>
            </a:r>
            <a:r>
              <a:rPr lang="cs-CZ" dirty="0"/>
              <a:t> tabulka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1F2A70B-78F2-4DCF-B53B-C990D2FAFB8A}" type="slidenum">
              <a:rPr lang="cs-CZ" noProof="0" smtClean="0"/>
              <a:t>3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32782774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První </a:t>
            </a:r>
            <a:r>
              <a:rPr lang="cs-CZ" dirty="0" err="1"/>
              <a:t>Ganttův</a:t>
            </a:r>
            <a:r>
              <a:rPr lang="cs-CZ" dirty="0"/>
              <a:t> diagram vznikl v roce 1896 – jak jsou </a:t>
            </a:r>
            <a:r>
              <a:rPr lang="cs-CZ" dirty="0" err="1"/>
              <a:t>ganntovy</a:t>
            </a:r>
            <a:r>
              <a:rPr lang="cs-CZ" dirty="0"/>
              <a:t> diagramy staré? Navrhl ho Polák Karol </a:t>
            </a:r>
            <a:r>
              <a:rPr lang="cs-CZ" dirty="0" err="1"/>
              <a:t>Adamiecki</a:t>
            </a:r>
            <a:r>
              <a:rPr lang="cs-CZ" dirty="0"/>
              <a:t>, ale nebylo mu to připsáno, tak se diagramy jmenují podle Američana Henryho L. </a:t>
            </a:r>
            <a:r>
              <a:rPr lang="cs-CZ" dirty="0" err="1"/>
              <a:t>Gantta</a:t>
            </a:r>
            <a:r>
              <a:rPr lang="cs-CZ" dirty="0"/>
              <a:t>, který diagram znovu/objevil před 1. světovou válkou.</a:t>
            </a:r>
          </a:p>
          <a:p>
            <a:r>
              <a:rPr lang="cs-CZ" dirty="0"/>
              <a:t>S vývojem IT byly </a:t>
            </a:r>
            <a:r>
              <a:rPr lang="cs-CZ" dirty="0" err="1"/>
              <a:t>Ganttovy</a:t>
            </a:r>
            <a:r>
              <a:rPr lang="cs-CZ" dirty="0"/>
              <a:t> diagramy vylepšovány a upravovány, dnes mohou tedy znázornit více a lépe než původně (například i vzájemné vztahy mezi činnostmi…).</a:t>
            </a:r>
          </a:p>
          <a:p>
            <a:r>
              <a:rPr lang="cs-CZ" dirty="0"/>
              <a:t>Ačkoliv jsou dnes považovány za běžnou formu grafického znázornění, v době svého vzniku byly </a:t>
            </a:r>
            <a:r>
              <a:rPr lang="cs-CZ" dirty="0" err="1"/>
              <a:t>Ganttovy</a:t>
            </a:r>
            <a:r>
              <a:rPr lang="cs-CZ" dirty="0"/>
              <a:t> diagramy považovány za revoluční. 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1F2A70B-78F2-4DCF-B53B-C990D2FAFB8A}" type="slidenum">
              <a:rPr lang="cs-CZ" noProof="0" smtClean="0"/>
              <a:t>4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21063966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/>
              <a:t>Pro velmi rizikové projekty je obvyklý počet rizik 50-100. U méně rizikových projektů je počet rizik menší než 10 nebo do 20.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1F2A70B-78F2-4DCF-B53B-C990D2FAFB8A}" type="slidenum">
              <a:rPr lang="cs-CZ" noProof="0" smtClean="0"/>
              <a:t>5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21605952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/>
              <a:t>Pro velmi rizikové projekty je obvyklý počet rizik 50-100. U méně rizikových projektů je počet rizik menší než 10 nebo do 20.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1F2A70B-78F2-4DCF-B53B-C990D2FAFB8A}" type="slidenum">
              <a:rPr lang="cs-CZ" noProof="0" smtClean="0"/>
              <a:t>6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2171461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2413" y="1905000"/>
            <a:ext cx="9144000" cy="2667000"/>
          </a:xfrm>
        </p:spPr>
        <p:txBody>
          <a:bodyPr rtlCol="0">
            <a:noAutofit/>
          </a:bodyPr>
          <a:lstStyle>
            <a:lvl1pPr rtl="0">
              <a:defRPr sz="5400"/>
            </a:lvl1pPr>
          </a:lstStyle>
          <a:p>
            <a:pPr rtl="0"/>
            <a:r>
              <a:rPr lang="cs-CZ"/>
              <a:t>Kliknutím lze upravit styl.</a:t>
            </a:r>
            <a:endParaRPr lang="cs-CZ" dirty="0"/>
          </a:p>
        </p:txBody>
      </p:sp>
      <p:grpSp>
        <p:nvGrpSpPr>
          <p:cNvPr id="256" name="čára" descr="Čárová grafika"/>
          <p:cNvGrpSpPr/>
          <p:nvPr/>
        </p:nvGrpSpPr>
        <p:grpSpPr bwMode="invGray">
          <a:xfrm>
            <a:off x="1584896" y="4724400"/>
            <a:ext cx="8631936" cy="64008"/>
            <a:chOff x="-4110038" y="2703513"/>
            <a:chExt cx="17394239" cy="160336"/>
          </a:xfrm>
          <a:solidFill>
            <a:schemeClr val="accent1"/>
          </a:solidFill>
        </p:grpSpPr>
        <p:sp>
          <p:nvSpPr>
            <p:cNvPr id="257" name="Volný tvar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58" name="Volný tvar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59" name="Volný tvar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60" name="Volný tvar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61" name="Volný tvar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62" name="Volný tvar 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63" name="Volný tvar 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64" name="Volný tvar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65" name="Volný tvar 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66" name="Volný tvar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67" name="Volný tvar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68" name="Volný tvar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69" name="Volný tvar 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70" name="Volný tvar 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71" name="Volný tvar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72" name="Volný tvar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73" name="Volný tvar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74" name="Volný tvar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75" name="Volný tvar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76" name="Volný tvar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77" name="Volný tvar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78" name="Volný tvar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79" name="Volný tvar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80" name="Volný tvar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81" name="Volný tvar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82" name="Volný tvar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83" name="Volný tvar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84" name="Volný tvar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85" name="Volný tvar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86" name="Volný tvar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87" name="Volný tvar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88" name="Volný tvar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89" name="Volný tvar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90" name="Volný tvar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91" name="Volný tvar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92" name="Volný tvar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93" name="Volný tvar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94" name="Volný tvar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95" name="Volný tvar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96" name="Volný tvar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97" name="Volný tvar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98" name="Volný tvar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99" name="Volný tvar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00" name="Volný tvar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01" name="Volný tvar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02" name="Volný tvar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03" name="Volný tvar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04" name="Volný tvar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05" name="Volný tvar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06" name="Volný tvar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07" name="Volný tvar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08" name="Volný tvar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09" name="Volný tvar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10" name="Volný tvar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11" name="Volný tvar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12" name="Volný tvar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13" name="Volný tvar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14" name="Volný tvar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15" name="Volný tvar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16" name="Volný tvar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17" name="Volný tvar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18" name="Volný tvar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19" name="Volný tvar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20" name="Volný tvar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21" name="Volný tvar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22" name="Volný tvar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23" name="Volný tvar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24" name="Volný tvar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25" name="Volný tvar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26" name="Volný tvar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27" name="Volný tvar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28" name="Volný tvar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29" name="Volný tvar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30" name="Volný tvar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31" name="Volný tvar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32" name="Volný tvar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33" name="Volný tvar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34" name="Volný tvar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35" name="Volný tvar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36" name="Volný tvar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37" name="Volný tvar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38" name="Volný tvar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39" name="Volný tvar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40" name="Volný tvar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41" name="Volný tvar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42" name="Volný tvar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43" name="Volný tvar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44" name="Volný tvar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45" name="Volný tvar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46" name="Volný tvar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47" name="Volný tvar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48" name="Volný tvar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49" name="Volný tvar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50" name="Volný tvar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51" name="Volný tvar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52" name="Volný tvar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53" name="Volný tvar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54" name="Volný tvar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55" name="Volný tvar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56" name="Volný tvar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57" name="Volný tvar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58" name="Volný tvar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59" name="Volný tvar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60" name="Volný tvar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61" name="Volný tvar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62" name="Volný tvar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63" name="Volný tvar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64" name="Volný tvar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65" name="Volný tvar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66" name="Volný tvar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67" name="Volný tvar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68" name="Volný tvar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69" name="Volný tvar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70" name="Volný tvar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71" name="Volný tvar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72" name="Volný tvar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73" name="Volný tvar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74" name="Volný tvar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75" name="Volný tvar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76" name="Volný tvar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77" name="Volný tvar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78" name="Volný tvar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79" name="Volný tvar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</p:grp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2413" y="5105400"/>
            <a:ext cx="9143999" cy="1066800"/>
          </a:xfrm>
        </p:spPr>
        <p:txBody>
          <a:bodyPr rtlCol="0"/>
          <a:lstStyle>
            <a:lvl1pPr marL="0" indent="0" algn="l"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74356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rtlCol="0"/>
          <a:lstStyle>
            <a:lvl1pPr rtl="0">
              <a:defRPr/>
            </a:lvl1pPr>
          </a:lstStyle>
          <a:p>
            <a:pPr rtl="0"/>
            <a:r>
              <a:rPr lang="cs-CZ"/>
              <a:t>Kliknutím lze upravit styl.</a:t>
            </a:r>
            <a:endParaRPr lang="cs-CZ" dirty="0"/>
          </a:p>
        </p:txBody>
      </p:sp>
      <p:grpSp>
        <p:nvGrpSpPr>
          <p:cNvPr id="167" name="čára" descr="Čárová grafika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68" name="Volný tvar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69" name="Volný tvar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0" name="Volný tvar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1" name="Volný tvar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2" name="Volný tvar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3" name="Volný tvar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4" name="Volný tvar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5" name="Volný tvar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6" name="Volný tvar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7" name="Volný tvar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8" name="Volný tvar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9" name="Volný tvar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0" name="Volný tvar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1" name="Volný tvar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2" name="Volný tvar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3" name="Volný tvar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4" name="Volný tvar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5" name="Volný tvar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6" name="Volný tvar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7" name="Volný tvar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8" name="Volný tvar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9" name="Volný tvar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0" name="Volný tvar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1" name="Volný tvar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2" name="Volný tvar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3" name="Volný tvar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4" name="Volný tvar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5" name="Volný tvar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6" name="Volný tvar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7" name="Volný tvar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8" name="Volný tvar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9" name="Volný tvar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0" name="Volný tvar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1" name="Volný tvar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2" name="Volný tvar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3" name="Volný tvar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4" name="Volný tvar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5" name="Volný tvar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6" name="Volný tvar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7" name="Volný tvar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8" name="Volný tvar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9" name="Volný tvar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0" name="Volný tvar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1" name="Volný tvar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2" name="Volný tvar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3" name="Volný tvar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4" name="Volný tvar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5" name="Volný tvar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6" name="Volný tvar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7" name="Volný tvar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8" name="Volný tvar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9" name="Volný tvar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0" name="Volný tvar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1" name="Volný tvar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2" name="Volný tvar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3" name="Volný tvar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4" name="Volný tvar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5" name="Volný tvar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6" name="Volný tvar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7" name="Volný tvar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8" name="Volný tvar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9" name="Volný tvar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30" name="Volný tvar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31" name="Volný tvar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32" name="Volný tvar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33" name="Volný tvar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34" name="Volný tvar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35" name="Volný tvar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36" name="Volný tvar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37" name="Volný tvar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38" name="Volný tvar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39" name="Volný tvar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40" name="Volný tvar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41" name="Volný tvar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</p:grp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2pPr marL="548640">
              <a:defRPr/>
            </a:lvl2pPr>
            <a:lvl3pPr marL="777240">
              <a:defRPr/>
            </a:lvl3pPr>
            <a:lvl4pPr marL="1005840">
              <a:defRPr/>
            </a:lvl4pPr>
            <a:lvl5pPr marL="1234440">
              <a:defRPr/>
            </a:lvl5pPr>
            <a:lvl6pPr marL="1463040">
              <a:defRPr baseline="0"/>
            </a:lvl6pPr>
            <a:lvl7pPr marL="1691640">
              <a:defRPr baseline="0"/>
            </a:lvl7pPr>
            <a:lvl8pPr marL="1920240">
              <a:defRPr baseline="0"/>
            </a:lvl8pPr>
            <a:lvl9pPr marL="2148840">
              <a:defRPr baseline="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E3773BE-CA51-4BB6-964D-92D03065D833}" type="datetime1">
              <a:rPr lang="cs-CZ" smtClean="0"/>
              <a:t>21.09.2026</a:t>
            </a:fld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1447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22413" y="1905000"/>
            <a:ext cx="9144000" cy="2667000"/>
          </a:xfrm>
        </p:spPr>
        <p:txBody>
          <a:bodyPr rtlCol="0" anchor="b">
            <a:noAutofit/>
          </a:bodyPr>
          <a:lstStyle>
            <a:lvl1pPr algn="l" rtl="0">
              <a:defRPr sz="4400" b="0" cap="none" baseline="0"/>
            </a:lvl1pPr>
          </a:lstStyle>
          <a:p>
            <a:pPr rtl="0"/>
            <a:r>
              <a:rPr lang="cs-CZ"/>
              <a:t>Kliknutím lze upravit styl.</a:t>
            </a:r>
            <a:endParaRPr lang="cs-CZ" dirty="0"/>
          </a:p>
        </p:txBody>
      </p:sp>
      <p:grpSp>
        <p:nvGrpSpPr>
          <p:cNvPr id="255" name="čára" descr="Čárová grafika"/>
          <p:cNvGrpSpPr/>
          <p:nvPr/>
        </p:nvGrpSpPr>
        <p:grpSpPr bwMode="invGray">
          <a:xfrm>
            <a:off x="1584896" y="4724400"/>
            <a:ext cx="8631936" cy="64008"/>
            <a:chOff x="-4110038" y="2703513"/>
            <a:chExt cx="17394239" cy="160336"/>
          </a:xfrm>
          <a:solidFill>
            <a:schemeClr val="accent1"/>
          </a:solidFill>
        </p:grpSpPr>
        <p:sp>
          <p:nvSpPr>
            <p:cNvPr id="256" name="Volný tvar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57" name="Volný tvar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58" name="Volný tvar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59" name="Volný tvar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60" name="Volný tvar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61" name="Volný tvar 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62" name="Volný tvar 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63" name="Volný tvar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64" name="Volný tvar 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65" name="Volný tvar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66" name="Volný tvar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67" name="Volný tvar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68" name="Volný tvar 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69" name="Volný tvar 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70" name="Volný tvar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71" name="Volný tvar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72" name="Volný tvar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73" name="Volný tvar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74" name="Volný tvar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75" name="Volný tvar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76" name="Volný tvar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77" name="Volný tvar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78" name="Volný tvar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79" name="Volný tvar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80" name="Volný tvar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81" name="Volný tvar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82" name="Volný tvar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83" name="Volný tvar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84" name="Volný tvar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85" name="Volný tvar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86" name="Volný tvar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87" name="Volný tvar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88" name="Volný tvar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89" name="Volný tvar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90" name="Volný tvar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91" name="Volný tvar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92" name="Volný tvar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93" name="Volný tvar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94" name="Volný tvar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95" name="Volný tvar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96" name="Volný tvar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97" name="Volný tvar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98" name="Volný tvar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99" name="Volný tvar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00" name="Volný tvar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01" name="Volný tvar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02" name="Volný tvar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03" name="Volný tvar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04" name="Volný tvar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05" name="Volný tvar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06" name="Volný tvar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07" name="Volný tvar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08" name="Volný tvar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09" name="Volný tvar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10" name="Volný tvar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11" name="Volný tvar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12" name="Volný tvar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13" name="Volný tvar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14" name="Volný tvar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15" name="Volný tvar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16" name="Volný tvar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17" name="Volný tvar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18" name="Volný tvar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19" name="Volný tvar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20" name="Volný tvar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21" name="Volný tvar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22" name="Volný tvar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23" name="Volný tvar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24" name="Volný tvar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25" name="Volný tvar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26" name="Volný tvar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27" name="Volný tvar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28" name="Volný tvar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29" name="Volný tvar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30" name="Volný tvar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31" name="Volný tvar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32" name="Volný tvar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33" name="Volný tvar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34" name="Volný tvar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35" name="Volný tvar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36" name="Volný tvar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37" name="Volný tvar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38" name="Volný tvar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39" name="Volný tvar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40" name="Volný tvar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41" name="Volný tvar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42" name="Volný tvar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43" name="Volný tvar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44" name="Volný tvar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45" name="Volný tvar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46" name="Volný tvar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47" name="Volný tvar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48" name="Volný tvar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49" name="Volný tvar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50" name="Volný tvar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51" name="Volný tvar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52" name="Volný tvar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53" name="Volný tvar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54" name="Volný tvar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55" name="Volný tvar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56" name="Volný tvar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57" name="Volný tvar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58" name="Volný tvar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59" name="Volný tvar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60" name="Volný tvar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61" name="Volný tvar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62" name="Volný tvar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63" name="Volný tvar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64" name="Volný tvar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65" name="Volný tvar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66" name="Volný tvar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67" name="Volný tvar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68" name="Volný tvar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69" name="Volný tvar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70" name="Volný tvar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71" name="Volný tvar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72" name="Volný tvar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73" name="Volný tvar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74" name="Volný tvar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75" name="Volný tvar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76" name="Volný tvar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77" name="Volný tvar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78" name="Volný tvar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</p:grp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522413" y="5102525"/>
            <a:ext cx="9143999" cy="1069675"/>
          </a:xfrm>
        </p:spPr>
        <p:txBody>
          <a:bodyPr rtlCol="0"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4561105-6129-42FD-B386-AB079E1BEFDA}" type="datetime1">
              <a:rPr lang="cs-CZ" smtClean="0"/>
              <a:t>21.09.2026</a:t>
            </a:fld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58797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ě obsahové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rtlCol="0"/>
          <a:lstStyle>
            <a:lvl1pPr rtl="0">
              <a:defRPr/>
            </a:lvl1pPr>
          </a:lstStyle>
          <a:p>
            <a:pPr rtl="0"/>
            <a:r>
              <a:rPr lang="cs-CZ"/>
              <a:t>Kliknutím lze upravit styl.</a:t>
            </a:r>
            <a:endParaRPr lang="cs-CZ" dirty="0"/>
          </a:p>
        </p:txBody>
      </p:sp>
      <p:grpSp>
        <p:nvGrpSpPr>
          <p:cNvPr id="158" name="čára" descr="Čárová grafika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59" name="Volný tvar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60" name="Volný tvar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61" name="Volný tvar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62" name="Volný tvar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63" name="Volný tvar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64" name="Volný tvar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65" name="Volný tvar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66" name="Volný tvar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67" name="Volný tvar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68" name="Volný tvar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69" name="Volný tvar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0" name="Volný tvar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1" name="Volný tvar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2" name="Volný tvar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3" name="Volný tvar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4" name="Volný tvar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5" name="Volný tvar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6" name="Volný tvar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7" name="Volný tvar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8" name="Volný tvar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9" name="Volný tvar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0" name="Volný tvar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1" name="Volný tvar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2" name="Volný tvar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3" name="Volný tvar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4" name="Volný tvar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5" name="Volný tvar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6" name="Volný tvar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7" name="Volný tvar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8" name="Volný tvar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9" name="Volný tvar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0" name="Volný tvar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1" name="Volný tvar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2" name="Volný tvar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3" name="Volný tvar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4" name="Volný tvar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5" name="Volný tvar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6" name="Volný tvar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7" name="Volný tvar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8" name="Volný tvar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9" name="Volný tvar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0" name="Volný tvar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1" name="Volný tvar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2" name="Volný tvar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3" name="Volný tvar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4" name="Volný tvar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5" name="Volný tvar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6" name="Volný tvar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7" name="Volný tvar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8" name="Volný tvar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9" name="Volný tvar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0" name="Volný tvar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1" name="Volný tvar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2" name="Volný tvar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3" name="Volný tvar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4" name="Volný tvar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5" name="Volný tvar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6" name="Volný tvar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7" name="Volný tvar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8" name="Volný tvar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9" name="Volný tvar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0" name="Volný tvar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1" name="Volný tvar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2" name="Volný tvar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3" name="Volný tvar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4" name="Volný tvar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5" name="Volný tvar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6" name="Volný tvar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7" name="Volný tvar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8" name="Volný tvar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9" name="Volný tvar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30" name="Volný tvar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31" name="Volný tvar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32" name="Volný tvar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</p:grp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522413" y="1905000"/>
            <a:ext cx="4419599" cy="42672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246815" y="1905000"/>
            <a:ext cx="4419598" cy="4267200"/>
          </a:xfrm>
        </p:spPr>
        <p:txBody>
          <a:bodyPr rtlCol="0">
            <a:normAutofit/>
          </a:bodyPr>
          <a:lstStyle>
            <a:lvl1pPr rtl="0"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dirty="0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DD27397-1DBD-40F5-9779-6C6BE7D95E7E}" type="datetime1">
              <a:rPr lang="cs-CZ" smtClean="0"/>
              <a:t>21.09.2026</a:t>
            </a:fld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83294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rtlCol="0"/>
          <a:lstStyle>
            <a:lvl1pPr rtl="0">
              <a:defRPr/>
            </a:lvl1pPr>
          </a:lstStyle>
          <a:p>
            <a:pPr rtl="0"/>
            <a:r>
              <a:rPr lang="cs-CZ"/>
              <a:t>Kliknutím lze upravit styl.</a:t>
            </a:r>
            <a:endParaRPr lang="cs-CZ" dirty="0"/>
          </a:p>
        </p:txBody>
      </p:sp>
      <p:grpSp>
        <p:nvGrpSpPr>
          <p:cNvPr id="160" name="čára" descr="Čárová grafika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61" name="Volný tvar 16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62" name="Volný tvar 16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63" name="Volný tvar 16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64" name="Volný tvar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65" name="Volný tvar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66" name="Volný tvar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67" name="Volný tvar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68" name="Volný tvar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69" name="Volný tvar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0" name="Volný tvar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1" name="Volný tvar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2" name="Volný tvar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3" name="Volný tvar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4" name="Volný tvar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5" name="Volný tvar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6" name="Volný tvar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7" name="Volný tvar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8" name="Volný tvar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9" name="Volný tvar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0" name="Volný tvar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1" name="Volný tvar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2" name="Volný tvar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3" name="Volný tvar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4" name="Volný tvar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5" name="Volný tvar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6" name="Volný tvar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7" name="Volný tvar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8" name="Volný tvar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9" name="Volný tvar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0" name="Volný tvar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1" name="Volný tvar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2" name="Volný tvar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3" name="Volný tvar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4" name="Volný tvar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5" name="Volný tvar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6" name="Volný tvar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7" name="Volný tvar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8" name="Volný tvar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9" name="Volný tvar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0" name="Volný tvar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1" name="Volný tvar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2" name="Volný tvar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3" name="Volný tvar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4" name="Volný tvar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5" name="Volný tvar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6" name="Volný tvar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7" name="Volný tvar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8" name="Volný tvar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9" name="Volný tvar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0" name="Volný tvar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1" name="Volný tvar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2" name="Volný tvar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3" name="Volný tvar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4" name="Volný tvar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5" name="Volný tvar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6" name="Volný tvar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7" name="Volný tvar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8" name="Volný tvar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9" name="Volný tvar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0" name="Volný tvar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1" name="Volný tvar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2" name="Volný tvar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3" name="Volný tvar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4" name="Volný tvar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5" name="Volný tvar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6" name="Volný tvar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7" name="Volný tvar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8" name="Volný tvar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9" name="Volný tvar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30" name="Volný tvar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31" name="Volný tvar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32" name="Volný tvar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33" name="Volný tvar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34" name="Volný tvar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</p:grp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522413" y="1905000"/>
            <a:ext cx="4416552" cy="762000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1522413" y="2819399"/>
            <a:ext cx="4416552" cy="3352801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249860" y="1905000"/>
            <a:ext cx="4416552" cy="762000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F80D15D-A40A-486B-B999-68FF027EEBB3}" type="datetime1">
              <a:rPr lang="cs-CZ" smtClean="0"/>
              <a:t>21.09.2026</a:t>
            </a:fld>
            <a:endParaRPr lang="cs-CZ" dirty="0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85" name="Zástupný symbol pro obsah 3"/>
          <p:cNvSpPr>
            <a:spLocks noGrp="1"/>
          </p:cNvSpPr>
          <p:nvPr>
            <p:ph sz="half" idx="13"/>
          </p:nvPr>
        </p:nvSpPr>
        <p:spPr>
          <a:xfrm>
            <a:off x="6246812" y="2819399"/>
            <a:ext cx="4416552" cy="3352801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8249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cs-CZ"/>
              <a:t>Kliknutím lze upravit styl.</a:t>
            </a:r>
            <a:endParaRPr lang="cs-CZ" dirty="0"/>
          </a:p>
        </p:txBody>
      </p:sp>
      <p:grpSp>
        <p:nvGrpSpPr>
          <p:cNvPr id="156" name="čára" descr="Čárová grafika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57" name="Volný tvar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58" name="Volný tvar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59" name="Volný tvar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60" name="Volný tvar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61" name="Volný tvar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62" name="Volný tvar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63" name="Volný tvar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64" name="Volný tvar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65" name="Volný tvar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66" name="Volný tvar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67" name="Volný tvar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68" name="Volný tvar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69" name="Volný tvar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0" name="Volný tvar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1" name="Volný tvar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2" name="Volný tvar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3" name="Volný tvar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4" name="Volný tvar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5" name="Volný tvar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6" name="Volný tvar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7" name="Volný tvar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8" name="Volný tvar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9" name="Volný tvar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0" name="Volný tvar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1" name="Volný tvar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2" name="Volný tvar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3" name="Volný tvar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4" name="Volný tvar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5" name="Volný tvar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6" name="Volný tvar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7" name="Volný tvar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8" name="Volný tvar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9" name="Volný tvar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0" name="Volný tvar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1" name="Volný tvar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2" name="Volný tvar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3" name="Volný tvar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4" name="Volný tvar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5" name="Volný tvar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6" name="Volný tvar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7" name="Volný tvar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8" name="Volný tvar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9" name="Volný tvar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0" name="Volný tvar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1" name="Volný tvar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2" name="Volný tvar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3" name="Volný tvar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4" name="Volný tvar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5" name="Volný tvar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6" name="Volný tvar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7" name="Volný tvar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8" name="Volný tvar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9" name="Volný tvar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0" name="Volný tvar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1" name="Volný tvar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2" name="Volný tvar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3" name="Volný tvar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4" name="Volný tvar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5" name="Volný tvar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6" name="Volný tvar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7" name="Volný tvar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8" name="Volný tvar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9" name="Volný tvar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0" name="Volný tvar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1" name="Volný tvar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2" name="Volný tvar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3" name="Volný tvar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4" name="Volný tvar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5" name="Volný tvar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6" name="Volný tvar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7" name="Volný tvar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8" name="Volný tvar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9" name="Volný tvar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30" name="Volný tvar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</p:grp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29C0E00-93B8-4BAD-99FC-1F0F2D7BB6A7}" type="datetime1">
              <a:rPr lang="cs-CZ" smtClean="0"/>
              <a:t>21.09.2026</a:t>
            </a:fld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3156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dirty="0"/>
          </a:p>
        </p:txBody>
      </p:sp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C6CF98A-888F-403E-91DB-97E25F400C56}" type="datetime1">
              <a:rPr lang="cs-CZ" smtClean="0"/>
              <a:t>21.09.2026</a:t>
            </a:fld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05966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rtlCol="0" anchor="b">
            <a:noAutofit/>
          </a:bodyPr>
          <a:lstStyle>
            <a:lvl1pPr algn="l" rtl="0">
              <a:defRPr sz="3200" b="0"/>
            </a:lvl1pPr>
          </a:lstStyle>
          <a:p>
            <a:pPr rtl="0"/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522413" y="3429000"/>
            <a:ext cx="2743200" cy="2743200"/>
          </a:xfrm>
        </p:spPr>
        <p:txBody>
          <a:bodyPr rtlCol="0" anchor="b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710022" y="1905000"/>
            <a:ext cx="5669280" cy="40386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grpSp>
        <p:nvGrpSpPr>
          <p:cNvPr id="615" name="rámeček" descr="Rámečková grafika"/>
          <p:cNvGrpSpPr/>
          <p:nvPr/>
        </p:nvGrpSpPr>
        <p:grpSpPr bwMode="invGray">
          <a:xfrm>
            <a:off x="4417839" y="1630821"/>
            <a:ext cx="6291028" cy="4575885"/>
            <a:chOff x="4417839" y="1630821"/>
            <a:chExt cx="6291028" cy="4575885"/>
          </a:xfrm>
        </p:grpSpPr>
        <p:grpSp>
          <p:nvGrpSpPr>
            <p:cNvPr id="616" name="Skupina 615"/>
            <p:cNvGrpSpPr/>
            <p:nvPr/>
          </p:nvGrpSpPr>
          <p:grpSpPr bwMode="invGray">
            <a:xfrm>
              <a:off x="5414491" y="1630821"/>
              <a:ext cx="5294376" cy="4114800"/>
              <a:chOff x="3310555" y="716546"/>
              <a:chExt cx="5294376" cy="4114800"/>
            </a:xfrm>
          </p:grpSpPr>
          <p:grpSp>
            <p:nvGrpSpPr>
              <p:cNvPr id="768" name="Skupina 76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844" name="Volný tvar 84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5" name="Volný tvar 84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6" name="Volný tvar 84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7" name="Volný tvar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8" name="Volný tvar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9" name="Volný tvar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0" name="Volný tvar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1" name="Volný tvar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2" name="Volný tvar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3" name="Volný tvar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4" name="Volný tvar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5" name="Volný tvar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6" name="Volný tvar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7" name="Volný tvar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8" name="Volný tvar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9" name="Volný tvar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0" name="Volný tvar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1" name="Volný tvar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2" name="Volný tvar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3" name="Volný tvar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4" name="Volný tvar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5" name="Volný tvar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6" name="Volný tvar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7" name="Volný tvar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8" name="Volný tvar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9" name="Volný tvar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0" name="Volný tvar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1" name="Volný tvar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2" name="Volný tvar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3" name="Volný tvar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4" name="Volný tvar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5" name="Volný tvar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6" name="Volný tvar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7" name="Volný tvar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8" name="Volný tvar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9" name="Volný tvar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0" name="Volný tvar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1" name="Volný tvar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2" name="Volný tvar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3" name="Volný tvar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4" name="Volný tvar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5" name="Volný tvar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6" name="Volný tvar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7" name="Volný tvar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8" name="Volný tvar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9" name="Volný tvar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0" name="Volný tvar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1" name="Volný tvar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2" name="Volný tvar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3" name="Volný tvar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4" name="Volný tvar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5" name="Volný tvar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6" name="Volný tvar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7" name="Volný tvar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8" name="Volný tvar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9" name="Volný tvar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0" name="Volný tvar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1" name="Volný tvar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2" name="Volný tvar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3" name="Volný tvar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4" name="Volný tvar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5" name="Volný tvar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6" name="Volný tvar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7" name="Volný tvar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8" name="Volný tvar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9" name="Volný tvar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0" name="Volný tvar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1" name="Volný tvar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2" name="Volný tvar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3" name="Volný tvar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4" name="Volný tvar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5" name="Volný tvar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6" name="Volný tvar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7" name="Volný tvar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769" name="Skupina 76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770" name="Volný tvar 76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1" name="Volný tvar 77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2" name="Volný tvar 77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3" name="Volný tvar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4" name="Volný tvar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5" name="Volný tvar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6" name="Volný tvar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7" name="Volný tvar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8" name="Volný tvar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9" name="Volný tvar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0" name="Volný tvar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1" name="Volný tvar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2" name="Volný tvar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3" name="Volný tvar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4" name="Volný tvar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5" name="Volný tvar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6" name="Volný tvar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7" name="Volný tvar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8" name="Volný tvar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9" name="Volný tvar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0" name="Volný tvar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1" name="Volný tvar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2" name="Volný tvar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3" name="Volný tvar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4" name="Volný tvar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5" name="Volný tvar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6" name="Volný tvar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7" name="Volný tvar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8" name="Volný tvar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9" name="Volný tvar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0" name="Volný tvar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1" name="Volný tvar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2" name="Volný tvar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3" name="Volný tvar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4" name="Volný tvar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5" name="Volný tvar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6" name="Volný tvar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7" name="Volný tvar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8" name="Volný tvar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9" name="Volný tvar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0" name="Volný tvar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1" name="Volný tvar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2" name="Volný tvar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3" name="Volný tvar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4" name="Volný tvar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5" name="Volný tvar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6" name="Volný tvar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7" name="Volný tvar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8" name="Volný tvar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9" name="Volný tvar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0" name="Volný tvar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1" name="Volný tvar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2" name="Volný tvar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3" name="Volný tvar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4" name="Volný tvar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5" name="Volný tvar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6" name="Volný tvar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7" name="Volný tvar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8" name="Volný tvar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9" name="Volný tvar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0" name="Volný tvar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1" name="Volný tvar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2" name="Volný tvar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3" name="Volný tvar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4" name="Volný tvar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5" name="Volný tvar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6" name="Volný tvar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7" name="Volný tvar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8" name="Volný tvar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9" name="Volný tvar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0" name="Volný tvar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1" name="Volný tvar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2" name="Volný tvar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3" name="Volný tvar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</p:grpSp>
        </p:grpSp>
        <p:grpSp>
          <p:nvGrpSpPr>
            <p:cNvPr id="617" name="Skupina 616"/>
            <p:cNvGrpSpPr/>
            <p:nvPr/>
          </p:nvGrpSpPr>
          <p:grpSpPr bwMode="invGray">
            <a:xfrm rot="10800000">
              <a:off x="4417839" y="2091906"/>
              <a:ext cx="5294376" cy="4114800"/>
              <a:chOff x="3310555" y="716546"/>
              <a:chExt cx="5294376" cy="4114800"/>
            </a:xfrm>
          </p:grpSpPr>
          <p:grpSp>
            <p:nvGrpSpPr>
              <p:cNvPr id="618" name="Skupina 61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94" name="Volný tvar 69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5" name="Volný tvar 69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6" name="Volný tvar 69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7" name="Volný tvar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8" name="Volný tvar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9" name="Volný tvar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0" name="Volný tvar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1" name="Volný tvar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2" name="Volný tvar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3" name="Volný tvar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4" name="Volný tvar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5" name="Volný tvar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6" name="Volný tvar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7" name="Volný tvar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8" name="Volný tvar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9" name="Volný tvar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0" name="Volný tvar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1" name="Volný tvar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2" name="Volný tvar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3" name="Volný tvar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4" name="Volný tvar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5" name="Volný tvar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6" name="Volný tvar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7" name="Volný tvar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8" name="Volný tvar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9" name="Volný tvar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0" name="Volný tvar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1" name="Volný tvar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2" name="Volný tvar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3" name="Volný tvar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4" name="Volný tvar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5" name="Volný tvar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6" name="Volný tvar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7" name="Volný tvar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8" name="Volný tvar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9" name="Volný tvar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0" name="Volný tvar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1" name="Volný tvar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2" name="Volný tvar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3" name="Volný tvar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4" name="Volný tvar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5" name="Volný tvar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6" name="Volný tvar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7" name="Volný tvar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8" name="Volný tvar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9" name="Volný tvar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0" name="Volný tvar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1" name="Volný tvar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2" name="Volný tvar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3" name="Volný tvar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4" name="Volný tvar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5" name="Volný tvar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6" name="Volný tvar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7" name="Volný tvar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8" name="Volný tvar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9" name="Volný tvar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0" name="Volný tvar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1" name="Volný tvar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2" name="Volný tvar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3" name="Volný tvar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4" name="Volný tvar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5" name="Volný tvar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6" name="Volný tvar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7" name="Volný tvar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8" name="Volný tvar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9" name="Volný tvar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0" name="Volný tvar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1" name="Volný tvar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2" name="Volný tvar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3" name="Volný tvar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4" name="Volný tvar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5" name="Volný tvar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6" name="Volný tvar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7" name="Volný tvar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619" name="Skupina 61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20" name="Volný tvar 61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1" name="Volný tvar 62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2" name="Volný tvar 62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3" name="Volný tvar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4" name="Volný tvar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5" name="Volný tvar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6" name="Volný tvar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7" name="Volný tvar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8" name="Volný tvar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9" name="Volný tvar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0" name="Volný tvar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1" name="Volný tvar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2" name="Volný tvar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3" name="Volný tvar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4" name="Volný tvar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5" name="Volný tvar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6" name="Volný tvar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7" name="Volný tvar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8" name="Volný tvar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9" name="Volný tvar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0" name="Volný tvar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1" name="Volný tvar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2" name="Volný tvar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3" name="Volný tvar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4" name="Volný tvar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5" name="Volný tvar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6" name="Volný tvar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7" name="Volný tvar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8" name="Volný tvar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9" name="Volný tvar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0" name="Volný tvar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1" name="Volný tvar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2" name="Volný tvar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3" name="Volný tvar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4" name="Volný tvar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5" name="Volný tvar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6" name="Volný tvar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7" name="Volný tvar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8" name="Volný tvar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9" name="Volný tvar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0" name="Volný tvar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1" name="Volný tvar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2" name="Volný tvar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3" name="Volný tvar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4" name="Volný tvar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5" name="Volný tvar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6" name="Volný tvar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7" name="Volný tvar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8" name="Volný tvar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9" name="Volný tvar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0" name="Volný tvar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1" name="Volný tvar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2" name="Volný tvar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3" name="Volný tvar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4" name="Volný tvar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5" name="Volný tvar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6" name="Volný tvar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7" name="Volný tvar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8" name="Volný tvar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9" name="Volný tvar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0" name="Volný tvar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1" name="Volný tvar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2" name="Volný tvar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3" name="Volný tvar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4" name="Volný tvar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5" name="Volný tvar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6" name="Volný tvar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7" name="Volný tvar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8" name="Volný tvar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9" name="Volný tvar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0" name="Volný tvar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1" name="Volný tvar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2" name="Volný tvar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3" name="Volný tvar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</p:grpSp>
        </p:grpSp>
      </p:grp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dirty="0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F968B31-1230-40C0-A68A-8A6DDD00B165}" type="datetime1">
              <a:rPr lang="cs-CZ" smtClean="0"/>
              <a:t>21.09.2026</a:t>
            </a:fld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62116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rtlCol="0" anchor="b">
            <a:noAutofit/>
          </a:bodyPr>
          <a:lstStyle>
            <a:lvl1pPr algn="l" rtl="0">
              <a:defRPr sz="3200" b="0"/>
            </a:lvl1pPr>
          </a:lstStyle>
          <a:p>
            <a:pPr rtl="0"/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obrázku 2" descr="Prázdný zástupný symbol pro přidání obrázku Klikněte na zástupný symbol a vyberte obrázek, který chcete přidat."/>
          <p:cNvSpPr>
            <a:spLocks noGrp="1"/>
          </p:cNvSpPr>
          <p:nvPr>
            <p:ph type="pic" idx="1"/>
          </p:nvPr>
        </p:nvSpPr>
        <p:spPr>
          <a:xfrm>
            <a:off x="1745838" y="1884311"/>
            <a:ext cx="5669280" cy="4041648"/>
          </a:xfrm>
          <a:solidFill>
            <a:schemeClr val="bg1"/>
          </a:solidFill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cs-CZ"/>
              <a:t>Kliknutím na ikonu přidáte obrázek.</a:t>
            </a:r>
            <a:endParaRPr lang="cs-CZ" dirty="0"/>
          </a:p>
        </p:txBody>
      </p:sp>
      <p:grpSp>
        <p:nvGrpSpPr>
          <p:cNvPr id="614" name="rámeček" descr="Rámečková grafika"/>
          <p:cNvGrpSpPr/>
          <p:nvPr/>
        </p:nvGrpSpPr>
        <p:grpSpPr bwMode="invGray">
          <a:xfrm flipH="1">
            <a:off x="1447500" y="1630821"/>
            <a:ext cx="6291028" cy="4575885"/>
            <a:chOff x="4417839" y="1630821"/>
            <a:chExt cx="6291028" cy="4575885"/>
          </a:xfrm>
        </p:grpSpPr>
        <p:grpSp>
          <p:nvGrpSpPr>
            <p:cNvPr id="615" name="Skupina 614"/>
            <p:cNvGrpSpPr/>
            <p:nvPr/>
          </p:nvGrpSpPr>
          <p:grpSpPr bwMode="invGray">
            <a:xfrm>
              <a:off x="5414491" y="1630821"/>
              <a:ext cx="5294376" cy="4114800"/>
              <a:chOff x="3310555" y="716546"/>
              <a:chExt cx="5294376" cy="4114800"/>
            </a:xfrm>
          </p:grpSpPr>
          <p:grpSp>
            <p:nvGrpSpPr>
              <p:cNvPr id="767" name="Skupina 76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843" name="Volný tvar 84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4" name="Volný tvar 84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5" name="Volný tvar 84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6" name="Volný tvar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7" name="Volný tvar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8" name="Volný tvar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9" name="Volný tvar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0" name="Volný tvar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1" name="Volný tvar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2" name="Volný tvar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3" name="Volný tvar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4" name="Volný tvar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5" name="Volný tvar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6" name="Volný tvar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7" name="Volný tvar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8" name="Volný tvar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9" name="Volný tvar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0" name="Volný tvar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1" name="Volný tvar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2" name="Volný tvar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3" name="Volný tvar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4" name="Volný tvar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5" name="Volný tvar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6" name="Volný tvar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7" name="Volný tvar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8" name="Volný tvar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9" name="Volný tvar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0" name="Volný tvar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1" name="Volný tvar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2" name="Volný tvar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3" name="Volný tvar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4" name="Volný tvar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5" name="Volný tvar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6" name="Volný tvar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7" name="Volný tvar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8" name="Volný tvar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9" name="Volný tvar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0" name="Volný tvar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1" name="Volný tvar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2" name="Volný tvar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3" name="Volný tvar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4" name="Volný tvar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5" name="Volný tvar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6" name="Volný tvar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7" name="Volný tvar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8" name="Volný tvar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9" name="Volný tvar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0" name="Volný tvar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1" name="Volný tvar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2" name="Volný tvar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3" name="Volný tvar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4" name="Volný tvar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5" name="Volný tvar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6" name="Volný tvar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7" name="Volný tvar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8" name="Volný tvar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9" name="Volný tvar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0" name="Volný tvar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1" name="Volný tvar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2" name="Volný tvar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3" name="Volný tvar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4" name="Volný tvar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5" name="Volný tvar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6" name="Volný tvar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7" name="Volný tvar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8" name="Volný tvar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9" name="Volný tvar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0" name="Volný tvar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1" name="Volný tvar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2" name="Volný tvar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3" name="Volný tvar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4" name="Volný tvar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5" name="Volný tvar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6" name="Volný tvar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768" name="Skupina 76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769" name="Volný tvar 76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0" name="Volný tvar 76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1" name="Volný tvar 77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2" name="Volný tvar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3" name="Volný tvar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4" name="Volný tvar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5" name="Volný tvar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6" name="Volný tvar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7" name="Volný tvar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8" name="Volný tvar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9" name="Volný tvar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0" name="Volný tvar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1" name="Volný tvar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2" name="Volný tvar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3" name="Volný tvar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4" name="Volný tvar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5" name="Volný tvar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6" name="Volný tvar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7" name="Volný tvar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8" name="Volný tvar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9" name="Volný tvar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0" name="Volný tvar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1" name="Volný tvar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2" name="Volný tvar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3" name="Volný tvar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4" name="Volný tvar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5" name="Volný tvar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6" name="Volný tvar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7" name="Volný tvar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8" name="Volný tvar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9" name="Volný tvar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0" name="Volný tvar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1" name="Volný tvar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2" name="Volný tvar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3" name="Volný tvar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4" name="Volný tvar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5" name="Volný tvar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6" name="Volný tvar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7" name="Volný tvar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8" name="Volný tvar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9" name="Volný tvar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0" name="Volný tvar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1" name="Volný tvar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2" name="Volný tvar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3" name="Volný tvar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4" name="Volný tvar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5" name="Volný tvar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6" name="Volný tvar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7" name="Volný tvar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8" name="Volný tvar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9" name="Volný tvar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0" name="Volný tvar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1" name="Volný tvar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2" name="Volný tvar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3" name="Volný tvar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4" name="Volný tvar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5" name="Volný tvar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6" name="Volný tvar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7" name="Volný tvar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8" name="Volný tvar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9" name="Volný tvar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0" name="Volný tvar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1" name="Volný tvar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2" name="Volný tvar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3" name="Volný tvar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4" name="Volný tvar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5" name="Volný tvar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6" name="Volný tvar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7" name="Volný tvar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8" name="Volný tvar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9" name="Volný tvar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0" name="Volný tvar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1" name="Volný tvar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2" name="Volný tvar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</p:grpSp>
        </p:grpSp>
        <p:grpSp>
          <p:nvGrpSpPr>
            <p:cNvPr id="616" name="Skupina 615"/>
            <p:cNvGrpSpPr/>
            <p:nvPr/>
          </p:nvGrpSpPr>
          <p:grpSpPr bwMode="invGray">
            <a:xfrm rot="10800000">
              <a:off x="4417839" y="2091906"/>
              <a:ext cx="5294376" cy="4114800"/>
              <a:chOff x="3310555" y="716546"/>
              <a:chExt cx="5294376" cy="4114800"/>
            </a:xfrm>
          </p:grpSpPr>
          <p:grpSp>
            <p:nvGrpSpPr>
              <p:cNvPr id="617" name="Skupina 61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93" name="Volný tvar 69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4" name="Volný tvar 69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5" name="Volný tvar 69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6" name="Volný tvar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7" name="Volný tvar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8" name="Volný tvar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9" name="Volný tvar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0" name="Volný tvar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1" name="Volný tvar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2" name="Volný tvar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3" name="Volný tvar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4" name="Volný tvar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5" name="Volný tvar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6" name="Volný tvar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7" name="Volný tvar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8" name="Volný tvar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9" name="Volný tvar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0" name="Volný tvar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1" name="Volný tvar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2" name="Volný tvar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3" name="Volný tvar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4" name="Volný tvar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5" name="Volný tvar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6" name="Volný tvar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7" name="Volný tvar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8" name="Volný tvar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9" name="Volný tvar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0" name="Volný tvar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1" name="Volný tvar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2" name="Volný tvar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3" name="Volný tvar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4" name="Volný tvar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5" name="Volný tvar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6" name="Volný tvar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7" name="Volný tvar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8" name="Volný tvar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9" name="Volný tvar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0" name="Volný tvar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1" name="Volný tvar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2" name="Volný tvar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3" name="Volný tvar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4" name="Volný tvar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5" name="Volný tvar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6" name="Volný tvar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7" name="Volný tvar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8" name="Volný tvar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9" name="Volný tvar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0" name="Volný tvar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1" name="Volný tvar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2" name="Volný tvar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3" name="Volný tvar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4" name="Volný tvar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5" name="Volný tvar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6" name="Volný tvar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7" name="Volný tvar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8" name="Volný tvar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9" name="Volný tvar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0" name="Volný tvar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1" name="Volný tvar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2" name="Volný tvar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3" name="Volný tvar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4" name="Volný tvar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5" name="Volný tvar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6" name="Volný tvar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7" name="Volný tvar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8" name="Volný tvar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9" name="Volný tvar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0" name="Volný tvar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1" name="Volný tvar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2" name="Volný tvar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3" name="Volný tvar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4" name="Volný tvar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5" name="Volný tvar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6" name="Volný tvar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618" name="Skupina 61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19" name="Volný tvar 61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0" name="Volný tvar 61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1" name="Volný tvar 62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2" name="Volný tvar 621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3" name="Volný tvar 622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4" name="Volný tvar 623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5" name="Volný tvar 624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6" name="Volný tvar 625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7" name="Volný tvar 626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8" name="Volný tvar 627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9" name="Volný tvar 628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0" name="Volný tvar 629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1" name="Volný tvar 630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2" name="Volný tvar 631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3" name="Volný tvar 632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4" name="Volný tvar 633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5" name="Volný tvar 634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6" name="Volný tvar 635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7" name="Volný tvar 636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8" name="Volný tvar 637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9" name="Volný tvar 638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0" name="Volný tvar 639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1" name="Volný tvar 640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2" name="Volný tvar 641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3" name="Volný tvar 642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4" name="Volný tvar 643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5" name="Volný tvar 644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6" name="Volný tvar 645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7" name="Volný tvar 646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8" name="Volný tvar 647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9" name="Volný tvar 648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0" name="Volný tvar 649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1" name="Volný tvar 650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2" name="Volný tvar 651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3" name="Volný tvar 652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4" name="Volný tvar 653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5" name="Volný tvar 654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6" name="Volný tvar 655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7" name="Volný tvar 656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8" name="Volný tvar 657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9" name="Volný tvar 658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0" name="Volný tvar 659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1" name="Volný tvar 660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2" name="Volný tvar 661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3" name="Volný tvar 662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4" name="Volný tvar 663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5" name="Volný tvar 664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6" name="Volný tvar 665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7" name="Volný tvar 666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8" name="Volný tvar 667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9" name="Volný tvar 668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0" name="Volný tvar 669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1" name="Volný tvar 670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2" name="Volný tvar 671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3" name="Volný tvar 672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4" name="Volný tvar 673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5" name="Volný tvar 674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6" name="Volný tvar 675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7" name="Volný tvar 676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8" name="Volný tvar 677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9" name="Volný tvar 678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0" name="Volný tvar 679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1" name="Volný tvar 680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2" name="Volný tvar 681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3" name="Volný tvar 682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4" name="Volný tvar 683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5" name="Volný tvar 684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6" name="Volný tvar 685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7" name="Volný tvar 686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8" name="Volný tvar 687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9" name="Volný tvar 688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0" name="Volný tvar 689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1" name="Volný tvar 690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2" name="Volný tvar 691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</p:grpSp>
        </p:grpSp>
      </p:grp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7905959" y="3411748"/>
            <a:ext cx="2743200" cy="2743200"/>
          </a:xfrm>
        </p:spPr>
        <p:txBody>
          <a:bodyPr rtlCol="0" anchor="b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dirty="0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B3952F6-E026-4517-8859-A1976214B263}" type="datetime1">
              <a:rPr lang="cs-CZ" smtClean="0"/>
              <a:t>21.09.2026</a:t>
            </a:fld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17694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cs-CZ"/>
              <a:t>Kliknutím lze upravit styl.</a:t>
            </a:r>
            <a:endParaRPr lang="cs-CZ" dirty="0"/>
          </a:p>
        </p:txBody>
      </p:sp>
      <p:grpSp>
        <p:nvGrpSpPr>
          <p:cNvPr id="7" name="čára" descr="Čárová grafika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8" name="Volný tvar 7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9" name="Volný tvar 8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0" name="Volný tvar 9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1" name="Volný tvar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2" name="Volný tvar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3" name="Volný tvar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4" name="Volný tvar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5" name="Volný tvar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6" name="Volný tvar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" name="Volný tvar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" name="Volný tvar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" name="Volný tvar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" name="Volný tvar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" name="Volný tvar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" name="Volný tvar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3" name="Volný tvar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4" name="Volný tvar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5" name="Volný tvar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6" name="Volný tvar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7" name="Volný tvar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8" name="Volný tvar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9" name="Volný tvar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30" name="Volný tvar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31" name="Volný tvar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32" name="Volný tvar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33" name="Volný tvar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34" name="Volný tvar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35" name="Volný tvar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36" name="Volný tvar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37" name="Volný tvar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38" name="Volný tvar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39" name="Volný tvar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40" name="Volný tvar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41" name="Volný tvar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42" name="Volný tvar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43" name="Volný tvar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44" name="Volný tvar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45" name="Volný tvar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46" name="Volný tvar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47" name="Volný tvar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48" name="Volný tvar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49" name="Volný tvar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50" name="Volný tvar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51" name="Volný tvar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52" name="Volný tvar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53" name="Volný tvar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54" name="Volný tvar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55" name="Volný tvar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56" name="Volný tvar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57" name="Volný tvar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58" name="Volný tvar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59" name="Volný tvar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60" name="Volný tvar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61" name="Volný tvar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62" name="Volný tvar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63" name="Volný tvar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64" name="Volný tvar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65" name="Volný tvar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66" name="Volný tvar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67" name="Volný tvar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68" name="Volný tvar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69" name="Volný tvar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70" name="Volný tvar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71" name="Volný tvar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72" name="Volný tvar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73" name="Volný tvar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74" name="Volný tvar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75" name="Volný tvar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76" name="Volný tvar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77" name="Volný tvar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78" name="Volný tvar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79" name="Volný tvar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80" name="Volný tvar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81" name="Volný tvar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</p:grp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>
              <a:defRPr/>
            </a:lvl5pPr>
            <a:lvl6pPr marL="1956816">
              <a:defRPr/>
            </a:lvl6pPr>
            <a:lvl7pPr marL="1956816">
              <a:defRPr/>
            </a:lvl7pPr>
            <a:lvl8pPr marL="1956816">
              <a:defRPr/>
            </a:lvl8pPr>
            <a:lvl9pPr marL="1956816">
              <a:defRPr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5F0240E-2644-4602-90C1-03B5061596FD}" type="datetime1">
              <a:rPr lang="cs-CZ" smtClean="0"/>
              <a:t>21.09.2026</a:t>
            </a:fld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26793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10361612" y="274639"/>
            <a:ext cx="1371600" cy="5901747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cs-CZ"/>
              <a:t>Kliknutím lze upravit styl.</a:t>
            </a:r>
            <a:endParaRPr lang="cs-CZ" dirty="0"/>
          </a:p>
        </p:txBody>
      </p:sp>
      <p:grpSp>
        <p:nvGrpSpPr>
          <p:cNvPr id="7" name="čára" descr="Čárová grafika"/>
          <p:cNvGrpSpPr/>
          <p:nvPr/>
        </p:nvGrpSpPr>
        <p:grpSpPr bwMode="invGray">
          <a:xfrm rot="5400000">
            <a:off x="6864412" y="3472598"/>
            <a:ext cx="6492240" cy="64008"/>
            <a:chOff x="1522413" y="1514475"/>
            <a:chExt cx="10569575" cy="64008"/>
          </a:xfrm>
        </p:grpSpPr>
        <p:sp>
          <p:nvSpPr>
            <p:cNvPr id="8" name="Volný tvar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9" name="Volný tvar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0" name="Volný tvar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1" name="Volný tvar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2" name="Volný tvar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3" name="Volný tvar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4" name="Volný tvar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5" name="Volný tvar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6" name="Volný tvar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" name="Volný tvar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" name="Volný tvar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" name="Volný tvar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" name="Volný tvar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" name="Volný tvar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" name="Volný tvar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3" name="Volný tvar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4" name="Volný tvar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5" name="Volný tvar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6" name="Volný tvar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7" name="Volný tvar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8" name="Volný tvar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9" name="Volný tvar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30" name="Volný tvar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31" name="Volný tvar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32" name="Volný tvar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33" name="Volný tvar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34" name="Volný tvar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35" name="Volný tvar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36" name="Volný tvar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37" name="Volný tvar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38" name="Volný tvar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39" name="Volný tvar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40" name="Volný tvar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41" name="Volný tvar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42" name="Volný tvar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43" name="Volný tvar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44" name="Volný tvar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45" name="Volný tvar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46" name="Volný tvar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47" name="Volný tvar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48" name="Volný tvar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49" name="Volný tvar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50" name="Volný tvar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51" name="Volný tvar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52" name="Volný tvar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53" name="Volný tvar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54" name="Volný tvar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55" name="Volný tvar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56" name="Volný tvar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57" name="Volný tvar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58" name="Volný tvar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59" name="Volný tvar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60" name="Volný tvar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61" name="Volný tvar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62" name="Volný tvar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63" name="Volný tvar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64" name="Volný tvar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65" name="Volný tvar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66" name="Volný tvar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67" name="Volný tvar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68" name="Volný tvar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69" name="Volný tvar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70" name="Volný tvar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71" name="Volný tvar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72" name="Volný tvar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73" name="Volný tvar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74" name="Volný tvar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75" name="Volný tvar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76" name="Volný tvar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77" name="Volný tvar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78" name="Volný tvar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79" name="Volný tvar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80" name="Volný tvar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81" name="Volný tvar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</p:grp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08012" y="277813"/>
            <a:ext cx="9144001" cy="5898573"/>
          </a:xfrm>
        </p:spPr>
        <p:txBody>
          <a:bodyPr vert="eaVert" rtlCol="0"/>
          <a:lstStyle>
            <a:lvl5pPr>
              <a:defRPr/>
            </a:lvl5pPr>
            <a:lvl6pPr marL="1261872" indent="0">
              <a:buNone/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3D6001D-7536-4198-838E-ABB3C60AF5ED}" type="datetime1">
              <a:rPr lang="cs-CZ" smtClean="0"/>
              <a:t>21.09.2026</a:t>
            </a:fld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1179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cs-CZ" dirty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522414" y="1905000"/>
            <a:ext cx="91440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Upravte styly předlohy textu.</a:t>
            </a:r>
          </a:p>
          <a:p>
            <a:pPr lvl="1" rtl="0"/>
            <a:r>
              <a:rPr lang="cs-CZ" noProof="0" dirty="0"/>
              <a:t>Druhá úroveň</a:t>
            </a:r>
          </a:p>
          <a:p>
            <a:pPr lvl="2" rtl="0"/>
            <a:r>
              <a:rPr lang="cs-CZ" noProof="0" dirty="0"/>
              <a:t>Třetí úroveň</a:t>
            </a:r>
          </a:p>
          <a:p>
            <a:pPr lvl="3" rtl="0"/>
            <a:r>
              <a:rPr lang="cs-CZ" noProof="0" dirty="0"/>
              <a:t>Čtvrtá úroveň</a:t>
            </a:r>
          </a:p>
          <a:p>
            <a:pPr lvl="4" rtl="0"/>
            <a:r>
              <a:rPr lang="cs-CZ" noProof="0" dirty="0"/>
              <a:t>Pátá úroveň</a:t>
            </a: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1522413" y="6400801"/>
            <a:ext cx="632459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cs-CZ" noProof="0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075612" y="6400801"/>
            <a:ext cx="124385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E11ABFED-2CD6-47D3-BE33-C98A9E4583A4}" type="datetime1">
              <a:rPr lang="cs-CZ" noProof="0" smtClean="0"/>
              <a:t>21.09.2026</a:t>
            </a:fld>
            <a:endParaRPr lang="cs-CZ" noProof="0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9523412" y="6400801"/>
            <a:ext cx="1143002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25BA54BD-C84D-46CE-8B72-31BFB26ABA43}" type="slidenum">
              <a:rPr lang="cs-CZ" noProof="0" smtClean="0"/>
              <a:pPr/>
              <a:t>‹#›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5356364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76072" indent="-27432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046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332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618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9476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762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projektoverizenisucha.blogspot.com/2018/01/ganttuv-diagram-projektu.htm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r>
              <a:rPr lang="cs-CZ" b="1" cap="all" dirty="0"/>
              <a:t>Projektové aktivity, harmonogram, rizika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201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83C7695-3FE5-4FE0-91B4-B9CABDBC2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780" y="274638"/>
            <a:ext cx="11161240" cy="1020762"/>
          </a:xfrm>
        </p:spPr>
        <p:txBody>
          <a:bodyPr/>
          <a:lstStyle/>
          <a:p>
            <a:r>
              <a:rPr lang="cs-CZ" dirty="0"/>
              <a:t>Co jsou a nejsou projektové aktivity?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12B23C9-D449-4E10-8AD4-AFB885F12F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9836" y="1772816"/>
            <a:ext cx="10297144" cy="439938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dirty="0"/>
              <a:t>Veškerá činnost vedoucí k naplnění projektu</a:t>
            </a:r>
            <a:br>
              <a:rPr lang="cs-CZ" dirty="0"/>
            </a:br>
            <a:endParaRPr lang="cs-CZ" dirty="0"/>
          </a:p>
          <a:p>
            <a:r>
              <a:rPr lang="cs-CZ" dirty="0"/>
              <a:t>NEJSOU PROJEKTOVÉ AKTIVITY: program akce / popis kurzu / popis metody</a:t>
            </a:r>
            <a:br>
              <a:rPr lang="cs-CZ" dirty="0"/>
            </a:br>
            <a:endParaRPr lang="cs-CZ" dirty="0"/>
          </a:p>
          <a:p>
            <a:r>
              <a:rPr lang="cs-CZ" dirty="0"/>
              <a:t>Vhodné si rovnou psát k jednotlivé aktivitě časovou dotaci a odpovědného člověka, dá vám to informaci, kdo a za jak dlouho udělá danou věc</a:t>
            </a:r>
          </a:p>
          <a:p>
            <a:endParaRPr lang="cs-CZ" dirty="0"/>
          </a:p>
          <a:p>
            <a:pPr marL="0" indent="0">
              <a:buNone/>
            </a:pPr>
            <a:br>
              <a:rPr lang="cs-CZ" dirty="0"/>
            </a:br>
            <a:br>
              <a:rPr lang="cs-CZ" dirty="0"/>
            </a:b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73497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83C7695-3FE5-4FE0-91B4-B9CABDBC2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780" y="274638"/>
            <a:ext cx="11161240" cy="1020762"/>
          </a:xfrm>
        </p:spPr>
        <p:txBody>
          <a:bodyPr/>
          <a:lstStyle/>
          <a:p>
            <a:r>
              <a:rPr lang="cs-CZ" dirty="0"/>
              <a:t>Co jsou a nejsou projektové aktivity?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12B23C9-D449-4E10-8AD4-AFB885F12F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9836" y="1772816"/>
            <a:ext cx="10297144" cy="4399384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cs-CZ" dirty="0"/>
          </a:p>
          <a:p>
            <a:pPr marL="0" indent="0">
              <a:buNone/>
            </a:pPr>
            <a:br>
              <a:rPr lang="cs-CZ" dirty="0"/>
            </a:br>
            <a:br>
              <a:rPr lang="cs-CZ" dirty="0"/>
            </a:br>
            <a:endParaRPr lang="cs-CZ" dirty="0"/>
          </a:p>
          <a:p>
            <a:endParaRPr lang="cs-CZ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4582165"/>
              </p:ext>
            </p:extLst>
          </p:nvPr>
        </p:nvGraphicFramePr>
        <p:xfrm>
          <a:off x="1413892" y="1988840"/>
          <a:ext cx="9577064" cy="4444752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3664268">
                  <a:extLst>
                    <a:ext uri="{9D8B030D-6E8A-4147-A177-3AD203B41FA5}">
                      <a16:colId xmlns:a16="http://schemas.microsoft.com/office/drawing/2014/main" val="1818888891"/>
                    </a:ext>
                  </a:extLst>
                </a:gridCol>
                <a:gridCol w="3665118">
                  <a:extLst>
                    <a:ext uri="{9D8B030D-6E8A-4147-A177-3AD203B41FA5}">
                      <a16:colId xmlns:a16="http://schemas.microsoft.com/office/drawing/2014/main" val="3082684162"/>
                    </a:ext>
                  </a:extLst>
                </a:gridCol>
                <a:gridCol w="2247678">
                  <a:extLst>
                    <a:ext uri="{9D8B030D-6E8A-4147-A177-3AD203B41FA5}">
                      <a16:colId xmlns:a16="http://schemas.microsoft.com/office/drawing/2014/main" val="4182171612"/>
                    </a:ext>
                  </a:extLst>
                </a:gridCol>
              </a:tblGrid>
              <a:tr h="548923"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Aktivita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Časová dotace v hodinách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Odpovědnost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6726231"/>
                  </a:ext>
                </a:extLst>
              </a:tr>
              <a:tr h="556547"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Zajištění prostoru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Koordinátor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9051141"/>
                  </a:ext>
                </a:extLst>
              </a:tr>
              <a:tr h="556547"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Výběr lektorů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Koordinátor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83821"/>
                  </a:ext>
                </a:extLst>
              </a:tr>
              <a:tr h="556547"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Vypracování metodiky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Metodik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5374800"/>
                  </a:ext>
                </a:extLst>
              </a:tr>
              <a:tr h="556547"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Přihlášky a komunikace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Koordinátor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09413"/>
                  </a:ext>
                </a:extLst>
              </a:tr>
              <a:tr h="556547"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Nákup materiálu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Pečující osoby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794744"/>
                  </a:ext>
                </a:extLst>
              </a:tr>
              <a:tr h="556547"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Zajištění</a:t>
                      </a:r>
                      <a:r>
                        <a:rPr lang="cs-CZ" baseline="0" dirty="0"/>
                        <a:t> výletů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Koordinátor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0597783"/>
                  </a:ext>
                </a:extLst>
              </a:tr>
              <a:tr h="556547"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Úklid prostoru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Úklidová firma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74928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1031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F7AAAFA-308A-4E6F-A0CC-D6045FDCB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274638"/>
            <a:ext cx="12188824" cy="922114"/>
          </a:xfrm>
        </p:spPr>
        <p:txBody>
          <a:bodyPr>
            <a:noAutofit/>
          </a:bodyPr>
          <a:lstStyle/>
          <a:p>
            <a:pPr algn="ctr"/>
            <a:r>
              <a:rPr lang="cs-CZ" sz="3600" b="1" dirty="0"/>
              <a:t>ČASOVÝ HARMONOGRAM PROJEKTU:GANTTOVY DIAGRAMY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C12EC5CD-D318-4296-85C6-7D4C95A2A7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772" y="1905000"/>
            <a:ext cx="11449272" cy="4678362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cs-CZ" dirty="0"/>
              <a:t>aneb Naplánování projektových aktivit v čase</a:t>
            </a:r>
          </a:p>
          <a:p>
            <a:endParaRPr lang="cs-CZ" u="sng" dirty="0">
              <a:hlinkClick r:id="rId3"/>
            </a:endParaRPr>
          </a:p>
          <a:p>
            <a:endParaRPr lang="cs-CZ" u="sng" dirty="0">
              <a:hlinkClick r:id="rId3"/>
            </a:endParaRPr>
          </a:p>
          <a:p>
            <a:endParaRPr lang="cs-CZ" u="sng" dirty="0">
              <a:hlinkClick r:id="rId3"/>
            </a:endParaRPr>
          </a:p>
          <a:p>
            <a:endParaRPr lang="cs-CZ" u="sng" dirty="0">
              <a:hlinkClick r:id="rId3"/>
            </a:endParaRPr>
          </a:p>
          <a:p>
            <a:endParaRPr lang="cs-CZ" u="sng" dirty="0">
              <a:hlinkClick r:id="rId3"/>
            </a:endParaRPr>
          </a:p>
          <a:p>
            <a:endParaRPr lang="cs-CZ" u="sng" dirty="0">
              <a:hlinkClick r:id="rId3"/>
            </a:endParaRPr>
          </a:p>
          <a:p>
            <a:endParaRPr lang="cs-CZ" u="sng" dirty="0">
              <a:hlinkClick r:id="rId3"/>
            </a:endParaRPr>
          </a:p>
          <a:p>
            <a:endParaRPr lang="cs-CZ" u="sng" dirty="0">
              <a:hlinkClick r:id="rId3"/>
            </a:endParaRPr>
          </a:p>
          <a:p>
            <a:r>
              <a:rPr lang="cs-CZ" u="sng" dirty="0">
                <a:hlinkClick r:id="rId3"/>
              </a:rPr>
              <a:t>http://projektoverizenisucha.blogspot.com/2018/01/ganttuv-diagram-projektu.html</a:t>
            </a: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065E80DD-B772-4366-8A87-9E9FA2BB5B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5980" y="2391915"/>
            <a:ext cx="7552365" cy="3416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58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0EC04F4-F59F-4E2A-9C62-1D78423F7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Identifikace projektových rizik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4771CF08-D02D-4BEB-93BB-C45D50BA5A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828" y="1658379"/>
            <a:ext cx="10945216" cy="519892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cs-CZ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cs-CZ" dirty="0">
                <a:ea typeface="+mn-lt"/>
                <a:cs typeface="+mn-lt"/>
              </a:rPr>
              <a:t>Riziko je jakákoli </a:t>
            </a:r>
            <a:r>
              <a:rPr lang="cs-CZ" b="1" dirty="0">
                <a:ea typeface="+mn-lt"/>
                <a:cs typeface="+mn-lt"/>
              </a:rPr>
              <a:t>nejistá událost</a:t>
            </a:r>
            <a:r>
              <a:rPr lang="cs-CZ" dirty="0">
                <a:ea typeface="+mn-lt"/>
                <a:cs typeface="+mn-lt"/>
              </a:rPr>
              <a:t>, která má </a:t>
            </a:r>
            <a:r>
              <a:rPr lang="cs-CZ" b="1" dirty="0">
                <a:ea typeface="+mn-lt"/>
                <a:cs typeface="+mn-lt"/>
              </a:rPr>
              <a:t>pozitivní nebo negativní </a:t>
            </a:r>
            <a:r>
              <a:rPr lang="cs-CZ" dirty="0">
                <a:ea typeface="+mn-lt"/>
                <a:cs typeface="+mn-lt"/>
              </a:rPr>
              <a:t>dopad na cíle projektu</a:t>
            </a:r>
            <a:endParaRPr lang="cs-CZ"/>
          </a:p>
          <a:p>
            <a:r>
              <a:rPr lang="cs-CZ" dirty="0">
                <a:ea typeface="+mn-lt"/>
                <a:cs typeface="+mn-lt"/>
              </a:rPr>
              <a:t>Tradiční rizika: nevhodné počasí, málo/moc účastníků, málo/moc pracovníků</a:t>
            </a:r>
          </a:p>
          <a:p>
            <a:r>
              <a:rPr lang="cs-CZ" dirty="0"/>
              <a:t>Nástroje na identifikaci rizik: brainstorming + SWOT analýza: projektový nástroj, který </a:t>
            </a:r>
            <a:r>
              <a:rPr lang="cs-CZ" dirty="0">
                <a:ea typeface="+mn-lt"/>
                <a:cs typeface="+mn-lt"/>
              </a:rPr>
              <a:t>pomáhá identifikovat kvalitu organizace/projektu a dopady vnějších vlivů</a:t>
            </a:r>
            <a:endParaRPr lang="en-US" dirty="0">
              <a:ea typeface="+mn-lt"/>
              <a:cs typeface="+mn-lt"/>
            </a:endParaRPr>
          </a:p>
          <a:p>
            <a:r>
              <a:rPr lang="cs-CZ" dirty="0">
                <a:ea typeface="+mn-lt"/>
                <a:cs typeface="+mn-lt"/>
              </a:rPr>
              <a:t>NEJDŮLEŽITĚJŠÍ: Co udělat, aby se riziko zmírnilo? Jaká opatření?</a:t>
            </a:r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14704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0EC04F4-F59F-4E2A-9C62-1D78423F7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Identifikace projektových rizik a jak jim předcházet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4771CF08-D02D-4BEB-93BB-C45D50BA5A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828" y="1658379"/>
            <a:ext cx="10945216" cy="519892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lvl="0" indent="0">
              <a:buNone/>
            </a:pPr>
            <a:r>
              <a:rPr lang="cs-CZ" dirty="0"/>
              <a:t>Co může být ohrožující v samotném programu / jaký může nastat scénář a jak lze na situaci reagovat </a:t>
            </a:r>
          </a:p>
          <a:p>
            <a:r>
              <a:rPr lang="cs-CZ" dirty="0"/>
              <a:t>Neznalost ukrajinských rodičů formy příměstských táborů: důkladné vysvětlení toho, co se s dítětem děje a čím mu to prospěje</a:t>
            </a:r>
          </a:p>
          <a:p>
            <a:pPr>
              <a:buClr>
                <a:srgbClr val="9E3611"/>
              </a:buClr>
            </a:pPr>
            <a:r>
              <a:rPr lang="cs-CZ" dirty="0"/>
              <a:t>Nezájem českých rodičů o podobně nastavený program: důkladné osvětlení výhod pro jejich děti</a:t>
            </a:r>
          </a:p>
          <a:p>
            <a:pPr>
              <a:buClr>
                <a:srgbClr val="9E3611"/>
              </a:buClr>
            </a:pPr>
            <a:r>
              <a:rPr lang="cs-CZ" dirty="0"/>
              <a:t>Nezájem rodičů o společný závěrečný program: vymyslet nízkoprahový inkluzivní přívětivý program pro celé rodiny</a:t>
            </a:r>
          </a:p>
          <a:p>
            <a:r>
              <a:rPr lang="cs-CZ" dirty="0"/>
              <a:t>Psychologické problémy u ukrajinských dětí (traumata z války, odloučenost od rodičů): metodická příprava, horká linka na psychologa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25436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Školní tabule 16×9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/>
        </a:blipFill>
      </a:bgFillStyleLst>
    </a:fmtScheme>
  </a:themeElements>
  <a:objectDefaults>
    <a:spDef>
      <a:spPr>
        <a:ln>
          <a:miter lim="800000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9529468_TF02804846_TF02804846.potx" id="{005EA556-7603-4DCA-8FBA-2A59F4AE3DC3}" vid="{2132900D-5C97-4D58-8FB2-3A3375348E90}"/>
    </a:ext>
  </a:extLst>
</a:theme>
</file>

<file path=ppt/theme/theme2.xml><?xml version="1.0" encoding="utf-8"?>
<a:theme xmlns:a="http://schemas.openxmlformats.org/drawingml/2006/main" name="Motiv Office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Office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d8a9ac4-60f6-4978-8be3-644856f48e08">
      <Terms xmlns="http://schemas.microsoft.com/office/infopath/2007/PartnerControls"/>
    </lcf76f155ced4ddcb4097134ff3c332f>
    <TaxCatchAll xmlns="461c17e8-4211-4af9-a2dd-2e4f0aab68ea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0120D28A4FCBE4EAD7613A690AE0F10" ma:contentTypeVersion="18" ma:contentTypeDescription="Vytvoří nový dokument" ma:contentTypeScope="" ma:versionID="c292525d5b9a377d58ab684e0d41579d">
  <xsd:schema xmlns:xsd="http://www.w3.org/2001/XMLSchema" xmlns:xs="http://www.w3.org/2001/XMLSchema" xmlns:p="http://schemas.microsoft.com/office/2006/metadata/properties" xmlns:ns2="2d8a9ac4-60f6-4978-8be3-644856f48e08" xmlns:ns3="461c17e8-4211-4af9-a2dd-2e4f0aab68ea" targetNamespace="http://schemas.microsoft.com/office/2006/metadata/properties" ma:root="true" ma:fieldsID="7ca59d57290bc8d09e2264f8b9006d8c" ns2:_="" ns3:_="">
    <xsd:import namespace="2d8a9ac4-60f6-4978-8be3-644856f48e08"/>
    <xsd:import namespace="461c17e8-4211-4af9-a2dd-2e4f0aab68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8a9ac4-60f6-4978-8be3-644856f48e0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Značky obrázků" ma:readOnly="false" ma:fieldId="{5cf76f15-5ced-4ddc-b409-7134ff3c332f}" ma:taxonomyMulti="true" ma:sspId="da1cfeeb-5047-4221-9d09-5b72badc8f0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1c17e8-4211-4af9-a2dd-2e4f0aab68e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4a34e7b5-0eb6-4ad6-9a7e-851138e3579d}" ma:internalName="TaxCatchAll" ma:showField="CatchAllData" ma:web="461c17e8-4211-4af9-a2dd-2e4f0aab68e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E0F6E14-FE7C-4E1A-9870-CD8A241A254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52435A2-9276-4A87-878C-E95389B30D6B}">
  <ds:schemaRefs>
    <ds:schemaRef ds:uri="http://schemas.microsoft.com/office/2006/metadata/properties"/>
    <ds:schemaRef ds:uri="http://schemas.microsoft.com/office/infopath/2007/PartnerControls"/>
    <ds:schemaRef ds:uri="2d8a9ac4-60f6-4978-8be3-644856f48e08"/>
    <ds:schemaRef ds:uri="461c17e8-4211-4af9-a2dd-2e4f0aab68ea"/>
  </ds:schemaRefs>
</ds:datastoreItem>
</file>

<file path=customXml/itemProps3.xml><?xml version="1.0" encoding="utf-8"?>
<ds:datastoreItem xmlns:ds="http://schemas.openxmlformats.org/officeDocument/2006/customXml" ds:itemID="{68F68027-2F30-40E7-95DE-474EF11DF59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d8a9ac4-60f6-4978-8be3-644856f48e08"/>
    <ds:schemaRef ds:uri="461c17e8-4211-4af9-a2dd-2e4f0aab68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Prezentace s designem školní tabule (širokoúhlá)</Template>
  <TotalTime>687</TotalTime>
  <Words>514</Words>
  <Application>Microsoft Office PowerPoint</Application>
  <PresentationFormat>Vlastní</PresentationFormat>
  <Paragraphs>91</Paragraphs>
  <Slides>6</Slides>
  <Notes>6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6</vt:i4>
      </vt:variant>
    </vt:vector>
  </HeadingPairs>
  <TitlesOfParts>
    <vt:vector size="7" baseType="lpstr">
      <vt:lpstr>Školní tabule 16×9</vt:lpstr>
      <vt:lpstr>Projektové aktivity, harmonogram, rizika</vt:lpstr>
      <vt:lpstr>Co jsou a nejsou projektové aktivity?</vt:lpstr>
      <vt:lpstr>Co jsou a nejsou projektové aktivity?</vt:lpstr>
      <vt:lpstr>ČASOVÝ HARMONOGRAM PROJEKTU:GANTTOVY DIAGRAMY</vt:lpstr>
      <vt:lpstr>Identifikace projektových rizik</vt:lpstr>
      <vt:lpstr>Identifikace projektových rizik a jak jim předcházet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Projektové činnosti, harmonogram, rizika</dc:title>
  <dc:creator>Lucie Michalová</dc:creator>
  <cp:lastModifiedBy>Petr Bruna (YMCA Praha)</cp:lastModifiedBy>
  <cp:revision>280</cp:revision>
  <dcterms:created xsi:type="dcterms:W3CDTF">2018-09-22T16:38:25Z</dcterms:created>
  <dcterms:modified xsi:type="dcterms:W3CDTF">2026-09-22T04:52:42Z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0x01010070120D28A4FCBE4EAD7613A690AE0F10</vt:lpwstr>
  </property>
  <property fmtid="{D5CDD505-2E9C-101B-9397-08002B2CF9AE}" pid="3" name="MediaServiceImageTags">
    <vt:lpwstr/>
  </property>
</Properties>
</file>