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56" r:id="rId5"/>
    <p:sldId id="273" r:id="rId6"/>
    <p:sldId id="272" r:id="rId7"/>
    <p:sldId id="258" r:id="rId8"/>
    <p:sldId id="259" r:id="rId9"/>
    <p:sldId id="270" r:id="rId10"/>
    <p:sldId id="276" r:id="rId11"/>
    <p:sldId id="274" r:id="rId12"/>
    <p:sldId id="262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17AA81-234E-4081-9BDD-F5F1E8F63BA8}" v="3" dt="2026-09-14T11:35:47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7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Bruna (YMCA Praha)" userId="d46429e8-016a-45f2-95d8-2c79b91a87fb" providerId="ADAL" clId="{E5C5696A-EBB0-4695-B462-B0923E3C3ADA}"/>
    <pc:docChg chg="custSel delSld modSld">
      <pc:chgData name="Petr Bruna (YMCA Praha)" userId="d46429e8-016a-45f2-95d8-2c79b91a87fb" providerId="ADAL" clId="{E5C5696A-EBB0-4695-B462-B0923E3C3ADA}" dt="2026-09-14T11:35:47.850" v="220"/>
      <pc:docMkLst>
        <pc:docMk/>
      </pc:docMkLst>
      <pc:sldChg chg="del">
        <pc:chgData name="Petr Bruna (YMCA Praha)" userId="d46429e8-016a-45f2-95d8-2c79b91a87fb" providerId="ADAL" clId="{E5C5696A-EBB0-4695-B462-B0923E3C3ADA}" dt="2026-09-14T11:17:01.873" v="1" actId="2696"/>
        <pc:sldMkLst>
          <pc:docMk/>
          <pc:sldMk cId="4101717863" sldId="257"/>
        </pc:sldMkLst>
      </pc:sldChg>
      <pc:sldChg chg="modSp mod">
        <pc:chgData name="Petr Bruna (YMCA Praha)" userId="d46429e8-016a-45f2-95d8-2c79b91a87fb" providerId="ADAL" clId="{E5C5696A-EBB0-4695-B462-B0923E3C3ADA}" dt="2026-09-14T11:34:42.569" v="215" actId="20577"/>
        <pc:sldMkLst>
          <pc:docMk/>
          <pc:sldMk cId="483869964" sldId="262"/>
        </pc:sldMkLst>
        <pc:spChg chg="mod">
          <ac:chgData name="Petr Bruna (YMCA Praha)" userId="d46429e8-016a-45f2-95d8-2c79b91a87fb" providerId="ADAL" clId="{E5C5696A-EBB0-4695-B462-B0923E3C3ADA}" dt="2026-09-14T11:34:42.569" v="215" actId="20577"/>
          <ac:spMkLst>
            <pc:docMk/>
            <pc:sldMk cId="483869964" sldId="262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E5C5696A-EBB0-4695-B462-B0923E3C3ADA}" dt="2026-09-14T11:35:47.850" v="220"/>
        <pc:sldMkLst>
          <pc:docMk/>
          <pc:sldMk cId="2229370415" sldId="264"/>
        </pc:sldMkLst>
        <pc:spChg chg="mod">
          <ac:chgData name="Petr Bruna (YMCA Praha)" userId="d46429e8-016a-45f2-95d8-2c79b91a87fb" providerId="ADAL" clId="{E5C5696A-EBB0-4695-B462-B0923E3C3ADA}" dt="2026-09-14T11:35:47.850" v="220"/>
          <ac:spMkLst>
            <pc:docMk/>
            <pc:sldMk cId="2229370415" sldId="264"/>
            <ac:spMk id="3" creationId="{00000000-0000-0000-0000-000000000000}"/>
          </ac:spMkLst>
        </pc:spChg>
      </pc:sldChg>
      <pc:sldChg chg="del">
        <pc:chgData name="Petr Bruna (YMCA Praha)" userId="d46429e8-016a-45f2-95d8-2c79b91a87fb" providerId="ADAL" clId="{E5C5696A-EBB0-4695-B462-B0923E3C3ADA}" dt="2026-09-14T11:16:31.653" v="0" actId="2696"/>
        <pc:sldMkLst>
          <pc:docMk/>
          <pc:sldMk cId="2053486984" sldId="268"/>
        </pc:sldMkLst>
      </pc:sldChg>
      <pc:sldChg chg="del">
        <pc:chgData name="Petr Bruna (YMCA Praha)" userId="d46429e8-016a-45f2-95d8-2c79b91a87fb" providerId="ADAL" clId="{E5C5696A-EBB0-4695-B462-B0923E3C3ADA}" dt="2026-09-14T11:17:05.935" v="2" actId="2696"/>
        <pc:sldMkLst>
          <pc:docMk/>
          <pc:sldMk cId="1304878598" sldId="269"/>
        </pc:sldMkLst>
      </pc:sldChg>
      <pc:sldChg chg="modSp mod">
        <pc:chgData name="Petr Bruna (YMCA Praha)" userId="d46429e8-016a-45f2-95d8-2c79b91a87fb" providerId="ADAL" clId="{E5C5696A-EBB0-4695-B462-B0923E3C3ADA}" dt="2026-09-14T11:32:53.911" v="200" actId="20577"/>
        <pc:sldMkLst>
          <pc:docMk/>
          <pc:sldMk cId="2400065979" sldId="270"/>
        </pc:sldMkLst>
        <pc:spChg chg="mod">
          <ac:chgData name="Petr Bruna (YMCA Praha)" userId="d46429e8-016a-45f2-95d8-2c79b91a87fb" providerId="ADAL" clId="{E5C5696A-EBB0-4695-B462-B0923E3C3ADA}" dt="2026-09-14T11:32:53.911" v="200" actId="20577"/>
          <ac:spMkLst>
            <pc:docMk/>
            <pc:sldMk cId="2400065979" sldId="270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E5C5696A-EBB0-4695-B462-B0923E3C3ADA}" dt="2026-09-14T11:19:29.240" v="106" actId="20577"/>
        <pc:sldMkLst>
          <pc:docMk/>
          <pc:sldMk cId="4286711031" sldId="272"/>
        </pc:sldMkLst>
        <pc:spChg chg="mod">
          <ac:chgData name="Petr Bruna (YMCA Praha)" userId="d46429e8-016a-45f2-95d8-2c79b91a87fb" providerId="ADAL" clId="{E5C5696A-EBB0-4695-B462-B0923E3C3ADA}" dt="2026-09-14T11:18:48.342" v="100" actId="20577"/>
          <ac:spMkLst>
            <pc:docMk/>
            <pc:sldMk cId="4286711031" sldId="272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E5C5696A-EBB0-4695-B462-B0923E3C3ADA}" dt="2026-09-14T11:19:29.240" v="106" actId="20577"/>
          <ac:spMkLst>
            <pc:docMk/>
            <pc:sldMk cId="4286711031" sldId="272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E5C5696A-EBB0-4695-B462-B0923E3C3ADA}" dt="2026-09-14T11:19:13.843" v="104" actId="20577"/>
        <pc:sldMkLst>
          <pc:docMk/>
          <pc:sldMk cId="1347327761" sldId="273"/>
        </pc:sldMkLst>
        <pc:spChg chg="mod">
          <ac:chgData name="Petr Bruna (YMCA Praha)" userId="d46429e8-016a-45f2-95d8-2c79b91a87fb" providerId="ADAL" clId="{E5C5696A-EBB0-4695-B462-B0923E3C3ADA}" dt="2026-09-14T11:19:00.525" v="101"/>
          <ac:spMkLst>
            <pc:docMk/>
            <pc:sldMk cId="1347327761" sldId="273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E5C5696A-EBB0-4695-B462-B0923E3C3ADA}" dt="2026-09-14T11:19:13.843" v="104" actId="20577"/>
          <ac:spMkLst>
            <pc:docMk/>
            <pc:sldMk cId="1347327761" sldId="273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E5C5696A-EBB0-4695-B462-B0923E3C3ADA}" dt="2026-09-14T11:33:13.649" v="212" actId="20577"/>
        <pc:sldMkLst>
          <pc:docMk/>
          <pc:sldMk cId="524945173" sldId="276"/>
        </pc:sldMkLst>
        <pc:spChg chg="mod">
          <ac:chgData name="Petr Bruna (YMCA Praha)" userId="d46429e8-016a-45f2-95d8-2c79b91a87fb" providerId="ADAL" clId="{E5C5696A-EBB0-4695-B462-B0923E3C3ADA}" dt="2026-09-14T11:33:06.378" v="210" actId="20577"/>
          <ac:spMkLst>
            <pc:docMk/>
            <pc:sldMk cId="524945173" sldId="276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E5C5696A-EBB0-4695-B462-B0923E3C3ADA}" dt="2026-09-14T11:33:13.649" v="212" actId="20577"/>
          <ac:spMkLst>
            <pc:docMk/>
            <pc:sldMk cId="524945173" sldId="27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9/14/2026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Cíle projektu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Na příkladu fiktivního projektu cyklu integračních příměstských táborů</a:t>
            </a:r>
          </a:p>
        </p:txBody>
      </p:sp>
    </p:spTree>
    <p:extLst>
      <p:ext uri="{BB962C8B-B14F-4D97-AF65-F5344CB8AC3E}">
        <p14:creationId xmlns:p14="http://schemas.microsoft.com/office/powerpoint/2010/main" val="82055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cs-CZ" dirty="0"/>
            </a:br>
            <a:r>
              <a:rPr lang="cs-CZ" dirty="0"/>
              <a:t>Kontext / výchozí situace / POTŘEBNOST / jaký problém řešíte,</a:t>
            </a:r>
            <a:br>
              <a:rPr lang="cs-CZ" dirty="0"/>
            </a:br>
            <a:br>
              <a:rPr lang="cs-CZ" sz="3600" dirty="0"/>
            </a:br>
            <a:r>
              <a:rPr lang="cs-CZ" sz="3600" dirty="0"/>
              <a:t> aneb JAKÁ JE MOMENTÁLNÍ REALITA, kterou chcete změnit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cs-CZ" sz="2800" dirty="0"/>
          </a:p>
          <a:p>
            <a:endParaRPr lang="cs-CZ" sz="2400" dirty="0">
              <a:ea typeface="+mn-lt"/>
              <a:cs typeface="+mn-lt"/>
            </a:endParaRPr>
          </a:p>
          <a:p>
            <a:r>
              <a:rPr lang="cs-CZ" sz="2400" dirty="0">
                <a:ea typeface="+mn-lt"/>
                <a:cs typeface="+mn-lt"/>
              </a:rPr>
              <a:t>Aktuální realita: Příchod velkého množství uprchlíků, potřeba jejich integrace včetně zajištění výuky dětí v českém jazyce a umožnění rodičům pracovat</a:t>
            </a:r>
          </a:p>
          <a:p>
            <a:r>
              <a:rPr lang="cs-CZ" sz="2400" dirty="0">
                <a:ea typeface="+mn-lt"/>
                <a:cs typeface="+mn-lt"/>
              </a:rPr>
              <a:t>Pro proces začlenění nemá stát dostatečné kapacity, důležitá součinnost firemního, neziskového a obecně občanského sektoru</a:t>
            </a:r>
            <a:endParaRPr lang="cs-CZ" sz="2400" dirty="0"/>
          </a:p>
          <a:p>
            <a:r>
              <a:rPr lang="cs-CZ" sz="2400" dirty="0"/>
              <a:t>Obecně zájem o formu příměstského táboru (kombinace vzdělání, hlídání, socializace) a vhodný nástroj v mimoškolní době</a:t>
            </a:r>
          </a:p>
        </p:txBody>
      </p:sp>
    </p:spTree>
    <p:extLst>
      <p:ext uri="{BB962C8B-B14F-4D97-AF65-F5344CB8AC3E}">
        <p14:creationId xmlns:p14="http://schemas.microsoft.com/office/powerpoint/2010/main" val="1347327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9902952" cy="1740983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Kontext / výchozí situace / POTŘEBNOST / jaký problém řešíte,</a:t>
            </a:r>
            <a:br>
              <a:rPr lang="cs-CZ" dirty="0"/>
            </a:br>
            <a:br>
              <a:rPr lang="cs-CZ" sz="3600" dirty="0"/>
            </a:br>
            <a:r>
              <a:rPr lang="cs-CZ" sz="3600" dirty="0"/>
              <a:t> aneb JAKÁ JE MOMENTÁLNÍ REALITA, kterou chcete změnit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cs-CZ" sz="3600" dirty="0"/>
          </a:p>
          <a:p>
            <a:pPr>
              <a:buClr>
                <a:srgbClr val="9E3611"/>
              </a:buClr>
            </a:pPr>
            <a:endParaRPr lang="cs-CZ" sz="2800" dirty="0"/>
          </a:p>
          <a:p>
            <a:pPr>
              <a:buClr>
                <a:srgbClr val="9E3611"/>
              </a:buClr>
            </a:pPr>
            <a:r>
              <a:rPr lang="cs-CZ" sz="2800" dirty="0"/>
              <a:t>Zkušenosti a kapacity provozovatele: dlouhodobé angažmá v oblasti tvorby příměstských táborů a obecně práce s dětmi a mládeží</a:t>
            </a:r>
          </a:p>
          <a:p>
            <a:pPr>
              <a:buClr>
                <a:srgbClr val="9E3611"/>
              </a:buClr>
            </a:pPr>
            <a:r>
              <a:rPr lang="cs-CZ" sz="2800" dirty="0"/>
              <a:t>Vnitřní motivace: pomoc lidem v nouzi, mám mezi kamarády Ukrajince, baví mě práce s dětmi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6711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Stanovení cílů dle metody </a:t>
            </a:r>
            <a:r>
              <a:rPr lang="cs-CZ" dirty="0" err="1"/>
              <a:t>smart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cs-CZ" sz="2400" u="sng" dirty="0"/>
          </a:p>
          <a:p>
            <a:r>
              <a:rPr lang="cs-CZ" sz="2400" u="sng" dirty="0"/>
              <a:t>SPECIFIC</a:t>
            </a:r>
            <a:r>
              <a:rPr lang="cs-CZ" sz="2400" dirty="0"/>
              <a:t> – konkrétní, jednoduché, jasné </a:t>
            </a:r>
          </a:p>
          <a:p>
            <a:endParaRPr lang="cs-CZ" sz="2400" dirty="0"/>
          </a:p>
          <a:p>
            <a:r>
              <a:rPr lang="cs-CZ" sz="2400" u="sng" dirty="0"/>
              <a:t>MEASURABLE</a:t>
            </a:r>
            <a:r>
              <a:rPr lang="cs-CZ" sz="2400" dirty="0"/>
              <a:t> – měřitelné, motivující, smysluplné; s nastavenými kritérii a metrikou</a:t>
            </a:r>
          </a:p>
          <a:p>
            <a:endParaRPr lang="cs-CZ" sz="2400" dirty="0"/>
          </a:p>
          <a:p>
            <a:r>
              <a:rPr lang="cs-CZ" sz="2400" u="sng" dirty="0"/>
              <a:t>ACHIEVABLE</a:t>
            </a:r>
            <a:r>
              <a:rPr lang="cs-CZ" sz="2400" dirty="0"/>
              <a:t> – dosažitelné výsledky, </a:t>
            </a:r>
            <a:r>
              <a:rPr lang="cs-CZ" sz="2400" dirty="0">
                <a:ea typeface="+mn-lt"/>
                <a:cs typeface="+mn-lt"/>
              </a:rPr>
              <a:t>realistické, v rámci možností, </a:t>
            </a:r>
          </a:p>
          <a:p>
            <a:endParaRPr lang="cs-CZ" sz="2400" dirty="0"/>
          </a:p>
          <a:p>
            <a:r>
              <a:rPr lang="cs-CZ" sz="2400" u="sng" dirty="0"/>
              <a:t>RELEVANT</a:t>
            </a:r>
            <a:r>
              <a:rPr lang="cs-CZ" sz="2400" dirty="0"/>
              <a:t> – stojí to za to, je na to vhodná doba, ladí to s mým životním přístupem</a:t>
            </a:r>
          </a:p>
          <a:p>
            <a:endParaRPr lang="cs-CZ" sz="2400" dirty="0"/>
          </a:p>
          <a:p>
            <a:r>
              <a:rPr lang="cs-CZ" sz="2400" u="sng" dirty="0"/>
              <a:t>TIME-BOUND</a:t>
            </a:r>
            <a:r>
              <a:rPr lang="cs-CZ" sz="2400" dirty="0"/>
              <a:t> – časově dosažitelné, definované v čase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2826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 err="1"/>
              <a:t>cílE</a:t>
            </a:r>
            <a:r>
              <a:rPr lang="cs-CZ" dirty="0"/>
              <a:t> </a:t>
            </a:r>
            <a:br>
              <a:rPr lang="cs-CZ" dirty="0"/>
            </a:br>
            <a:r>
              <a:rPr lang="cs-CZ" sz="3600" dirty="0"/>
              <a:t>ANEB ODPOVĚDI NA DEFINOVANÉ PROBLÉMY A JEJICH PŘÍČINY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cs-CZ" u="sng" dirty="0"/>
          </a:p>
          <a:p>
            <a:r>
              <a:rPr lang="cs-CZ" sz="2800" dirty="0"/>
              <a:t>Důležité je odstupňování cílů, od hlavních po specifické, a odlišení toho, co je cílem a co nástrojem/výstupem</a:t>
            </a:r>
            <a:endParaRPr lang="cs-CZ" sz="2800" u="sng" dirty="0"/>
          </a:p>
          <a:p>
            <a:endParaRPr lang="cs-CZ" sz="2800" u="sng" dirty="0"/>
          </a:p>
          <a:p>
            <a:r>
              <a:rPr lang="cs-CZ" sz="2800" b="1" dirty="0"/>
              <a:t>Hlavní cíl / obecný záměr / </a:t>
            </a:r>
            <a:r>
              <a:rPr lang="cs-CZ" sz="2800" b="1" dirty="0" err="1"/>
              <a:t>overall</a:t>
            </a:r>
            <a:r>
              <a:rPr lang="cs-CZ" sz="2800" b="1" dirty="0"/>
              <a:t> </a:t>
            </a:r>
            <a:r>
              <a:rPr lang="cs-CZ" sz="2800" b="1" dirty="0" err="1"/>
              <a:t>goal</a:t>
            </a:r>
            <a:r>
              <a:rPr lang="cs-CZ" sz="2800" b="1" dirty="0"/>
              <a:t> / </a:t>
            </a:r>
            <a:r>
              <a:rPr lang="cs-CZ" sz="2800" b="1" dirty="0" err="1"/>
              <a:t>impact</a:t>
            </a:r>
            <a:r>
              <a:rPr lang="cs-CZ" sz="2800" b="1" dirty="0"/>
              <a:t> </a:t>
            </a:r>
          </a:p>
          <a:p>
            <a:pPr marL="0" indent="0">
              <a:buNone/>
            </a:pPr>
            <a:r>
              <a:rPr lang="cs-CZ" sz="2800" dirty="0"/>
              <a:t>Češi a uprchlíci mají k sobě pozitivní přístup, uprchlíci se cítí přijímáni a Češi je vnímají jako našince, obě skupiny </a:t>
            </a:r>
            <a:r>
              <a:rPr lang="cs-CZ" sz="2800" dirty="0">
                <a:ea typeface="+mn-lt"/>
                <a:cs typeface="+mn-lt"/>
              </a:rPr>
              <a:t>navážou mezi sebou osobní vztahy a navzájem se od sebe učí</a:t>
            </a:r>
          </a:p>
        </p:txBody>
      </p:sp>
    </p:spTree>
    <p:extLst>
      <p:ext uri="{BB962C8B-B14F-4D97-AF65-F5344CB8AC3E}">
        <p14:creationId xmlns:p14="http://schemas.microsoft.com/office/powerpoint/2010/main" val="178902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Dílčí cíle a výstupy </a:t>
            </a:r>
            <a:br>
              <a:rPr lang="cs-CZ" dirty="0"/>
            </a:br>
            <a:r>
              <a:rPr lang="cs-CZ" sz="3600" dirty="0"/>
              <a:t>aneb jak si měřit dosahování cíle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2216989"/>
            <a:ext cx="10058400" cy="4269872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cs-CZ" sz="2400" dirty="0"/>
          </a:p>
          <a:p>
            <a:r>
              <a:rPr lang="cs-CZ" sz="2400" dirty="0"/>
              <a:t>Pedagogická a volnočasová péče pro děti z Česka a Ukrajiny</a:t>
            </a:r>
          </a:p>
          <a:p>
            <a:pPr marL="0" indent="0">
              <a:buNone/>
            </a:pPr>
            <a:r>
              <a:rPr lang="cs-CZ" sz="2400" dirty="0"/>
              <a:t> Výstup: uspořádání 10 paralelních příměstských táborů pro celkem 100 dětí (50 z Ukrajiny, 50 z Česka)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Výuka českého jazyka a seznámení s českou kulturou</a:t>
            </a:r>
          </a:p>
          <a:p>
            <a:pPr marL="0" indent="0">
              <a:buNone/>
            </a:pPr>
            <a:r>
              <a:rPr lang="cs-CZ" sz="2400" dirty="0"/>
              <a:t> Výstup: 2 hodiny integračních kurzů denně pro celkem 50 ukrajinských dětí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400065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Dílčí cíle a výstupy</a:t>
            </a:r>
            <a:br>
              <a:rPr lang="cs-CZ" dirty="0"/>
            </a:br>
            <a:r>
              <a:rPr lang="cs-CZ" sz="3600" dirty="0"/>
              <a:t>aneb jak si měřit dosahování cíle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2320505"/>
            <a:ext cx="10058400" cy="41663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>
                <a:srgbClr val="9E3611"/>
              </a:buClr>
              <a:buNone/>
            </a:pPr>
            <a:endParaRPr lang="cs-CZ" sz="2400" dirty="0">
              <a:ea typeface="+mn-lt"/>
              <a:cs typeface="+mn-lt"/>
            </a:endParaRPr>
          </a:p>
          <a:p>
            <a:pPr>
              <a:buClr>
                <a:srgbClr val="9E3611"/>
              </a:buClr>
              <a:buFont typeface="Wingdings"/>
              <a:buChar char="§"/>
            </a:pPr>
            <a:r>
              <a:rPr lang="cs-CZ" sz="2400" dirty="0">
                <a:ea typeface="+mn-lt"/>
                <a:cs typeface="+mn-lt"/>
              </a:rPr>
              <a:t>Integrace</a:t>
            </a:r>
            <a:r>
              <a:rPr lang="cs-CZ" sz="2400" dirty="0"/>
              <a:t> dětí z Česka a Ukrajiny</a:t>
            </a:r>
          </a:p>
          <a:p>
            <a:pPr marL="0" indent="0">
              <a:buClr>
                <a:srgbClr val="9E3611"/>
              </a:buClr>
              <a:buNone/>
            </a:pPr>
            <a:r>
              <a:rPr lang="cs-CZ" sz="2400" dirty="0"/>
              <a:t>Výstup: 3 hodiny denně společných aktivit pro celkem 100 dětí</a:t>
            </a:r>
            <a:br>
              <a:rPr lang="cs-CZ" sz="2400" dirty="0"/>
            </a:br>
            <a:endParaRPr lang="cs-CZ" sz="2400" dirty="0"/>
          </a:p>
          <a:p>
            <a:pPr>
              <a:buClr>
                <a:srgbClr val="9E3611"/>
              </a:buClr>
              <a:buFont typeface="Wingdings"/>
              <a:buChar char="§"/>
            </a:pPr>
            <a:r>
              <a:rPr lang="cs-CZ" sz="2400" dirty="0"/>
              <a:t>Podpora komunity, dobrovolnictví a vzájemné propojení rodin</a:t>
            </a:r>
          </a:p>
          <a:p>
            <a:pPr marL="0" indent="0">
              <a:buClr>
                <a:srgbClr val="9E3611"/>
              </a:buClr>
              <a:buNone/>
            </a:pPr>
            <a:r>
              <a:rPr lang="cs-CZ" sz="2400" dirty="0"/>
              <a:t>Výstup: na závěr každého turnusu moderovaná aktivita a společné jídlo pro celé rodiny (až 200 lidí)</a:t>
            </a:r>
            <a:br>
              <a:rPr lang="cs-CZ" sz="2400" dirty="0"/>
            </a:b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524945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Cílová skupina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b="1" u="sng" dirty="0"/>
              <a:t>Cílová skupina</a:t>
            </a:r>
            <a:r>
              <a:rPr lang="cs-CZ" dirty="0"/>
              <a:t>: </a:t>
            </a:r>
          </a:p>
          <a:p>
            <a:pPr marL="0" indent="0">
              <a:buNone/>
            </a:pPr>
            <a:r>
              <a:rPr lang="cs-CZ" dirty="0"/>
              <a:t>lidi, kteří mají z projektu užitek</a:t>
            </a:r>
            <a:br>
              <a:rPr lang="cs-CZ" dirty="0"/>
            </a:br>
            <a:r>
              <a:rPr lang="cs-CZ" dirty="0"/>
              <a:t>ideálně víme velikost skupiny a její strukturu, jak se jim změní život díky realizaci projektu a jak je motivovat k účasti v projektu</a:t>
            </a:r>
            <a:br>
              <a:rPr lang="cs-CZ" dirty="0"/>
            </a:br>
            <a:endParaRPr lang="cs-CZ" dirty="0"/>
          </a:p>
          <a:p>
            <a:pPr marL="0" indent="0">
              <a:buNone/>
            </a:pPr>
            <a:r>
              <a:rPr lang="cs-CZ" b="1" u="sng" dirty="0"/>
              <a:t>Účastníci příměstských táborů</a:t>
            </a:r>
          </a:p>
          <a:p>
            <a:r>
              <a:rPr lang="cs-CZ" dirty="0"/>
              <a:t>Počet: 50 českých dětí + 50 ukrajinských dětí</a:t>
            </a:r>
          </a:p>
          <a:p>
            <a:pPr>
              <a:buClr>
                <a:srgbClr val="9E3611"/>
              </a:buClr>
            </a:pPr>
            <a:r>
              <a:rPr lang="cs-CZ" dirty="0"/>
              <a:t>Specifikace: bydliště / věk</a:t>
            </a:r>
          </a:p>
          <a:p>
            <a:r>
              <a:rPr lang="cs-CZ" dirty="0"/>
              <a:t>Otázka „náboru“, jak šířit informaci o táborech</a:t>
            </a:r>
            <a:br>
              <a:rPr lang="cs-CZ" dirty="0"/>
            </a:br>
            <a:endParaRPr lang="cs-CZ" dirty="0"/>
          </a:p>
          <a:p>
            <a:pPr marL="0" indent="0">
              <a:buNone/>
            </a:pPr>
            <a:r>
              <a:rPr lang="cs-CZ" b="1" u="sng" dirty="0"/>
              <a:t>Rodiče</a:t>
            </a:r>
          </a:p>
          <a:p>
            <a:r>
              <a:rPr lang="cs-CZ" dirty="0"/>
              <a:t>Počet: až 200 českých a ukrajinských rodičů / prarodičů /sourozenců / jiných příbuzných</a:t>
            </a:r>
          </a:p>
          <a:p>
            <a:pPr>
              <a:buClr>
                <a:srgbClr val="9E3611"/>
              </a:buClr>
            </a:pPr>
            <a:r>
              <a:rPr lang="cs-CZ" dirty="0">
                <a:ea typeface="+mn-lt"/>
                <a:cs typeface="+mn-lt"/>
              </a:rPr>
              <a:t>Posílení komunitního života, angažovanosti, společenských kontaktů, uznání</a:t>
            </a:r>
            <a:endParaRPr lang="cs-CZ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383652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Cílová skupina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cs-CZ" sz="2400" b="1" u="sng" dirty="0"/>
          </a:p>
          <a:p>
            <a:pPr marL="0" indent="0">
              <a:buNone/>
            </a:pPr>
            <a:endParaRPr lang="cs-CZ" sz="2400" b="1" u="sng" dirty="0"/>
          </a:p>
          <a:p>
            <a:pPr marL="0" indent="0">
              <a:buNone/>
            </a:pPr>
            <a:r>
              <a:rPr lang="cs-CZ" sz="2400" b="1" u="sng" dirty="0"/>
              <a:t>Pečující osoby</a:t>
            </a:r>
          </a:p>
          <a:p>
            <a:r>
              <a:rPr lang="cs-CZ" sz="2400" dirty="0"/>
              <a:t>20 učitelů/učitelek</a:t>
            </a:r>
          </a:p>
          <a:p>
            <a:pPr>
              <a:buClr>
                <a:srgbClr val="9E3611"/>
              </a:buClr>
            </a:pPr>
            <a:r>
              <a:rPr lang="cs-CZ" sz="2400" dirty="0"/>
              <a:t>Vypracování metodiky / programové náplně / úvodní zaškolení / příprava</a:t>
            </a:r>
          </a:p>
          <a:p>
            <a:pPr>
              <a:buClr>
                <a:srgbClr val="9E3611"/>
              </a:buClr>
            </a:pPr>
            <a:endParaRPr lang="cs-CZ" sz="2400" dirty="0"/>
          </a:p>
          <a:p>
            <a:pPr marL="0" indent="0">
              <a:buNone/>
            </a:pPr>
            <a:r>
              <a:rPr lang="cs-CZ" sz="2400" b="1" u="sng" dirty="0"/>
              <a:t>Širší veřejnost</a:t>
            </a:r>
          </a:p>
          <a:p>
            <a:pPr lvl="0"/>
            <a:r>
              <a:rPr lang="cs-CZ" sz="2400" dirty="0"/>
              <a:t>Medializací a prezentací dobrých příkladů ovlivňovat společenský diskurz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3869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Partnerství a síťování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lvl="0"/>
            <a:r>
              <a:rPr lang="cs-CZ" sz="3100" dirty="0"/>
              <a:t>Velmi důležité zvláště pro začátek projektu, ale i zdárný průběh</a:t>
            </a:r>
          </a:p>
          <a:p>
            <a:pPr lvl="0"/>
            <a:endParaRPr lang="cs-CZ" sz="3100" dirty="0"/>
          </a:p>
          <a:p>
            <a:r>
              <a:rPr lang="cs-CZ" sz="3100" dirty="0"/>
              <a:t>Výměna informací</a:t>
            </a:r>
            <a:r>
              <a:rPr lang="cs-CZ" sz="3100"/>
              <a:t>, sdílení </a:t>
            </a:r>
            <a:r>
              <a:rPr lang="cs-CZ" sz="3100" dirty="0"/>
              <a:t>know-how, zvyšování kompetencí, </a:t>
            </a:r>
            <a:r>
              <a:rPr lang="cs-CZ" sz="3100"/>
              <a:t>zvyšování důvěryhodnosti, předcházení konfliktů, </a:t>
            </a:r>
            <a:endParaRPr lang="cs-CZ" sz="3100" dirty="0"/>
          </a:p>
          <a:p>
            <a:endParaRPr lang="cs-CZ" sz="3100" dirty="0"/>
          </a:p>
          <a:p>
            <a:r>
              <a:rPr lang="cs-CZ" sz="3100" dirty="0"/>
              <a:t>místní samospráva (sociální / školské / bytové odbory), SUZ (Správa uprchlických zařízení), Úřad práce, další neziskové organizace pracující s migranty (Charita, OPU, </a:t>
            </a:r>
            <a:r>
              <a:rPr lang="cs-CZ" sz="3100" dirty="0" err="1"/>
              <a:t>InBáze</a:t>
            </a:r>
            <a:r>
              <a:rPr lang="cs-CZ" sz="3100" dirty="0"/>
              <a:t>, SIMI), církev atd.</a:t>
            </a:r>
          </a:p>
          <a:p>
            <a:pPr marL="0" indent="0">
              <a:buNone/>
            </a:pPr>
            <a:endParaRPr lang="cs-CZ" sz="3100" dirty="0"/>
          </a:p>
          <a:p>
            <a:r>
              <a:rPr lang="cs-CZ" sz="3100" dirty="0"/>
              <a:t>Další partneři: knihovna, kavárna, potravinová banka, místní zájmové a volnočasové spolky, školy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9370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8a9ac4-60f6-4978-8be3-644856f48e08">
      <Terms xmlns="http://schemas.microsoft.com/office/infopath/2007/PartnerControls"/>
    </lcf76f155ced4ddcb4097134ff3c332f>
    <TaxCatchAll xmlns="461c17e8-4211-4af9-a2dd-2e4f0aab68e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8" ma:contentTypeDescription="Vytvoří nový dokument" ma:contentTypeScope="" ma:versionID="c292525d5b9a377d58ab684e0d41579d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7ca59d57290bc8d09e2264f8b9006d8c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da1cfeeb-5047-4221-9d09-5b72badc8f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a34e7b5-0eb6-4ad6-9a7e-851138e3579d}" ma:internalName="TaxCatchAll" ma:showField="CatchAllData" ma:web="461c17e8-4211-4af9-a2dd-2e4f0aab68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24A250-B7D2-4C8F-813F-EB6B0238B1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47A616-A94B-4433-8CF3-70F6D0B38522}">
  <ds:schemaRefs>
    <ds:schemaRef ds:uri="http://schemas.microsoft.com/office/2006/metadata/properties"/>
    <ds:schemaRef ds:uri="http://schemas.microsoft.com/office/infopath/2007/PartnerControls"/>
    <ds:schemaRef ds:uri="2d8a9ac4-60f6-4978-8be3-644856f48e08"/>
    <ds:schemaRef ds:uri="461c17e8-4211-4af9-a2dd-2e4f0aab68ea"/>
  </ds:schemaRefs>
</ds:datastoreItem>
</file>

<file path=customXml/itemProps3.xml><?xml version="1.0" encoding="utf-8"?>
<ds:datastoreItem xmlns:ds="http://schemas.openxmlformats.org/officeDocument/2006/customXml" ds:itemID="{FF32A04A-E8E5-4107-97C0-BFA014E4B5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897</TotalTime>
  <Words>613</Words>
  <Application>Microsoft Office PowerPoint</Application>
  <PresentationFormat>Širokoúhlá obrazovka</PresentationFormat>
  <Paragraphs>70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Rockwell</vt:lpstr>
      <vt:lpstr>Rockwell Condensed</vt:lpstr>
      <vt:lpstr>Wingdings</vt:lpstr>
      <vt:lpstr>Dřevo</vt:lpstr>
      <vt:lpstr>Cíle projektu</vt:lpstr>
      <vt:lpstr> Kontext / výchozí situace / POTŘEBNOST / jaký problém řešíte,   aneb JAKÁ JE MOMENTÁLNÍ REALITA, kterou chcete změnit</vt:lpstr>
      <vt:lpstr>Kontext / výchozí situace / POTŘEBNOST / jaký problém řešíte,   aneb JAKÁ JE MOMENTÁLNÍ REALITA, kterou chcete změnit</vt:lpstr>
      <vt:lpstr>Stanovení cílů dle metody smart</vt:lpstr>
      <vt:lpstr>cílE  ANEB ODPOVĚDI NA DEFINOVANÉ PROBLÉMY A JEJICH PŘÍČINY </vt:lpstr>
      <vt:lpstr>Dílčí cíle a výstupy  aneb jak si měřit dosahování cíle</vt:lpstr>
      <vt:lpstr>Dílčí cíle a výstupy aneb jak si měřit dosahování cíle</vt:lpstr>
      <vt:lpstr>Cílová skupina</vt:lpstr>
      <vt:lpstr>Cílová skupina</vt:lpstr>
      <vt:lpstr>Partnerství a síťování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Jednotlivé fáze projektu</dc:title>
  <dc:creator>Petr Bruna</dc:creator>
  <cp:lastModifiedBy>Petr Bruna (YMCA Praha)</cp:lastModifiedBy>
  <cp:revision>375</cp:revision>
  <dcterms:created xsi:type="dcterms:W3CDTF">2018-08-07T09:49:42Z</dcterms:created>
  <dcterms:modified xsi:type="dcterms:W3CDTF">2026-09-14T11:35:50Z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  <property fmtid="{D5CDD505-2E9C-101B-9397-08002B2CF9AE}" pid="3" name="MediaServiceImageTags">
    <vt:lpwstr/>
  </property>
</Properties>
</file>