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61" r:id="rId6"/>
    <p:sldId id="265" r:id="rId7"/>
    <p:sldId id="264" r:id="rId8"/>
    <p:sldId id="266" r:id="rId9"/>
    <p:sldId id="258" r:id="rId10"/>
    <p:sldId id="262" r:id="rId11"/>
    <p:sldId id="259" r:id="rId12"/>
    <p:sldId id="267" r:id="rId13"/>
    <p:sldId id="26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r Bruna (YMCA Praha)" userId="S::bruna@praha.ymca.cz::d46429e8-016a-45f2-95d8-2c79b91a87fb" providerId="AD" clId="Web-{00000000-0000-0000-0000-000000000000}"/>
    <pc:docChg chg="delSld modSld">
      <pc:chgData name="Petr Bruna (YMCA Praha)" userId="S::bruna@praha.ymca.cz::d46429e8-016a-45f2-95d8-2c79b91a87fb" providerId="AD" clId="Web-{00000000-0000-0000-0000-000000000000}" dt="2026-09-06T18:15:04.503" v="7"/>
      <pc:docMkLst>
        <pc:docMk/>
      </pc:docMkLst>
    </pc:docChg>
  </pc:docChgLst>
  <pc:docChgLst>
    <pc:chgData name="Petr Bruna (YMCA Praha)" userId="S::bruna@praha.ymca.cz::d46429e8-016a-45f2-95d8-2c79b91a87fb" providerId="AD" clId="Web-{BC5DF814-0C74-9D27-124C-06E7D4B5286F}"/>
    <pc:docChg chg="modSld">
      <pc:chgData name="Petr Bruna (YMCA Praha)" userId="S::bruna@praha.ymca.cz::d46429e8-016a-45f2-95d8-2c79b91a87fb" providerId="AD" clId="Web-{BC5DF814-0C74-9D27-124C-06E7D4B5286F}" dt="2026-09-07T18:40:21.669" v="6" actId="20577"/>
      <pc:docMkLst>
        <pc:docMk/>
      </pc:docMkLst>
      <pc:sldChg chg="modSp">
        <pc:chgData name="Petr Bruna (YMCA Praha)" userId="S::bruna@praha.ymca.cz::d46429e8-016a-45f2-95d8-2c79b91a87fb" providerId="AD" clId="Web-{BC5DF814-0C74-9D27-124C-06E7D4B5286F}" dt="2026-09-07T18:40:21.669" v="6" actId="20577"/>
        <pc:sldMkLst>
          <pc:docMk/>
          <pc:sldMk cId="3891964810" sldId="258"/>
        </pc:sldMkLst>
        <pc:spChg chg="mod">
          <ac:chgData name="Petr Bruna (YMCA Praha)" userId="S::bruna@praha.ymca.cz::d46429e8-016a-45f2-95d8-2c79b91a87fb" providerId="AD" clId="Web-{BC5DF814-0C74-9D27-124C-06E7D4B5286F}" dt="2026-09-07T18:40:21.669" v="6" actId="20577"/>
          <ac:spMkLst>
            <pc:docMk/>
            <pc:sldMk cId="3891964810" sldId="258"/>
            <ac:spMk id="3" creationId="{00000000-0000-0000-0000-000000000000}"/>
          </ac:spMkLst>
        </pc:spChg>
      </pc:sldChg>
    </pc:docChg>
  </pc:docChgLst>
  <pc:docChgLst>
    <pc:chgData name="Petr Bruna (YMCA Praha)" userId="d46429e8-016a-45f2-95d8-2c79b91a87fb" providerId="ADAL" clId="{E5C5696A-EBB0-4695-B462-B0923E3C3ADA}"/>
    <pc:docChg chg="modSld sldOrd">
      <pc:chgData name="Petr Bruna (YMCA Praha)" userId="d46429e8-016a-45f2-95d8-2c79b91a87fb" providerId="ADAL" clId="{E5C5696A-EBB0-4695-B462-B0923E3C3ADA}" dt="2026-09-14T11:05:34.569" v="123" actId="20577"/>
      <pc:docMkLst>
        <pc:docMk/>
      </pc:docMkLst>
      <pc:sldChg chg="modSp mod">
        <pc:chgData name="Petr Bruna (YMCA Praha)" userId="d46429e8-016a-45f2-95d8-2c79b91a87fb" providerId="ADAL" clId="{E5C5696A-EBB0-4695-B462-B0923E3C3ADA}" dt="2026-09-14T11:02:13.802" v="6" actId="20577"/>
        <pc:sldMkLst>
          <pc:docMk/>
          <pc:sldMk cId="3891964810" sldId="258"/>
        </pc:sldMkLst>
        <pc:spChg chg="mod">
          <ac:chgData name="Petr Bruna (YMCA Praha)" userId="d46429e8-016a-45f2-95d8-2c79b91a87fb" providerId="ADAL" clId="{E5C5696A-EBB0-4695-B462-B0923E3C3ADA}" dt="2026-09-14T11:02:13.802" v="6" actId="20577"/>
          <ac:spMkLst>
            <pc:docMk/>
            <pc:sldMk cId="3891964810" sldId="258"/>
            <ac:spMk id="3" creationId="{00000000-0000-0000-0000-000000000000}"/>
          </ac:spMkLst>
        </pc:spChg>
      </pc:sldChg>
      <pc:sldChg chg="modSp mod">
        <pc:chgData name="Petr Bruna (YMCA Praha)" userId="d46429e8-016a-45f2-95d8-2c79b91a87fb" providerId="ADAL" clId="{E5C5696A-EBB0-4695-B462-B0923E3C3ADA}" dt="2026-09-14T11:05:34.569" v="123" actId="20577"/>
        <pc:sldMkLst>
          <pc:docMk/>
          <pc:sldMk cId="261113421" sldId="263"/>
        </pc:sldMkLst>
        <pc:spChg chg="mod">
          <ac:chgData name="Petr Bruna (YMCA Praha)" userId="d46429e8-016a-45f2-95d8-2c79b91a87fb" providerId="ADAL" clId="{E5C5696A-EBB0-4695-B462-B0923E3C3ADA}" dt="2026-09-14T11:03:33.032" v="35" actId="14100"/>
          <ac:spMkLst>
            <pc:docMk/>
            <pc:sldMk cId="261113421" sldId="263"/>
            <ac:spMk id="2" creationId="{00000000-0000-0000-0000-000000000000}"/>
          </ac:spMkLst>
        </pc:spChg>
        <pc:spChg chg="mod">
          <ac:chgData name="Petr Bruna (YMCA Praha)" userId="d46429e8-016a-45f2-95d8-2c79b91a87fb" providerId="ADAL" clId="{E5C5696A-EBB0-4695-B462-B0923E3C3ADA}" dt="2026-09-14T11:05:34.569" v="123" actId="20577"/>
          <ac:spMkLst>
            <pc:docMk/>
            <pc:sldMk cId="261113421" sldId="263"/>
            <ac:spMk id="3" creationId="{00000000-0000-0000-0000-000000000000}"/>
          </ac:spMkLst>
        </pc:spChg>
      </pc:sldChg>
      <pc:sldChg chg="ord">
        <pc:chgData name="Petr Bruna (YMCA Praha)" userId="d46429e8-016a-45f2-95d8-2c79b91a87fb" providerId="ADAL" clId="{E5C5696A-EBB0-4695-B462-B0923E3C3ADA}" dt="2026-09-14T11:01:43.929" v="1"/>
        <pc:sldMkLst>
          <pc:docMk/>
          <pc:sldMk cId="2286746926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Co je projekt?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16242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85" y="792637"/>
            <a:ext cx="10070144" cy="5418604"/>
          </a:xfrm>
        </p:spPr>
      </p:pic>
    </p:spTree>
    <p:extLst>
      <p:ext uri="{BB962C8B-B14F-4D97-AF65-F5344CB8AC3E}">
        <p14:creationId xmlns:p14="http://schemas.microsoft.com/office/powerpoint/2010/main" val="4114633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Projekt a projektová práce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cs-CZ" dirty="0"/>
          </a:p>
          <a:p>
            <a:r>
              <a:rPr lang="cs-CZ" sz="2800" dirty="0"/>
              <a:t>Velmi populární slovo, zažíváme jeho strmou inflaci</a:t>
            </a:r>
          </a:p>
          <a:p>
            <a:r>
              <a:rPr lang="cs-CZ" sz="2800" dirty="0"/>
              <a:t>Je to o hledání cesty od dnešní reality, kterou známe a umíme popsat, k vytouženému cíli, který umíme formulovat</a:t>
            </a:r>
          </a:p>
          <a:p>
            <a:r>
              <a:rPr lang="cs-CZ" sz="2800" dirty="0"/>
              <a:t>Projektem můžeme nazvat jakoukoli činnost, která má stanovený cíl a kterou si rozdělíme do jednotlivých fází a kroků, jejíž finanční stránka včetně příjmů a nákladů je definovaná v rozpočtu atd.</a:t>
            </a:r>
          </a:p>
          <a:p>
            <a:endParaRPr lang="cs-CZ" sz="2800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86746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je a není projekt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sz="3000" dirty="0"/>
              <a:t>„Chci pomáhat lidem“ není projekt</a:t>
            </a:r>
          </a:p>
          <a:p>
            <a:r>
              <a:rPr lang="cs-CZ" sz="3000" dirty="0"/>
              <a:t>„Chci zachraňovat zvířata“ taky není projekt</a:t>
            </a:r>
          </a:p>
          <a:p>
            <a:r>
              <a:rPr lang="cs-CZ" sz="3000" dirty="0"/>
              <a:t>„Na Den dětí uděláme se sousedy akci pro děti a rodiny v parku mezi paneláky. Každý si vezme na starosti jednu aktivitu, někdo vyrobí letáky, jiný facebookovou událost. Na náklady akce se rovnoměrně složíme.“</a:t>
            </a:r>
            <a:br>
              <a:rPr lang="cs-CZ" sz="3000" dirty="0"/>
            </a:br>
            <a:r>
              <a:rPr lang="cs-CZ" sz="3000" dirty="0"/>
              <a:t>– to už začíná být projekt </a:t>
            </a:r>
          </a:p>
          <a:p>
            <a:r>
              <a:rPr lang="cs-CZ" sz="3000" dirty="0"/>
              <a:t>Je např. koupě nové pračky projekt?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28661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6" cy="1303867"/>
          </a:xfrm>
        </p:spPr>
        <p:txBody>
          <a:bodyPr/>
          <a:lstStyle/>
          <a:p>
            <a:r>
              <a:rPr lang="cs-CZ" dirty="0"/>
              <a:t>Projekt Pračka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sz="2800" dirty="0"/>
              <a:t>Potřebuju vůbec novou pračku?</a:t>
            </a:r>
          </a:p>
          <a:p>
            <a:r>
              <a:rPr lang="cs-CZ" sz="2800" dirty="0"/>
              <a:t>Mám na ni peníze?</a:t>
            </a:r>
          </a:p>
          <a:p>
            <a:r>
              <a:rPr lang="cs-CZ" sz="2800" dirty="0"/>
              <a:t>Jak velkou a objemnou?</a:t>
            </a:r>
          </a:p>
          <a:p>
            <a:r>
              <a:rPr lang="cs-CZ" sz="2800" dirty="0"/>
              <a:t>Budu šetrný k peněžence nebo planetě?</a:t>
            </a:r>
          </a:p>
          <a:p>
            <a:r>
              <a:rPr lang="cs-CZ" sz="2800" dirty="0"/>
              <a:t>Jak ji odvezu?</a:t>
            </a:r>
          </a:p>
          <a:p>
            <a:r>
              <a:rPr lang="cs-CZ" sz="2800" dirty="0"/>
              <a:t>Co udělám se starou?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03051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Projekt a projektová práce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/>
              <a:t>Pomocí projektu </a:t>
            </a:r>
          </a:p>
          <a:p>
            <a:r>
              <a:rPr lang="cs-CZ" sz="2800" dirty="0"/>
              <a:t>můžeme lépe uchopit naši činnost, dělat ji s rozmyslem, mít nástroje na její průběžnou kontrolu, učit se z chyb atd.</a:t>
            </a:r>
          </a:p>
          <a:p>
            <a:pPr>
              <a:buSzPct val="114999"/>
            </a:pPr>
            <a:r>
              <a:rPr lang="cs-CZ" sz="2800" dirty="0"/>
              <a:t>můžeme předcházet rizikům a průběžně i zpětně hodnotit úspěšnost, tj. můžeme zvyšovat svoji kvalitu práce a produktivitu</a:t>
            </a:r>
            <a:endParaRPr lang="en-US" sz="2800" dirty="0">
              <a:solidFill>
                <a:srgbClr val="000000"/>
              </a:solidFill>
            </a:endParaRPr>
          </a:p>
          <a:p>
            <a:pPr>
              <a:buSzPct val="114999"/>
            </a:pPr>
            <a:r>
              <a:rPr lang="cs-CZ" sz="2800" dirty="0"/>
              <a:t>jsme transparentnější pro sebe samotné, partnery, dárce, veřejnost </a:t>
            </a:r>
            <a:endParaRPr lang="en-US" sz="2800" dirty="0">
              <a:solidFill>
                <a:srgbClr val="000000"/>
              </a:solidFill>
            </a:endParaRPr>
          </a:p>
          <a:p>
            <a:pPr>
              <a:buSzPct val="114999"/>
            </a:pPr>
            <a:endParaRPr lang="cs-CZ" sz="2800" dirty="0"/>
          </a:p>
          <a:p>
            <a:pPr>
              <a:buSzPct val="114999"/>
            </a:pPr>
            <a:endParaRPr lang="cs-CZ" sz="2800" dirty="0"/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891964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705100" y="982132"/>
            <a:ext cx="6388100" cy="1303867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457201"/>
            <a:ext cx="9601200" cy="5918200"/>
          </a:xfrm>
        </p:spPr>
      </p:pic>
    </p:spTree>
    <p:extLst>
      <p:ext uri="{BB962C8B-B14F-4D97-AF65-F5344CB8AC3E}">
        <p14:creationId xmlns:p14="http://schemas.microsoft.com/office/powerpoint/2010/main" val="1235489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Projekt Alejí ke kapličce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95402" y="2485291"/>
            <a:ext cx="9601196" cy="3649785"/>
          </a:xfrm>
        </p:spPr>
        <p:txBody>
          <a:bodyPr>
            <a:normAutofit/>
          </a:bodyPr>
          <a:lstStyle/>
          <a:p>
            <a:r>
              <a:rPr lang="cs-CZ" sz="2800" dirty="0"/>
              <a:t>Pojmenování problému a kontextu: rád se procházím polní cestou ke kapličce, chybí však alej a posezení, využitelné pro místní i turisty</a:t>
            </a:r>
          </a:p>
          <a:p>
            <a:r>
              <a:rPr lang="cs-CZ" sz="2800" dirty="0"/>
              <a:t>Konzultace s odborníkem o vhodnosti druhu stromu </a:t>
            </a:r>
          </a:p>
          <a:p>
            <a:r>
              <a:rPr lang="cs-CZ" sz="2800" dirty="0"/>
              <a:t>Kontaktování institucí o finančním, materiálním nebo dobrovolném zapojení (obec, farnost, hasiči, turistický klub, Sokol, Klub důchodců, archiv, památkáři)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36566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Projekt Alejí ke kapličce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95402" y="2485291"/>
            <a:ext cx="9601196" cy="3649785"/>
          </a:xfrm>
        </p:spPr>
        <p:txBody>
          <a:bodyPr>
            <a:normAutofit/>
          </a:bodyPr>
          <a:lstStyle/>
          <a:p>
            <a:r>
              <a:rPr lang="cs-CZ" sz="2800" dirty="0"/>
              <a:t>Grantová žádost k Nadaci o komunitní projekt, ke kraji na rozvoj obce</a:t>
            </a:r>
          </a:p>
          <a:p>
            <a:r>
              <a:rPr lang="cs-CZ" sz="2800" dirty="0"/>
              <a:t>Uspořádání dobrovolnického zapojení s následným zábavním programem</a:t>
            </a:r>
          </a:p>
          <a:p>
            <a:r>
              <a:rPr lang="cs-CZ" sz="2800" dirty="0"/>
              <a:t>Zanesení do map, místních turistických aplikací a informačního centra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69806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079581"/>
          </a:xfrm>
        </p:spPr>
        <p:txBody>
          <a:bodyPr/>
          <a:lstStyle/>
          <a:p>
            <a:r>
              <a:rPr lang="cs-CZ" dirty="0"/>
              <a:t>Cíl semináře: vymyslete si vlastní projekt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95401" y="2484408"/>
            <a:ext cx="9601196" cy="3666226"/>
          </a:xfrm>
        </p:spPr>
        <p:txBody>
          <a:bodyPr>
            <a:noAutofit/>
          </a:bodyPr>
          <a:lstStyle/>
          <a:p>
            <a:r>
              <a:rPr lang="cs-CZ" dirty="0"/>
              <a:t>stanovte si jako jednotlivci nebo v týmu 2 lidí projekt, na kterém budete pracovat</a:t>
            </a:r>
          </a:p>
          <a:p>
            <a:r>
              <a:rPr lang="cs-CZ" dirty="0"/>
              <a:t>zatím ho vymyslete pouze rámcově, bude se postupně během výuky precizovat </a:t>
            </a:r>
          </a:p>
          <a:p>
            <a:r>
              <a:rPr lang="cs-CZ" dirty="0"/>
              <a:t>ideálně projekt reálný, který byste rádi dříve nebo později chtěli realizovat</a:t>
            </a:r>
          </a:p>
          <a:p>
            <a:r>
              <a:rPr lang="cs-CZ" dirty="0"/>
              <a:t>z jakékoli oblasti: sociální, komunitní, vzdělávací, charitativní</a:t>
            </a:r>
          </a:p>
          <a:p>
            <a:r>
              <a:rPr lang="cs-CZ" dirty="0"/>
              <a:t>jednorázový (festival, příměstský tábor, konference) i průběžný (kroužek, oddíl, celoroční aktivita v domově seniorů, dětském domově</a:t>
            </a:r>
            <a:r>
              <a:rPr lang="cs-CZ"/>
              <a:t>, doučování)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11134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a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d8a9ac4-60f6-4978-8be3-644856f48e08">
      <Terms xmlns="http://schemas.microsoft.com/office/infopath/2007/PartnerControls"/>
    </lcf76f155ced4ddcb4097134ff3c332f>
    <TaxCatchAll xmlns="461c17e8-4211-4af9-a2dd-2e4f0aab68e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0120D28A4FCBE4EAD7613A690AE0F10" ma:contentTypeVersion="18" ma:contentTypeDescription="Vytvoří nový dokument" ma:contentTypeScope="" ma:versionID="c292525d5b9a377d58ab684e0d41579d">
  <xsd:schema xmlns:xsd="http://www.w3.org/2001/XMLSchema" xmlns:xs="http://www.w3.org/2001/XMLSchema" xmlns:p="http://schemas.microsoft.com/office/2006/metadata/properties" xmlns:ns2="2d8a9ac4-60f6-4978-8be3-644856f48e08" xmlns:ns3="461c17e8-4211-4af9-a2dd-2e4f0aab68ea" targetNamespace="http://schemas.microsoft.com/office/2006/metadata/properties" ma:root="true" ma:fieldsID="7ca59d57290bc8d09e2264f8b9006d8c" ns2:_="" ns3:_="">
    <xsd:import namespace="2d8a9ac4-60f6-4978-8be3-644856f48e08"/>
    <xsd:import namespace="461c17e8-4211-4af9-a2dd-2e4f0aab68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8a9ac4-60f6-4978-8be3-644856f48e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Značky obrázků" ma:readOnly="false" ma:fieldId="{5cf76f15-5ced-4ddc-b409-7134ff3c332f}" ma:taxonomyMulti="true" ma:sspId="da1cfeeb-5047-4221-9d09-5b72badc8f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1c17e8-4211-4af9-a2dd-2e4f0aab68e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a34e7b5-0eb6-4ad6-9a7e-851138e3579d}" ma:internalName="TaxCatchAll" ma:showField="CatchAllData" ma:web="461c17e8-4211-4af9-a2dd-2e4f0aab68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BF87736-01DA-4497-B732-BA5400C563C5}">
  <ds:schemaRefs>
    <ds:schemaRef ds:uri="http://schemas.microsoft.com/office/2006/metadata/properties"/>
    <ds:schemaRef ds:uri="http://schemas.microsoft.com/office/infopath/2007/PartnerControls"/>
    <ds:schemaRef ds:uri="2d8a9ac4-60f6-4978-8be3-644856f48e08"/>
    <ds:schemaRef ds:uri="461c17e8-4211-4af9-a2dd-2e4f0aab68ea"/>
  </ds:schemaRefs>
</ds:datastoreItem>
</file>

<file path=customXml/itemProps2.xml><?xml version="1.0" encoding="utf-8"?>
<ds:datastoreItem xmlns:ds="http://schemas.openxmlformats.org/officeDocument/2006/customXml" ds:itemID="{4546BEF1-5684-4D15-ADBD-B161B06F959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6450544-994B-46D4-ADB1-4AFBA9B182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8a9ac4-60f6-4978-8be3-644856f48e08"/>
    <ds:schemaRef ds:uri="461c17e8-4211-4af9-a2dd-2e4f0aab68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828</TotalTime>
  <Words>420</Words>
  <Application>Microsoft Office PowerPoint</Application>
  <PresentationFormat>Širokoúhlá obrazovka</PresentationFormat>
  <Paragraphs>41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3" baseType="lpstr">
      <vt:lpstr>Arial</vt:lpstr>
      <vt:lpstr>Garamond</vt:lpstr>
      <vt:lpstr>Organika</vt:lpstr>
      <vt:lpstr>Co je projekt?</vt:lpstr>
      <vt:lpstr>Prezentace aplikace PowerPoint</vt:lpstr>
      <vt:lpstr>Projekt a projektová práce</vt:lpstr>
      <vt:lpstr>Co je a není projekt</vt:lpstr>
      <vt:lpstr>Projekt Pračka</vt:lpstr>
      <vt:lpstr>Projekt a projektová práce</vt:lpstr>
      <vt:lpstr>Prezentace aplikace PowerPoint</vt:lpstr>
      <vt:lpstr>Projekt Alejí ke kapličce</vt:lpstr>
      <vt:lpstr>Projekt Alejí ke kapličce</vt:lpstr>
      <vt:lpstr>Cíl semináře: vymyslete si vlastní projekt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 je to projekt?</dc:title>
  <dc:creator>Petr Bruna</dc:creator>
  <cp:lastModifiedBy>Petr Bruna (YMCA Praha)</cp:lastModifiedBy>
  <cp:revision>56</cp:revision>
  <dcterms:created xsi:type="dcterms:W3CDTF">2018-08-07T09:01:48Z</dcterms:created>
  <dcterms:modified xsi:type="dcterms:W3CDTF">2026-09-14T11:05:36Z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0x01010070120D28A4FCBE4EAD7613A690AE0F10</vt:lpwstr>
  </property>
  <property fmtid="{D5CDD505-2E9C-101B-9397-08002B2CF9AE}" pid="3" name="MediaServiceImageTags">
    <vt:lpwstr/>
  </property>
</Properties>
</file>