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xec-ca75b2a1-1224-4511-b7ad-cacde6844bc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6928" y="685800"/>
            <a:ext cx="5074920" cy="5440680"/>
          </a:xfrm>
          <a:prstGeom prst="rect">
            <a:avLst/>
          </a:prstGeom>
          <a:solidFill>
            <a:srgbClr val="F7F5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96112" y="1024128"/>
            <a:ext cx="42976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SEMINÁŘ STANDARDY KVALITY SOCIÁLNÍCH SLUŽEB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6112" y="1874519"/>
            <a:ext cx="4434840" cy="1508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3200" b="1">
                <a:solidFill>
                  <a:srgbClr val="18324A"/>
                </a:solidFill>
                <a:latin typeface="Aptos Display"/>
              </a:defRPr>
            </a:pPr>
            <a:r>
              <a:t>Od kvality</a:t>
            </a:r>
          </a:p>
          <a:p>
            <a:pPr algn="l">
              <a:spcAft>
                <a:spcPts val="600"/>
              </a:spcAft>
              <a:defRPr sz="3200" b="1">
                <a:solidFill>
                  <a:srgbClr val="18324A"/>
                </a:solidFill>
                <a:latin typeface="Aptos Display"/>
              </a:defRPr>
            </a:pPr>
            <a:r>
              <a:t>k návrhu vlastní služby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794760"/>
            <a:ext cx="4206240" cy="7772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263C4B"/>
                </a:solidFill>
                <a:latin typeface="Aptos"/>
              </a:defRPr>
            </a:pPr>
            <a:r>
              <a:t>Proč vznikly standardy a jak jejich smysl přenést do přípravy nové služby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4800600"/>
            <a:ext cx="1097280" cy="50292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5047488"/>
            <a:ext cx="3931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61727B"/>
                </a:solidFill>
                <a:latin typeface="Aptos"/>
              </a:defRPr>
            </a:pPr>
            <a:r>
              <a:t>4 × 45 minut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ZAČÁTEK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Co si z prvního setkání odneseme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Od historického důvodu ke konkrétnímu záměru služby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240280"/>
            <a:ext cx="3383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01  POROZUMĚT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651760"/>
            <a:ext cx="3154680" cy="36576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907792"/>
            <a:ext cx="3246120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000" b="1">
                <a:solidFill>
                  <a:srgbClr val="18324A"/>
                </a:solidFill>
                <a:latin typeface="Aptos"/>
              </a:defRPr>
            </a:pPr>
            <a:r>
              <a:t>Proč standardy vznikly a jak chrání práva, důstojnost a možnost volby.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240280"/>
            <a:ext cx="3383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02  ZORIENTOVAT SE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0" y="2651760"/>
            <a:ext cx="3154680" cy="36576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0" y="2907792"/>
            <a:ext cx="3246120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000" b="1">
                <a:solidFill>
                  <a:srgbClr val="18324A"/>
                </a:solidFill>
                <a:latin typeface="Aptos"/>
              </a:defRPr>
            </a:pPr>
            <a:r>
              <a:t>Jakých 15 standardů se týká a jak spolu souvisejí.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60" y="2240280"/>
            <a:ext cx="3383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03  ZAČÍT TVOŘIT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66760" y="2651760"/>
            <a:ext cx="3154680" cy="36576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6760" y="2907792"/>
            <a:ext cx="3246120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000" b="1">
                <a:solidFill>
                  <a:srgbClr val="18324A"/>
                </a:solidFill>
                <a:latin typeface="Aptos"/>
              </a:defRPr>
            </a:pPr>
            <a:r>
              <a:t>Jak popsat potřebu, cílovou skupinu a návrh nové sociální služby.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5166360"/>
            <a:ext cx="102412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Hlavní linka: kvalita života a práva člověka → promyšlená služba → standardy v každodenní praxi.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Čtyři hodiny, dvě propojené linky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Součet časů: 180 minut výuky + přestávka 10 minut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22960" y="2788920"/>
            <a:ext cx="1719072" cy="146304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404872"/>
            <a:ext cx="1856231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35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136391"/>
            <a:ext cx="2002536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Proč vznikly standardy</a:t>
            </a:r>
          </a:p>
        </p:txBody>
      </p:sp>
      <p:sp>
        <p:nvSpPr>
          <p:cNvPr id="10" name="Rectangle 9"/>
          <p:cNvSpPr/>
          <p:nvPr/>
        </p:nvSpPr>
        <p:spPr>
          <a:xfrm>
            <a:off x="2606040" y="2788920"/>
            <a:ext cx="1353312" cy="146304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606040" y="2404872"/>
            <a:ext cx="1490472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25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06040" y="3136391"/>
            <a:ext cx="1636776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Mapa 15 standardů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23360" y="2788920"/>
            <a:ext cx="1307592" cy="146304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23360" y="2404872"/>
            <a:ext cx="1444752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25 min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136391"/>
            <a:ext cx="1591056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Semestrální projekt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394960" y="2788920"/>
            <a:ext cx="438912" cy="1463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94960" y="2404872"/>
            <a:ext cx="576072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10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94960" y="3136391"/>
            <a:ext cx="722376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Přestávka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897880" y="2788920"/>
            <a:ext cx="1490472" cy="146304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97880" y="2404872"/>
            <a:ext cx="1627632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30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97880" y="3136391"/>
            <a:ext cx="1773936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Co je sociální služba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52360" y="2788920"/>
            <a:ext cx="1536192" cy="146304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52360" y="2404872"/>
            <a:ext cx="1673352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30 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60" y="3136391"/>
            <a:ext cx="1819656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Registrace a podmínky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52560" y="2788920"/>
            <a:ext cx="1261872" cy="146304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52560" y="2404872"/>
            <a:ext cx="1399032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20 min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52560" y="3136391"/>
            <a:ext cx="1545336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Návrh vlastní služby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378440" y="2788920"/>
            <a:ext cx="576071" cy="146304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378440" y="2404872"/>
            <a:ext cx="713231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5 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378440" y="3136391"/>
            <a:ext cx="859536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Reflexe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1248" y="5074920"/>
            <a:ext cx="9875520" cy="5669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8324A"/>
                </a:solidFill>
                <a:latin typeface="Aptos"/>
              </a:defRPr>
            </a:pPr>
            <a:r>
              <a:t>Nejprve smysl a hodnoty. Potom typ služby a registrační rámec. Nakonec první týmový návrh.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AKTIVITA • 5 MINUT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Podle čeho poznáme kvalitní službu?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Ve dvojici zapište pět znaků. Pak je společně roztřídíme.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331720"/>
            <a:ext cx="3200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PRÁVA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2697479"/>
            <a:ext cx="2926080" cy="22860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862072"/>
            <a:ext cx="31546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8324A"/>
                </a:solidFill>
                <a:latin typeface="Aptos"/>
              </a:defRPr>
            </a:pPr>
            <a:r>
              <a:t>Důstojnost, soukromí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2331720"/>
            <a:ext cx="3200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VOLBA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26280" y="2697479"/>
            <a:ext cx="2926080" cy="22860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6280" y="2862072"/>
            <a:ext cx="31546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8324A"/>
                </a:solidFill>
                <a:latin typeface="Aptos"/>
              </a:defRPr>
            </a:pPr>
            <a:r>
              <a:t>Rozhodování o sobě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0" y="2331720"/>
            <a:ext cx="3200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PODPORA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0" y="2697479"/>
            <a:ext cx="2926080" cy="22860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29600" y="2862072"/>
            <a:ext cx="31546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8324A"/>
                </a:solidFill>
                <a:latin typeface="Aptos"/>
              </a:defRPr>
            </a:pPr>
            <a:r>
              <a:t>Individuální potřeby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749039"/>
            <a:ext cx="3200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BEZPEČÍ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4114800"/>
            <a:ext cx="2926080" cy="22860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2960" y="4279392"/>
            <a:ext cx="31546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8324A"/>
                </a:solidFill>
                <a:latin typeface="Aptos"/>
              </a:defRPr>
            </a:pPr>
            <a:r>
              <a:t>Předvídatelnost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26280" y="3749039"/>
            <a:ext cx="3200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DOSTUPNOST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26280" y="4114800"/>
            <a:ext cx="2926080" cy="22860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26280" y="4279392"/>
            <a:ext cx="31546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8324A"/>
                </a:solidFill>
                <a:latin typeface="Aptos"/>
              </a:defRPr>
            </a:pPr>
            <a:r>
              <a:t>Čas a místo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3749039"/>
            <a:ext cx="3200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ZPĚTNÁ VAZBA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29600" y="4114800"/>
            <a:ext cx="2926080" cy="22860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0" y="4279392"/>
            <a:ext cx="31546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1">
                <a:solidFill>
                  <a:srgbClr val="18324A"/>
                </a:solidFill>
                <a:latin typeface="Aptos"/>
              </a:defRPr>
            </a:pPr>
            <a:r>
              <a:t>Možnost něco změnit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248" y="5577840"/>
            <a:ext cx="1033272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Odpovědi se vracejí v různých standardech, ale začínají zkušeností člověka.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KVALITA V BĚŽNÉM DNI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Co kvalita znamená pro člověka?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Standard má být poznat v tom, jak člověk službu zažívá.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68680" y="2258568"/>
            <a:ext cx="384048" cy="384048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4752" y="2240280"/>
            <a:ext cx="182880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MÁ VOLBU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6120" y="2212848"/>
            <a:ext cx="786384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Může rozhodovat o běžných věcech ve svém životě.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3099816"/>
            <a:ext cx="384048" cy="384048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4752" y="3081528"/>
            <a:ext cx="182880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ROZUMÍ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3054096"/>
            <a:ext cx="786384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Ví, co služba nabízí, co může očekávat a na koho se obrátit.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3941063"/>
            <a:ext cx="384048" cy="384048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44752" y="3922776"/>
            <a:ext cx="182880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JE V BEZPEČÍ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46120" y="3895344"/>
            <a:ext cx="786384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Zná postup při riziku a může říct, že něco nechce.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4782312"/>
            <a:ext cx="384048" cy="384048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4752" y="4764024"/>
            <a:ext cx="182880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MÁ VLIV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46120" y="4736592"/>
            <a:ext cx="786384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Jeho zkušenost může vést ke změně služby.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HISTORICKÝ KONTEXT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Po roce 1989 se mění pohled na službu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Proměna sociálních služeb souvisí s širší společenskou změnou.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514600" y="2606040"/>
            <a:ext cx="7132319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350008" y="242316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2953512"/>
            <a:ext cx="3438144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Před změnou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429000"/>
            <a:ext cx="338327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Převažují velké instituce, pevný režim a rozhodování za člověka.</a:t>
            </a:r>
          </a:p>
        </p:txBody>
      </p:sp>
      <p:sp>
        <p:nvSpPr>
          <p:cNvPr id="11" name="Oval 10"/>
          <p:cNvSpPr/>
          <p:nvPr/>
        </p:nvSpPr>
        <p:spPr>
          <a:xfrm>
            <a:off x="5916168" y="2423160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25112" y="2953512"/>
            <a:ext cx="3438144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Otevírání tématu práv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2544" y="3429000"/>
            <a:ext cx="338327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Důstojnost a svoboda člověka se stávají měřítkem podpory.</a:t>
            </a:r>
          </a:p>
        </p:txBody>
      </p:sp>
      <p:sp>
        <p:nvSpPr>
          <p:cNvPr id="14" name="Oval 13"/>
          <p:cNvSpPr/>
          <p:nvPr/>
        </p:nvSpPr>
        <p:spPr>
          <a:xfrm>
            <a:off x="9482328" y="242316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1271" y="2953512"/>
            <a:ext cx="3438144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Hledání jiné praxe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18704" y="3429000"/>
            <a:ext cx="338327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Rozvíjí se individualizace, komunitní podpora a možnost volby.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212080"/>
            <a:ext cx="10287000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18324A"/>
                </a:solidFill>
                <a:latin typeface="Aptos"/>
              </a:defRPr>
            </a:pPr>
            <a:r>
              <a:t>Historie není jen kulisa: ukazuje, proč kvalitu nelze měřit pouze tím, zda je služba organizačně zvládnutá.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HODNOTOVÝ POSUN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Člověk je partnerem podpory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Rozdíl se ukazuje v drobných každodenních rozhodnutích.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212848"/>
            <a:ext cx="420624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C46E52"/>
                </a:solidFill>
                <a:latin typeface="Aptos"/>
              </a:defRPr>
            </a:pPr>
            <a:r>
              <a:t>PÉČE ZA ČLOVĚKA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697480"/>
            <a:ext cx="4297680" cy="12801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800" b="0">
                <a:solidFill>
                  <a:srgbClr val="18324A"/>
                </a:solidFill>
                <a:latin typeface="Aptos"/>
              </a:defRPr>
            </a:pPr>
            <a:r>
              <a:t>„My víme, co je pro vás nejlepší.“</a:t>
            </a:r>
          </a:p>
          <a:p>
            <a:pPr algn="l">
              <a:spcAft>
                <a:spcPts val="600"/>
              </a:spcAft>
              <a:defRPr sz="1800" b="0">
                <a:solidFill>
                  <a:srgbClr val="18324A"/>
                </a:solidFill>
                <a:latin typeface="Aptos"/>
              </a:defRPr>
            </a:pPr>
            <a:r>
              <a:t>Rozhodování se přesouvá k pracovníkům.</a:t>
            </a:r>
          </a:p>
        </p:txBody>
      </p:sp>
      <p:sp>
        <p:nvSpPr>
          <p:cNvPr id="9" name="Rectangle 8"/>
          <p:cNvSpPr/>
          <p:nvPr/>
        </p:nvSpPr>
        <p:spPr>
          <a:xfrm>
            <a:off x="5897880" y="2194560"/>
            <a:ext cx="32004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0" y="2212848"/>
            <a:ext cx="466344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PODPORA S ČLOVĚKEM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697480"/>
            <a:ext cx="4663440" cy="12801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800" b="0">
                <a:solidFill>
                  <a:srgbClr val="18324A"/>
                </a:solidFill>
                <a:latin typeface="Aptos"/>
              </a:defRPr>
            </a:pPr>
            <a:r>
              <a:t>„Co je pro vás důležité?“</a:t>
            </a:r>
          </a:p>
          <a:p>
            <a:pPr algn="l">
              <a:spcAft>
                <a:spcPts val="600"/>
              </a:spcAft>
              <a:defRPr sz="1800" b="0">
                <a:solidFill>
                  <a:srgbClr val="18324A"/>
                </a:solidFill>
                <a:latin typeface="Aptos"/>
              </a:defRPr>
            </a:pPr>
            <a:r>
              <a:t>Člověk má informace, volbu i přiměřenou podporu.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983480"/>
            <a:ext cx="1014984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63C4B"/>
                </a:solidFill>
                <a:latin typeface="Aptos"/>
              </a:defRPr>
            </a:pPr>
            <a:r>
              <a:t>Odbornost pracovníka zůstává důležitá. Uplatňuje ji tak, aby posilovala samostatnost a práva člověka.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TRANSFORMACE SLUŽEB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Od odděleného prostředí ke komunitě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Deinstitucionalizace mění místo i způsob podpory. Samotné přestěhování nestačí.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51560" y="2788920"/>
            <a:ext cx="9966960" cy="5486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103120" y="2587752"/>
            <a:ext cx="438912" cy="438912"/>
          </a:xfrm>
          <a:prstGeom prst="ellipse">
            <a:avLst/>
          </a:prstGeom>
          <a:solidFill>
            <a:srgbClr val="C46E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3310128"/>
            <a:ext cx="31089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VELKÁ INSTITUCE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3813048"/>
            <a:ext cx="301752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600" b="0">
                <a:solidFill>
                  <a:srgbClr val="263C4B"/>
                </a:solidFill>
                <a:latin typeface="Aptos"/>
              </a:defRPr>
            </a:pPr>
            <a:r>
              <a:t>Jednotný režim</a:t>
            </a:r>
          </a:p>
        </p:txBody>
      </p:sp>
      <p:sp>
        <p:nvSpPr>
          <p:cNvPr id="11" name="Oval 10"/>
          <p:cNvSpPr/>
          <p:nvPr/>
        </p:nvSpPr>
        <p:spPr>
          <a:xfrm>
            <a:off x="6016752" y="2587752"/>
            <a:ext cx="438912" cy="43891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18304" y="3310128"/>
            <a:ext cx="31089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PODPORA V KOMUNITĚ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64024" y="3813048"/>
            <a:ext cx="301752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600" b="0">
                <a:solidFill>
                  <a:srgbClr val="263C4B"/>
                </a:solidFill>
                <a:latin typeface="Aptos"/>
              </a:defRPr>
            </a:pPr>
            <a:r>
              <a:t>Služby v běžném prostředí</a:t>
            </a:r>
          </a:p>
        </p:txBody>
      </p:sp>
      <p:sp>
        <p:nvSpPr>
          <p:cNvPr id="14" name="Oval 13"/>
          <p:cNvSpPr/>
          <p:nvPr/>
        </p:nvSpPr>
        <p:spPr>
          <a:xfrm>
            <a:off x="9930384" y="2587752"/>
            <a:ext cx="438912" cy="43891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31936" y="3310128"/>
            <a:ext cx="31089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BĚŽNÝ ŽIVOT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77656" y="3813048"/>
            <a:ext cx="301752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600" b="0">
                <a:solidFill>
                  <a:srgbClr val="263C4B"/>
                </a:solidFill>
                <a:latin typeface="Aptos"/>
              </a:defRPr>
            </a:pPr>
            <a:r>
              <a:t>Vazby, rozhodování, role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166360"/>
            <a:ext cx="1024128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500" b="1">
                <a:solidFill>
                  <a:srgbClr val="147D83"/>
                </a:solidFill>
                <a:latin typeface="Aptos"/>
              </a:defRPr>
            </a:pPr>
            <a:r>
              <a:t>Otázka pro standardy: dává služba člověku větší možnost žít způsobem, který si přeje?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SMYSL STANDARDŮ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Proč nestačí dobrý úmysl?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Kvalita musí být srozumitelná, společná a ověřitelná.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68830" y="2670048"/>
            <a:ext cx="8023859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904238" y="2487168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017520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50" b="1">
                <a:solidFill>
                  <a:srgbClr val="18324A"/>
                </a:solidFill>
                <a:latin typeface="Aptos"/>
              </a:defRPr>
            </a:pPr>
            <a:r>
              <a:t>SPOLEČNÁ OČEKÁVÁNÍ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493008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Co má služba chránit a zajišťovat.</a:t>
            </a:r>
          </a:p>
        </p:txBody>
      </p:sp>
      <p:sp>
        <p:nvSpPr>
          <p:cNvPr id="11" name="Oval 10"/>
          <p:cNvSpPr/>
          <p:nvPr/>
        </p:nvSpPr>
        <p:spPr>
          <a:xfrm>
            <a:off x="4578858" y="2487168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33571" y="3017520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50" b="1">
                <a:solidFill>
                  <a:srgbClr val="18324A"/>
                </a:solidFill>
                <a:latin typeface="Aptos"/>
              </a:defRPr>
            </a:pPr>
            <a:r>
              <a:t>JASNÉ POSTUPY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61003" y="3493008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 pracovníci jednají a kdo nese odpovědnost.</a:t>
            </a:r>
          </a:p>
        </p:txBody>
      </p:sp>
      <p:sp>
        <p:nvSpPr>
          <p:cNvPr id="14" name="Oval 13"/>
          <p:cNvSpPr/>
          <p:nvPr/>
        </p:nvSpPr>
        <p:spPr>
          <a:xfrm>
            <a:off x="7253477" y="2487168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08192" y="3017520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50" b="1">
                <a:solidFill>
                  <a:srgbClr val="18324A"/>
                </a:solidFill>
                <a:latin typeface="Aptos"/>
              </a:defRPr>
            </a:pPr>
            <a:r>
              <a:t>DŮKAZY Z PRAXE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35623" y="3493008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Co ukazuje, že postup lidem opravdu pomáhá.</a:t>
            </a:r>
          </a:p>
        </p:txBody>
      </p:sp>
      <p:sp>
        <p:nvSpPr>
          <p:cNvPr id="17" name="Oval 16"/>
          <p:cNvSpPr/>
          <p:nvPr/>
        </p:nvSpPr>
        <p:spPr>
          <a:xfrm>
            <a:off x="9928098" y="2487168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82811" y="3017520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50" b="1">
                <a:solidFill>
                  <a:srgbClr val="18324A"/>
                </a:solidFill>
                <a:latin typeface="Aptos"/>
              </a:defRPr>
            </a:pPr>
            <a:r>
              <a:t>UČENÍ SLUŽBY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10244" y="3493008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 se zjištění mění v lepší každodenní práci.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5257800"/>
            <a:ext cx="1024128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500" b="1">
                <a:solidFill>
                  <a:srgbClr val="18324A"/>
                </a:solidFill>
                <a:latin typeface="Aptos"/>
              </a:defRPr>
            </a:pPr>
            <a:r>
              <a:t>Standardy vytvářejí společný rámec. Jejich smyslem je kvalita života, práva a postavení člověka.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VÝVOJ V ČESKÉ REPUBLICE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Od metodické práce k zákonnému rámci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Standardy se vyvíjely ještě před přijetím zákona o sociálních službách.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0120" y="2852928"/>
            <a:ext cx="10287000" cy="4114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645920" y="2642616"/>
            <a:ext cx="411480" cy="411480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4944" y="2148840"/>
            <a:ext cx="23774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po 1989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4944" y="3246120"/>
            <a:ext cx="23774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18324A"/>
                </a:solidFill>
                <a:latin typeface="Aptos"/>
              </a:defRPr>
            </a:pPr>
            <a:r>
              <a:t>Proměna pojetí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730752"/>
            <a:ext cx="2304288" cy="8686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Práva, důstojnost, samostatnost</a:t>
            </a:r>
          </a:p>
        </p:txBody>
      </p:sp>
      <p:sp>
        <p:nvSpPr>
          <p:cNvPr id="12" name="Oval 11"/>
          <p:cNvSpPr/>
          <p:nvPr/>
        </p:nvSpPr>
        <p:spPr>
          <a:xfrm>
            <a:off x="4535424" y="2642616"/>
            <a:ext cx="411480" cy="411480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4448" y="2148840"/>
            <a:ext cx="23774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2002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84448" y="3246120"/>
            <a:ext cx="23774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18324A"/>
                </a:solidFill>
                <a:latin typeface="Aptos"/>
              </a:defRPr>
            </a:pPr>
            <a:r>
              <a:t>Standardy kvality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21024" y="3730752"/>
            <a:ext cx="2304288" cy="8686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MPSV uvádí vytvoření standardů v roce 2002</a:t>
            </a:r>
          </a:p>
        </p:txBody>
      </p:sp>
      <p:sp>
        <p:nvSpPr>
          <p:cNvPr id="16" name="Oval 15"/>
          <p:cNvSpPr/>
          <p:nvPr/>
        </p:nvSpPr>
        <p:spPr>
          <a:xfrm>
            <a:off x="7424928" y="2642616"/>
            <a:ext cx="411480" cy="411480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73952" y="2148840"/>
            <a:ext cx="23774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2006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3952" y="3246120"/>
            <a:ext cx="23774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18324A"/>
                </a:solidFill>
                <a:latin typeface="Aptos"/>
              </a:defRPr>
            </a:pPr>
            <a:r>
              <a:t>Zákon a vyhláška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0528" y="3730752"/>
            <a:ext cx="2304288" cy="8686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Zákon č. 108/2006 Sb. a vyhláška č. 505/2006 Sb.</a:t>
            </a:r>
          </a:p>
        </p:txBody>
      </p:sp>
      <p:sp>
        <p:nvSpPr>
          <p:cNvPr id="20" name="Oval 19"/>
          <p:cNvSpPr/>
          <p:nvPr/>
        </p:nvSpPr>
        <p:spPr>
          <a:xfrm>
            <a:off x="10314432" y="2642616"/>
            <a:ext cx="411480" cy="411480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63456" y="2148840"/>
            <a:ext cx="23774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od 2007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63456" y="3246120"/>
            <a:ext cx="23774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18324A"/>
                </a:solidFill>
                <a:latin typeface="Aptos"/>
              </a:defRPr>
            </a:pPr>
            <a:r>
              <a:t>Účinnost a praxe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00032" y="3730752"/>
            <a:ext cx="2304288" cy="8686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Požadavky se promítají do poskytování a inspekce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5623560"/>
            <a:ext cx="1069848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50" b="0">
                <a:solidFill>
                  <a:srgbClr val="61727B"/>
                </a:solidFill>
                <a:latin typeface="Aptos"/>
              </a:defRPr>
            </a:pPr>
            <a:r>
              <a:t>Zdroj k roku vzniku standardů: MPSV, Kvalita sociálních služeb – standardy a podpora.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ZÁKONNÝ RÁMEC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Zákon začíná základními zásadami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§ 2 zákona č. 108/2006 Sb. propojuje poskytování služby s lidskou důstojností a individuální potřebou.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286000"/>
            <a:ext cx="484632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DŮSTOJNOST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24912"/>
            <a:ext cx="489204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Respekt k člověku a jeho právům.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5080" y="2286000"/>
            <a:ext cx="484632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INDIVIDUÁLNÍ POTŘEBY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5080" y="2724912"/>
            <a:ext cx="489204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Podpora vychází z konkrétní situace člověka.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484632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SAMOSTATNOST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233672"/>
            <a:ext cx="489204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Služba podporuje schopnost jednat a rozhodovat.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3794760"/>
            <a:ext cx="484632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D7A648"/>
                </a:solidFill>
                <a:latin typeface="Aptos"/>
              </a:defRPr>
            </a:pPr>
            <a:r>
              <a:t>ZAČLENĚNÍ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5080" y="4233672"/>
            <a:ext cx="489204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Přednost mají formy, které člověka udrží v přirozeném prostředí.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5577840"/>
            <a:ext cx="1069848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50" b="0">
                <a:solidFill>
                  <a:srgbClr val="61727B"/>
                </a:solidFill>
                <a:latin typeface="Aptos"/>
              </a:defRPr>
            </a:pPr>
            <a:r>
              <a:t>Právní opora: zákon č. 108/2006 Sb., § 2; aktuální znění v e-Sbírce.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DOKUMENTACE A PRAXE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Co standard mění v každodenním jednání?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Dokument popisuje očekávání. Praxe ukazuje, zda podle něj lidé skutečně pracují.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3000" y="2761488"/>
            <a:ext cx="502920" cy="502920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2761488"/>
            <a:ext cx="2286000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8324A"/>
                </a:solidFill>
                <a:latin typeface="Aptos"/>
              </a:defRPr>
            </a:pPr>
            <a:r>
              <a:t>HODNOTA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83080" y="3218688"/>
            <a:ext cx="24231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263C4B"/>
                </a:solidFill>
                <a:latin typeface="Aptos"/>
              </a:defRPr>
            </a:pPr>
            <a:r>
              <a:t>např. člověk rozhoduje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51960" y="2999232"/>
            <a:ext cx="914400" cy="45720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303520" y="2761488"/>
            <a:ext cx="502920" cy="502920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25312" y="2761488"/>
            <a:ext cx="2240280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600" b="1">
                <a:solidFill>
                  <a:srgbClr val="18324A"/>
                </a:solidFill>
                <a:latin typeface="Aptos"/>
              </a:defRPr>
            </a:pPr>
            <a:r>
              <a:t>POSTUP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25312" y="3218688"/>
            <a:ext cx="237744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263C4B"/>
                </a:solidFill>
                <a:latin typeface="Aptos"/>
              </a:defRPr>
            </a:pPr>
            <a:r>
              <a:t>kdo, kdy a jak jedná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458200" y="2999232"/>
            <a:ext cx="822960" cy="45720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464040" y="2761488"/>
            <a:ext cx="502920" cy="502920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94976" y="2761488"/>
            <a:ext cx="1600200" cy="42062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1">
                <a:solidFill>
                  <a:srgbClr val="18324A"/>
                </a:solidFill>
                <a:latin typeface="Aptos"/>
              </a:defRPr>
            </a:pPr>
            <a:r>
              <a:t>ZKUŠENOST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94976" y="3218688"/>
            <a:ext cx="1691640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50" b="0">
                <a:solidFill>
                  <a:srgbClr val="263C4B"/>
                </a:solidFill>
                <a:latin typeface="Aptos"/>
              </a:defRPr>
            </a:pPr>
            <a:r>
              <a:t>co vnímá člověk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828032"/>
            <a:ext cx="1005840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500" b="1">
                <a:solidFill>
                  <a:srgbClr val="18324A"/>
                </a:solidFill>
                <a:latin typeface="Aptos"/>
              </a:defRPr>
            </a:pPr>
            <a:r>
              <a:t>Kvalitu posuzujeme podle toho, zda se hodnoty a postupy potkávají v konkrétní zkušenosti člověka.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MINI-KAZUISTIKA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Směrnice v šanonu a dobrá praxe bez pravidel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Ve dvojici určete, co každá služba potřebuje změnit.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480060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C46E52"/>
                </a:solidFill>
                <a:latin typeface="Aptos"/>
              </a:defRPr>
            </a:pPr>
            <a:r>
              <a:t>SLUŽBA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70048"/>
            <a:ext cx="4663440" cy="5943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800" b="1">
                <a:solidFill>
                  <a:srgbClr val="18324A"/>
                </a:solidFill>
                <a:latin typeface="Aptos"/>
              </a:defRPr>
            </a:pPr>
            <a:r>
              <a:t>Má všechny postupy. Pracovníci přesto rozhodují za klienty.</a:t>
            </a:r>
          </a:p>
        </p:txBody>
      </p:sp>
      <p:sp>
        <p:nvSpPr>
          <p:cNvPr id="9" name="Rectangle 8"/>
          <p:cNvSpPr/>
          <p:nvPr/>
        </p:nvSpPr>
        <p:spPr>
          <a:xfrm>
            <a:off x="5989320" y="2212848"/>
            <a:ext cx="27432" cy="36576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2240280"/>
            <a:ext cx="475488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SLUŽBA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670048"/>
            <a:ext cx="4754880" cy="8229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800" b="1">
                <a:solidFill>
                  <a:srgbClr val="18324A"/>
                </a:solidFill>
                <a:latin typeface="Aptos"/>
              </a:defRPr>
            </a:pPr>
            <a:r>
              <a:t>Pracovníci jednají respektujícím způsobem, ale každý postupuje jinak.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4251960"/>
            <a:ext cx="102412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Diskutujte: Co potřebuje změnit dokumentace, tým a vedení? Jak poznáme dopad změny?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5074920"/>
            <a:ext cx="1024128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147D83"/>
                </a:solidFill>
                <a:latin typeface="Aptos"/>
              </a:defRPr>
            </a:pPr>
            <a:r>
              <a:t>Kvalita potřebuje hodnoty, srozumitelné postupy, podporu pracovníků i průběžné učení.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MAPA STANDARDŮ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Patnáct standardů v pěti tematických skupinách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Výukové členění pro orientaci. Oficiální názvy a kritéria obsahuje příloha č. 2 vyhlášky.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exec-c9cd375a-d0cc-4a3c-b6e5-b7cce60dc618.png"/>
          <p:cNvPicPr>
            <a:picLocks noChangeAspect="1"/>
          </p:cNvPicPr>
          <p:nvPr/>
        </p:nvPicPr>
        <p:blipFill>
          <a:blip r:embed="rId2"/>
          <a:srcRect t="19000" b="43000" r="80000"/>
          <a:stretch>
            <a:fillRect/>
          </a:stretch>
        </p:blipFill>
        <p:spPr>
          <a:xfrm>
            <a:off x="1408176" y="2057400"/>
            <a:ext cx="658368" cy="6035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3232" y="2761488"/>
            <a:ext cx="210312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01</a:t>
            </a:r>
          </a:p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SMĚŘOVÁNÍ A PRÁVA</a:t>
            </a:r>
          </a:p>
        </p:txBody>
      </p:sp>
      <p:sp>
        <p:nvSpPr>
          <p:cNvPr id="9" name="Rectangle 8"/>
          <p:cNvSpPr/>
          <p:nvPr/>
        </p:nvSpPr>
        <p:spPr>
          <a:xfrm>
            <a:off x="713232" y="3511296"/>
            <a:ext cx="1938528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3232" y="3767328"/>
            <a:ext cx="2029968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1 cíle a způsoby</a:t>
            </a:r>
          </a:p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2 ochrana práv</a:t>
            </a:r>
          </a:p>
        </p:txBody>
      </p:sp>
      <p:pic>
        <p:nvPicPr>
          <p:cNvPr id="11" name="Picture 10" descr="exec-c9cd375a-d0cc-4a3c-b6e5-b7cce60dc618.png"/>
          <p:cNvPicPr>
            <a:picLocks noChangeAspect="1"/>
          </p:cNvPicPr>
          <p:nvPr/>
        </p:nvPicPr>
        <p:blipFill>
          <a:blip r:embed="rId2"/>
          <a:srcRect t="19000" b="43000" l="20000" r="60000"/>
          <a:stretch>
            <a:fillRect/>
          </a:stretch>
        </p:blipFill>
        <p:spPr>
          <a:xfrm>
            <a:off x="3694176" y="2057400"/>
            <a:ext cx="658368" cy="6035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999232" y="2761488"/>
            <a:ext cx="210312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02</a:t>
            </a:r>
          </a:p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VSTUP A DOHODA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99232" y="3511296"/>
            <a:ext cx="1938528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9232" y="3767328"/>
            <a:ext cx="2029968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3 jednání se zájemcem</a:t>
            </a:r>
          </a:p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4 smlouva</a:t>
            </a:r>
          </a:p>
        </p:txBody>
      </p:sp>
      <p:pic>
        <p:nvPicPr>
          <p:cNvPr id="15" name="Picture 14" descr="exec-c9cd375a-d0cc-4a3c-b6e5-b7cce60dc618.png"/>
          <p:cNvPicPr>
            <a:picLocks noChangeAspect="1"/>
          </p:cNvPicPr>
          <p:nvPr/>
        </p:nvPicPr>
        <p:blipFill>
          <a:blip r:embed="rId2"/>
          <a:srcRect t="19000" b="43000" l="40000" r="40000"/>
          <a:stretch>
            <a:fillRect/>
          </a:stretch>
        </p:blipFill>
        <p:spPr>
          <a:xfrm>
            <a:off x="5980176" y="2057400"/>
            <a:ext cx="658368" cy="60350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285232" y="2761488"/>
            <a:ext cx="210312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03</a:t>
            </a:r>
          </a:p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PODPORA A HLAS LIDÍ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85232" y="3511296"/>
            <a:ext cx="1938528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85232" y="3767328"/>
            <a:ext cx="2029968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5 plánování  •  6 dokumentace</a:t>
            </a:r>
          </a:p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7 stížnosti  •  8 návaznost</a:t>
            </a:r>
          </a:p>
        </p:txBody>
      </p:sp>
      <p:pic>
        <p:nvPicPr>
          <p:cNvPr id="19" name="Picture 18" descr="exec-c9cd375a-d0cc-4a3c-b6e5-b7cce60dc618.png"/>
          <p:cNvPicPr>
            <a:picLocks noChangeAspect="1"/>
          </p:cNvPicPr>
          <p:nvPr/>
        </p:nvPicPr>
        <p:blipFill>
          <a:blip r:embed="rId2"/>
          <a:srcRect t="19000" b="43000" l="60000" r="20000"/>
          <a:stretch>
            <a:fillRect/>
          </a:stretch>
        </p:blipFill>
        <p:spPr>
          <a:xfrm>
            <a:off x="8266175" y="2057400"/>
            <a:ext cx="658368" cy="60350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71231" y="2761488"/>
            <a:ext cx="210312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04</a:t>
            </a:r>
          </a:p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LIDÉ A ORGANIZACE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571231" y="3511296"/>
            <a:ext cx="1938528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71231" y="3767328"/>
            <a:ext cx="2029968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9 personální zajištění</a:t>
            </a:r>
          </a:p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10 profesní rozvoj</a:t>
            </a:r>
          </a:p>
        </p:txBody>
      </p:sp>
      <p:pic>
        <p:nvPicPr>
          <p:cNvPr id="23" name="Picture 22" descr="exec-c9cd375a-d0cc-4a3c-b6e5-b7cce60dc618.png"/>
          <p:cNvPicPr>
            <a:picLocks noChangeAspect="1"/>
          </p:cNvPicPr>
          <p:nvPr/>
        </p:nvPicPr>
        <p:blipFill>
          <a:blip r:embed="rId2"/>
          <a:srcRect t="19000" b="43000" l="80000"/>
          <a:stretch>
            <a:fillRect/>
          </a:stretch>
        </p:blipFill>
        <p:spPr>
          <a:xfrm>
            <a:off x="10552176" y="2057400"/>
            <a:ext cx="658368" cy="60350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857232" y="2761488"/>
            <a:ext cx="210312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D7A648"/>
                </a:solidFill>
                <a:latin typeface="Aptos"/>
              </a:defRPr>
            </a:pPr>
            <a:r>
              <a:t>05</a:t>
            </a:r>
          </a:p>
          <a:p>
            <a:pPr algn="l">
              <a:spcAft>
                <a:spcPts val="600"/>
              </a:spcAft>
              <a:defRPr sz="1150" b="1">
                <a:solidFill>
                  <a:srgbClr val="D7A648"/>
                </a:solidFill>
                <a:latin typeface="Aptos"/>
              </a:defRPr>
            </a:pPr>
            <a:r>
              <a:t>PODMÍNKY A UČENÍ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857232" y="3511296"/>
            <a:ext cx="1938528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857232" y="3767328"/>
            <a:ext cx="2029968" cy="1417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11 dostupnost  •  12 informace</a:t>
            </a:r>
          </a:p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13 prostředí  •  14 nouzové situace</a:t>
            </a:r>
          </a:p>
          <a:p>
            <a:pPr algn="l">
              <a:spcAft>
                <a:spcPts val="600"/>
              </a:spcAft>
              <a:defRPr sz="1180" b="0">
                <a:solidFill>
                  <a:srgbClr val="18324A"/>
                </a:solidFill>
                <a:latin typeface="Aptos"/>
              </a:defRPr>
            </a:pPr>
            <a:r>
              <a:t>15 zvyšování kvality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5321808"/>
            <a:ext cx="1060704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61727B"/>
                </a:solidFill>
                <a:latin typeface="Aptos"/>
              </a:defRPr>
            </a:pPr>
            <a:r>
              <a:t>Tato mapa ukazuje vazby. V dalších blocích budeme probírat obsah a kritéria každého standardu.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MAPA ČLOVĚKA SLUŽBOU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Standardy sledují celý průběh podpory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Každá fáze odpovídá na jinou otázku člověka.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801368" y="2697480"/>
            <a:ext cx="8558784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636776" y="251460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044952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20" b="1">
                <a:solidFill>
                  <a:srgbClr val="18324A"/>
                </a:solidFill>
                <a:latin typeface="Aptos"/>
              </a:defRPr>
            </a:pPr>
            <a:r>
              <a:t>DOZVÍ 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520440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Je služba pro mě?</a:t>
            </a:r>
          </a:p>
        </p:txBody>
      </p:sp>
      <p:sp>
        <p:nvSpPr>
          <p:cNvPr id="11" name="Oval 10"/>
          <p:cNvSpPr/>
          <p:nvPr/>
        </p:nvSpPr>
        <p:spPr>
          <a:xfrm>
            <a:off x="3776472" y="2514600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8647" y="3044952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20" b="1">
                <a:solidFill>
                  <a:srgbClr val="18324A"/>
                </a:solidFill>
                <a:latin typeface="Aptos"/>
              </a:defRPr>
            </a:pPr>
            <a:r>
              <a:t>JEDNÁ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79" y="3520440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Rozumím nabídce?</a:t>
            </a:r>
          </a:p>
        </p:txBody>
      </p:sp>
      <p:sp>
        <p:nvSpPr>
          <p:cNvPr id="14" name="Oval 13"/>
          <p:cNvSpPr/>
          <p:nvPr/>
        </p:nvSpPr>
        <p:spPr>
          <a:xfrm>
            <a:off x="5916168" y="251460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8344" y="3044952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20" b="1">
                <a:solidFill>
                  <a:srgbClr val="18324A"/>
                </a:solidFill>
                <a:latin typeface="Aptos"/>
              </a:defRPr>
            </a:pPr>
            <a:r>
              <a:t>DOHODNE 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65775" y="3520440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Víme, na čem jsme?</a:t>
            </a:r>
          </a:p>
        </p:txBody>
      </p:sp>
      <p:sp>
        <p:nvSpPr>
          <p:cNvPr id="17" name="Oval 16"/>
          <p:cNvSpPr/>
          <p:nvPr/>
        </p:nvSpPr>
        <p:spPr>
          <a:xfrm>
            <a:off x="8055863" y="2514600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3044952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20" b="1">
                <a:solidFill>
                  <a:srgbClr val="18324A"/>
                </a:solidFill>
                <a:latin typeface="Aptos"/>
              </a:defRPr>
            </a:pPr>
            <a:r>
              <a:t>VYUŽÍVÁ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5471" y="3520440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Podpora mi pomáhá?</a:t>
            </a:r>
          </a:p>
        </p:txBody>
      </p:sp>
      <p:sp>
        <p:nvSpPr>
          <p:cNvPr id="20" name="Oval 19"/>
          <p:cNvSpPr/>
          <p:nvPr/>
        </p:nvSpPr>
        <p:spPr>
          <a:xfrm>
            <a:off x="10195560" y="251460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17736" y="3044952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20" b="1">
                <a:solidFill>
                  <a:srgbClr val="18324A"/>
                </a:solidFill>
                <a:latin typeface="Aptos"/>
              </a:defRPr>
            </a:pPr>
            <a:r>
              <a:t>OZVE 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45168" y="3520440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Mohu něco změnit?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120640"/>
            <a:ext cx="102412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500" b="1">
                <a:solidFill>
                  <a:srgbClr val="147D83"/>
                </a:solidFill>
                <a:latin typeface="Aptos"/>
              </a:defRPr>
            </a:pPr>
            <a:r>
              <a:t>Ochrana práv, práce zaměstnanců, prostředí a kvalita prostupují všemi kroky.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STANDARDY UŽ PŘI NÁVRHU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Kdy mají standardy vznikat?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Při přípravě služby už rozhodujeme o tom, jaká bude každodenní zkušenost lidí.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2331720"/>
            <a:ext cx="43434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2300" b="1">
                <a:solidFill>
                  <a:srgbClr val="C46E52"/>
                </a:solidFill>
                <a:latin typeface="Aptos"/>
              </a:defRPr>
            </a:pPr>
            <a:r>
              <a:t>Až služba funguje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017520"/>
            <a:ext cx="3840480" cy="7772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Některé zásady a role se nastavují dodatečně. Tým si vytvoří různé návyky.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2331720"/>
            <a:ext cx="45262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2300" b="1">
                <a:solidFill>
                  <a:srgbClr val="147D83"/>
                </a:solidFill>
                <a:latin typeface="Aptos"/>
              </a:defRPr>
            </a:pPr>
            <a:r>
              <a:t>Už při přípravě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3017520"/>
            <a:ext cx="4069080" cy="7772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Práva, role a pracovní postupy se promýšlejí společně s podobou služby.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89320" y="2286000"/>
            <a:ext cx="22860" cy="22860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1019556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600" b="1">
                <a:solidFill>
                  <a:srgbClr val="18324A"/>
                </a:solidFill>
                <a:latin typeface="Aptos"/>
              </a:defRPr>
            </a:pPr>
            <a:r>
              <a:t>Otázka k diskusi: Co chceme mít promyšlené dřív, než přijde první člověk?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SEMESTRÁLNÍ PROJEKT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Připravujeme novou službu pro konkrétní organizaci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Východiskem je potřeba lidí a místní situace.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249424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ORGANIZACE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51760"/>
            <a:ext cx="301752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600" b="0">
                <a:solidFill>
                  <a:srgbClr val="18324A"/>
                </a:solidFill>
                <a:latin typeface="Aptos"/>
              </a:defRPr>
            </a:pPr>
            <a:r>
              <a:t>Co už děláme?</a:t>
            </a:r>
          </a:p>
          <a:p>
            <a:pPr algn="l">
              <a:spcAft>
                <a:spcPts val="600"/>
              </a:spcAft>
              <a:defRPr sz="1600" b="0">
                <a:solidFill>
                  <a:srgbClr val="18324A"/>
                </a:solidFill>
                <a:latin typeface="Aptos"/>
              </a:defRPr>
            </a:pPr>
            <a:r>
              <a:t>Na co lze navázat?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6280" y="2249424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POTŘEBA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26280" y="2651760"/>
            <a:ext cx="301752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600" b="0">
                <a:solidFill>
                  <a:srgbClr val="18324A"/>
                </a:solidFill>
                <a:latin typeface="Aptos"/>
              </a:defRPr>
            </a:pPr>
            <a:r>
              <a:t>Komu chybí podpora?</a:t>
            </a:r>
          </a:p>
          <a:p>
            <a:pPr algn="l">
              <a:spcAft>
                <a:spcPts val="600"/>
              </a:spcAft>
              <a:defRPr sz="1600" b="0">
                <a:solidFill>
                  <a:srgbClr val="18324A"/>
                </a:solidFill>
                <a:latin typeface="Aptos"/>
              </a:defRPr>
            </a:pPr>
            <a:r>
              <a:t>Co lidé potřebují?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79" y="2249424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D7A648"/>
                </a:solidFill>
                <a:latin typeface="Aptos"/>
              </a:defRPr>
            </a:pPr>
            <a:r>
              <a:t>NÁVRH SLUŽBY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2651760"/>
            <a:ext cx="310896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600" b="0">
                <a:solidFill>
                  <a:srgbClr val="18324A"/>
                </a:solidFill>
                <a:latin typeface="Aptos"/>
              </a:defRPr>
            </a:pPr>
            <a:r>
              <a:t>Jaký druh, forma a obsah podpory dává smysl?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60520" y="2926080"/>
            <a:ext cx="320040" cy="45720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818120" y="2926080"/>
            <a:ext cx="320040" cy="45720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96112" y="4663440"/>
            <a:ext cx="10149840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Tým průběžně ověřuje, zda navržená služba skutečně odpovídá potřebám lidí a možnostem organizace.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SEMESTRÁLNÍ PROJEKT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Tři části závěrečného výstupu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Každá další část vychází z předchozího rozhodnutí.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514600" y="2788920"/>
            <a:ext cx="7132319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350008" y="260604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136392"/>
            <a:ext cx="3438144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70" b="1">
                <a:solidFill>
                  <a:srgbClr val="18324A"/>
                </a:solidFill>
                <a:latin typeface="Aptos"/>
              </a:defRPr>
            </a:pPr>
            <a:r>
              <a:t>PODKLAD K REGISTRACI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611880"/>
            <a:ext cx="338327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Vymezení nové služby a jejích parametrů.</a:t>
            </a:r>
          </a:p>
        </p:txBody>
      </p:sp>
      <p:sp>
        <p:nvSpPr>
          <p:cNvPr id="11" name="Oval 10"/>
          <p:cNvSpPr/>
          <p:nvPr/>
        </p:nvSpPr>
        <p:spPr>
          <a:xfrm>
            <a:off x="5916168" y="2606040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25112" y="3136392"/>
            <a:ext cx="3438144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70" b="1">
                <a:solidFill>
                  <a:srgbClr val="18324A"/>
                </a:solidFill>
                <a:latin typeface="Aptos"/>
              </a:defRPr>
            </a:pPr>
            <a:r>
              <a:t>ROZPRACOVANÉ STANDARDY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2544" y="3611880"/>
            <a:ext cx="338327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 budou požadavky vypadat právě v této službě.</a:t>
            </a:r>
          </a:p>
        </p:txBody>
      </p:sp>
      <p:sp>
        <p:nvSpPr>
          <p:cNvPr id="14" name="Oval 13"/>
          <p:cNvSpPr/>
          <p:nvPr/>
        </p:nvSpPr>
        <p:spPr>
          <a:xfrm>
            <a:off x="9482328" y="260604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1271" y="3136392"/>
            <a:ext cx="3438144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70" b="1">
                <a:solidFill>
                  <a:srgbClr val="18324A"/>
                </a:solidFill>
                <a:latin typeface="Aptos"/>
              </a:defRPr>
            </a:pPr>
            <a:r>
              <a:t>ZAVEDENÍ A KONTROLA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18704" y="3611880"/>
            <a:ext cx="338327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 se s nimi seznámí zaměstnanci a jak poznáme, že fungují.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6112" y="5166360"/>
            <a:ext cx="1033272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Cílem je promyšlený studijní podklad. Skutečné podání vyžaduje aktuální formulář a ověření u registrujícího orgánu.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OD TEXTU KE KAŽDODENNÍ PRÁCI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Standard musí umět použít celý tým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Pracovníci se podílejí na tvorbě, zkoušejí postup a upozorňují na jeho slabá místa.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801368" y="2670048"/>
            <a:ext cx="8558784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636776" y="2487168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017520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70" b="1">
                <a:solidFill>
                  <a:srgbClr val="18324A"/>
                </a:solidFill>
                <a:latin typeface="Aptos"/>
              </a:defRPr>
            </a:pPr>
            <a:r>
              <a:t>VYSVĚTLIT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493008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Jaký problém postup řeší?</a:t>
            </a:r>
          </a:p>
        </p:txBody>
      </p:sp>
      <p:sp>
        <p:nvSpPr>
          <p:cNvPr id="11" name="Oval 10"/>
          <p:cNvSpPr/>
          <p:nvPr/>
        </p:nvSpPr>
        <p:spPr>
          <a:xfrm>
            <a:off x="3776472" y="2487168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8647" y="3017520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70" b="1">
                <a:solidFill>
                  <a:srgbClr val="18324A"/>
                </a:solidFill>
                <a:latin typeface="Aptos"/>
              </a:defRPr>
            </a:pPr>
            <a:r>
              <a:t>ZAPOJIT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79" y="3493008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Kdo z týmu a lidí službu ovlivní?</a:t>
            </a:r>
          </a:p>
        </p:txBody>
      </p:sp>
      <p:sp>
        <p:nvSpPr>
          <p:cNvPr id="14" name="Oval 13"/>
          <p:cNvSpPr/>
          <p:nvPr/>
        </p:nvSpPr>
        <p:spPr>
          <a:xfrm>
            <a:off x="5916168" y="2487168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8344" y="3017520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70" b="1">
                <a:solidFill>
                  <a:srgbClr val="18324A"/>
                </a:solidFill>
                <a:latin typeface="Aptos"/>
              </a:defRPr>
            </a:pPr>
            <a:r>
              <a:t>VYZKOUŠET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65775" y="3493008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Je postup srozumitelný v běžné práci?</a:t>
            </a:r>
          </a:p>
        </p:txBody>
      </p:sp>
      <p:sp>
        <p:nvSpPr>
          <p:cNvPr id="17" name="Oval 16"/>
          <p:cNvSpPr/>
          <p:nvPr/>
        </p:nvSpPr>
        <p:spPr>
          <a:xfrm>
            <a:off x="8055863" y="2487168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3017520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70" b="1">
                <a:solidFill>
                  <a:srgbClr val="18324A"/>
                </a:solidFill>
                <a:latin typeface="Aptos"/>
              </a:defRPr>
            </a:pPr>
            <a:r>
              <a:t>VYHODNOTIT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5471" y="3493008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Co ukazuje zkušenost lidí?</a:t>
            </a:r>
          </a:p>
        </p:txBody>
      </p:sp>
      <p:sp>
        <p:nvSpPr>
          <p:cNvPr id="20" name="Oval 19"/>
          <p:cNvSpPr/>
          <p:nvPr/>
        </p:nvSpPr>
        <p:spPr>
          <a:xfrm>
            <a:off x="10195560" y="2487168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17736" y="3017520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70" b="1">
                <a:solidFill>
                  <a:srgbClr val="18324A"/>
                </a:solidFill>
                <a:latin typeface="Aptos"/>
              </a:defRPr>
            </a:pPr>
            <a:r>
              <a:t>UPRAVIT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45168" y="3493008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Kdo změnu schválí a sdílí?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5166360"/>
            <a:ext cx="10287000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18324A"/>
                </a:solidFill>
                <a:latin typeface="Aptos"/>
              </a:defRPr>
            </a:pPr>
            <a:r>
              <a:t>Přijetí standardů podporuje smysl a použitelnost, ne samotný počet podepsaných seznámení.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32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58368" y="347472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93CBC6"/>
                </a:solidFill>
                <a:latin typeface="Aptos"/>
              </a:defRPr>
            </a:pPr>
            <a:r>
              <a:t>PŘESTÁVKA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85800"/>
            <a:ext cx="10881360" cy="6858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10 minut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1426464"/>
            <a:ext cx="1088136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DCE7E4"/>
                </a:solidFill>
                <a:latin typeface="Aptos"/>
              </a:defRPr>
            </a:pPr>
            <a:r>
              <a:t>Po přestávce přejdeme od hodnot ke konkrétní podobě sociální služby.</a:t>
            </a:r>
          </a:p>
        </p:txBody>
      </p:sp>
      <p:sp>
        <p:nvSpPr>
          <p:cNvPr id="5" name="Rectangle 4"/>
          <p:cNvSpPr/>
          <p:nvPr/>
        </p:nvSpPr>
        <p:spPr>
          <a:xfrm>
            <a:off x="676656" y="1901952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2560320"/>
            <a:ext cx="10424160" cy="9144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300" b="1">
                <a:solidFill>
                  <a:srgbClr val="FFFFFF"/>
                </a:solidFill>
                <a:latin typeface="Aptos"/>
              </a:defRPr>
            </a:pPr>
            <a:r>
              <a:t>Další otázka: jak poznáme, že navrhujeme právě sociální službu?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C8D5D4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C8D5D4"/>
                </a:solidFill>
                <a:latin typeface="Aptos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CO JE SOCIÁLNÍ SLUŽBA?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Pomoc a podpora při nepříznivé sociální situaci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Zákon vymezuje sociální službu jako činnost nebo soubor činností podporujících sociální začlenění nebo prevenci sociálního vyloučení.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2286000"/>
            <a:ext cx="475488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TŘI PRVKY K POPISU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4600" y="2971800"/>
            <a:ext cx="7132319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350008" y="278892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3319272"/>
            <a:ext cx="3438144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SITUACE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6384" y="3794760"/>
            <a:ext cx="338327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Co člověk nemůže řešit bez podpory?</a:t>
            </a:r>
          </a:p>
        </p:txBody>
      </p:sp>
      <p:sp>
        <p:nvSpPr>
          <p:cNvPr id="12" name="Oval 11"/>
          <p:cNvSpPr/>
          <p:nvPr/>
        </p:nvSpPr>
        <p:spPr>
          <a:xfrm>
            <a:off x="5916168" y="2788920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25112" y="3319272"/>
            <a:ext cx="3438144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PODPORA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52544" y="3794760"/>
            <a:ext cx="338327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Co má služba dělat?</a:t>
            </a:r>
          </a:p>
        </p:txBody>
      </p:sp>
      <p:sp>
        <p:nvSpPr>
          <p:cNvPr id="15" name="Oval 14"/>
          <p:cNvSpPr/>
          <p:nvPr/>
        </p:nvSpPr>
        <p:spPr>
          <a:xfrm>
            <a:off x="9482328" y="278892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1271" y="3319272"/>
            <a:ext cx="3438144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ÚČEL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18704" y="3794760"/>
            <a:ext cx="338327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 podpoří začlenění a běžný život?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623560"/>
            <a:ext cx="1069848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50" b="0">
                <a:solidFill>
                  <a:srgbClr val="61727B"/>
                </a:solidFill>
                <a:latin typeface="Aptos"/>
              </a:defRPr>
            </a:pPr>
            <a:r>
              <a:t>Zákon č. 108/2006 Sb., § 3; definici vždy čtěte v aktuálním znění.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SYSTÉM SOCIÁLNÍCH SLUŽEB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Tři základní oblasti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Konkrétní druh vybíráme podle situace člověka a zákonného vymezení.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331720"/>
            <a:ext cx="338328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SOCIÁLNÍ PORADENSTVÍ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834640"/>
            <a:ext cx="3063240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3090672"/>
            <a:ext cx="3182112" cy="1143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Pomáhá zorientovat se a hledat řešení.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617720"/>
            <a:ext cx="31546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0">
                <a:solidFill>
                  <a:srgbClr val="61727B"/>
                </a:solidFill>
                <a:latin typeface="Aptos"/>
              </a:defRPr>
            </a:pPr>
            <a:r>
              <a:t>např. odborné sociální poradenství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331720"/>
            <a:ext cx="338328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SOCIÁLNÍ PÉČE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0" y="2834640"/>
            <a:ext cx="3063240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0" y="3090672"/>
            <a:ext cx="3182112" cy="1143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Pomáhá při potřebě pravidelné podpory a zachování soběstačnosti.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617720"/>
            <a:ext cx="31546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0">
                <a:solidFill>
                  <a:srgbClr val="61727B"/>
                </a:solidFill>
                <a:latin typeface="Aptos"/>
              </a:defRPr>
            </a:pPr>
            <a:r>
              <a:t>např. pečovatelská služba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331720"/>
            <a:ext cx="338328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D7A648"/>
                </a:solidFill>
                <a:latin typeface="Aptos"/>
              </a:defRPr>
            </a:pPr>
            <a:r>
              <a:t>SOCIÁLNÍ PREVENCE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66760" y="2834640"/>
            <a:ext cx="3063240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66760" y="3090672"/>
            <a:ext cx="3182112" cy="11430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700" b="0">
                <a:solidFill>
                  <a:srgbClr val="18324A"/>
                </a:solidFill>
                <a:latin typeface="Aptos"/>
              </a:defRPr>
            </a:pPr>
            <a:r>
              <a:t>Předchází vyloučení a podporuje návrat či začlenění.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6760" y="4617720"/>
            <a:ext cx="315468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0">
                <a:solidFill>
                  <a:srgbClr val="61727B"/>
                </a:solidFill>
                <a:latin typeface="Aptos"/>
              </a:defRPr>
            </a:pPr>
            <a:r>
              <a:t>např. nízkoprahové zařízení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FORMA POSKYTOVÁNÍ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Kde a jak se podpora odehrává?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Forma souvisí s potřebou člověka i s tím, co služba zajišťuje.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exec-7d57b7e2-dd70-4257-bf1d-74b45788d86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840" y="1965960"/>
            <a:ext cx="10149840" cy="33832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41248" y="5431536"/>
            <a:ext cx="3291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50" b="1">
                <a:solidFill>
                  <a:srgbClr val="147D83"/>
                </a:solidFill>
                <a:latin typeface="Aptos"/>
              </a:defRPr>
            </a:pPr>
            <a:r>
              <a:t>TERÉNNÍ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5733288"/>
            <a:ext cx="3291840" cy="521207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70" b="0">
                <a:solidFill>
                  <a:srgbClr val="263C4B"/>
                </a:solidFill>
                <a:latin typeface="Aptos"/>
              </a:defRPr>
            </a:pPr>
            <a:r>
              <a:t>Pracovník dochází do domácnosti nebo jiného přirozeného prostředí.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5431536"/>
            <a:ext cx="3291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50" b="1">
                <a:solidFill>
                  <a:srgbClr val="147D83"/>
                </a:solidFill>
                <a:latin typeface="Aptos"/>
              </a:defRPr>
            </a:pPr>
            <a:r>
              <a:t>AMBULANTNÍ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5733288"/>
            <a:ext cx="3291840" cy="521207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70" b="0">
                <a:solidFill>
                  <a:srgbClr val="263C4B"/>
                </a:solidFill>
                <a:latin typeface="Aptos"/>
              </a:defRPr>
            </a:pPr>
            <a:r>
              <a:t>Člověk dochází do služby. Služba nezajišťuje ubytování.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02752" y="5431536"/>
            <a:ext cx="3291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50" b="1">
                <a:solidFill>
                  <a:srgbClr val="D7A648"/>
                </a:solidFill>
                <a:latin typeface="Aptos"/>
              </a:defRPr>
            </a:pPr>
            <a:r>
              <a:t>POBYTOVÁ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02752" y="5733288"/>
            <a:ext cx="3291840" cy="521207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70" b="0">
                <a:solidFill>
                  <a:srgbClr val="263C4B"/>
                </a:solidFill>
                <a:latin typeface="Aptos"/>
              </a:defRPr>
            </a:pPr>
            <a:r>
              <a:t>Součástí služby je ubytování v zařízení sociálních služeb.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JAK PŘEMÝŠLET O NOVÉ SLUŽBĚ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Začněte potřebou, ne názvem druhu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Když výběr služby začne názvem, snadno přehlédneme skutečnou potřebu lidí.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801368" y="2688336"/>
            <a:ext cx="8558784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636776" y="2505456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035808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80" b="1">
                <a:solidFill>
                  <a:srgbClr val="18324A"/>
                </a:solidFill>
                <a:latin typeface="Aptos"/>
              </a:defRPr>
            </a:pPr>
            <a:r>
              <a:t>POTŘEBA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511296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Co lidé potřebují?</a:t>
            </a:r>
          </a:p>
        </p:txBody>
      </p:sp>
      <p:sp>
        <p:nvSpPr>
          <p:cNvPr id="11" name="Oval 10"/>
          <p:cNvSpPr/>
          <p:nvPr/>
        </p:nvSpPr>
        <p:spPr>
          <a:xfrm>
            <a:off x="3776472" y="2505456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8647" y="3035808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80" b="1">
                <a:solidFill>
                  <a:srgbClr val="18324A"/>
                </a:solidFill>
                <a:latin typeface="Aptos"/>
              </a:defRPr>
            </a:pPr>
            <a:r>
              <a:t>SITUACE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79" y="3511296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V čem je podpora nutná?</a:t>
            </a:r>
          </a:p>
        </p:txBody>
      </p:sp>
      <p:sp>
        <p:nvSpPr>
          <p:cNvPr id="14" name="Oval 13"/>
          <p:cNvSpPr/>
          <p:nvPr/>
        </p:nvSpPr>
        <p:spPr>
          <a:xfrm>
            <a:off x="5916168" y="2505456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8344" y="3035808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80" b="1">
                <a:solidFill>
                  <a:srgbClr val="18324A"/>
                </a:solidFill>
                <a:latin typeface="Aptos"/>
              </a:defRPr>
            </a:pPr>
            <a:r>
              <a:t>ČINNOSTI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65775" y="3511296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Co má služba dělat?</a:t>
            </a:r>
          </a:p>
        </p:txBody>
      </p:sp>
      <p:sp>
        <p:nvSpPr>
          <p:cNvPr id="17" name="Oval 16"/>
          <p:cNvSpPr/>
          <p:nvPr/>
        </p:nvSpPr>
        <p:spPr>
          <a:xfrm>
            <a:off x="8055863" y="2505456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3035808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80" b="1">
                <a:solidFill>
                  <a:srgbClr val="18324A"/>
                </a:solidFill>
                <a:latin typeface="Aptos"/>
              </a:defRPr>
            </a:pPr>
            <a:r>
              <a:t>DRUH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5471" y="3511296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Které zákonné vymezení odpovídá?</a:t>
            </a:r>
          </a:p>
        </p:txBody>
      </p:sp>
      <p:sp>
        <p:nvSpPr>
          <p:cNvPr id="20" name="Oval 19"/>
          <p:cNvSpPr/>
          <p:nvPr/>
        </p:nvSpPr>
        <p:spPr>
          <a:xfrm>
            <a:off x="10195560" y="2505456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17736" y="3035808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80" b="1">
                <a:solidFill>
                  <a:srgbClr val="18324A"/>
                </a:solidFill>
                <a:latin typeface="Aptos"/>
              </a:defRPr>
            </a:pPr>
            <a:r>
              <a:t>FORMA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45168" y="3511296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Kde se má podpora odehrávat?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2" y="5184648"/>
            <a:ext cx="101498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147D83"/>
                </a:solidFill>
                <a:latin typeface="Aptos"/>
              </a:defRPr>
            </a:pPr>
            <a:r>
              <a:t>Každé rozhodnutí v projektu zdůvodněte a ověřujte s ohledem na zkušenost lidí.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PŘEHLED DRUHŮ SLUŽEB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Stejná cílová skupina může potřebovat různé služby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Příklady ukazují, proč vybíráme podle situace a typu potřebné podpory.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68680" y="2249424"/>
            <a:ext cx="310896" cy="310896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2240280"/>
            <a:ext cx="475488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80" b="0">
                <a:solidFill>
                  <a:srgbClr val="263C4B"/>
                </a:solidFill>
                <a:latin typeface="Aptos"/>
              </a:defRPr>
            </a:pPr>
            <a:r>
              <a:t>Potřebuje se zorientovat v dávkách a právech</a:t>
            </a:r>
          </a:p>
        </p:txBody>
      </p:sp>
      <p:sp>
        <p:nvSpPr>
          <p:cNvPr id="9" name="Rectangle 8"/>
          <p:cNvSpPr/>
          <p:nvPr/>
        </p:nvSpPr>
        <p:spPr>
          <a:xfrm>
            <a:off x="6236208" y="2450592"/>
            <a:ext cx="310896" cy="22860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720840" y="2240280"/>
            <a:ext cx="457200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60" b="1">
                <a:solidFill>
                  <a:srgbClr val="18324A"/>
                </a:solidFill>
                <a:latin typeface="Aptos"/>
              </a:defRPr>
            </a:pPr>
            <a:r>
              <a:t>Odborné sociální poradenství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2907791"/>
            <a:ext cx="310896" cy="310896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898648"/>
            <a:ext cx="475488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80" b="0">
                <a:solidFill>
                  <a:srgbClr val="263C4B"/>
                </a:solidFill>
                <a:latin typeface="Aptos"/>
              </a:defRPr>
            </a:pPr>
            <a:r>
              <a:t>Potřebuje pravidelnou pomoc doma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36208" y="3108960"/>
            <a:ext cx="310896" cy="22860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720840" y="2898648"/>
            <a:ext cx="457200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60" b="1">
                <a:solidFill>
                  <a:srgbClr val="18324A"/>
                </a:solidFill>
                <a:latin typeface="Aptos"/>
              </a:defRPr>
            </a:pPr>
            <a:r>
              <a:t>Pečovatelská služba nebo osobní asistence</a:t>
            </a:r>
          </a:p>
        </p:txBody>
      </p:sp>
      <p:sp>
        <p:nvSpPr>
          <p:cNvPr id="15" name="Oval 14"/>
          <p:cNvSpPr/>
          <p:nvPr/>
        </p:nvSpPr>
        <p:spPr>
          <a:xfrm>
            <a:off x="868680" y="3566160"/>
            <a:ext cx="310896" cy="310896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3557016"/>
            <a:ext cx="475488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80" b="0">
                <a:solidFill>
                  <a:srgbClr val="263C4B"/>
                </a:solidFill>
                <a:latin typeface="Aptos"/>
              </a:defRPr>
            </a:pPr>
            <a:r>
              <a:t>Dítě a rodina potřebují včasnou podporu kvůli postižení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36208" y="3767328"/>
            <a:ext cx="310896" cy="22860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20840" y="3557016"/>
            <a:ext cx="457200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60" b="1">
                <a:solidFill>
                  <a:srgbClr val="18324A"/>
                </a:solidFill>
                <a:latin typeface="Aptos"/>
              </a:defRPr>
            </a:pPr>
            <a:r>
              <a:t>Raná péče</a:t>
            </a:r>
          </a:p>
        </p:txBody>
      </p:sp>
      <p:sp>
        <p:nvSpPr>
          <p:cNvPr id="19" name="Oval 18"/>
          <p:cNvSpPr/>
          <p:nvPr/>
        </p:nvSpPr>
        <p:spPr>
          <a:xfrm>
            <a:off x="868680" y="4224528"/>
            <a:ext cx="310896" cy="310896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4215384"/>
            <a:ext cx="475488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80" b="0">
                <a:solidFill>
                  <a:srgbClr val="263C4B"/>
                </a:solidFill>
                <a:latin typeface="Aptos"/>
              </a:defRPr>
            </a:pPr>
            <a:r>
              <a:t>Mladý člověk potřebuje bezpečný prostor a podporu v obtížné situaci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36208" y="4425696"/>
            <a:ext cx="310896" cy="22860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720840" y="4215384"/>
            <a:ext cx="457200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60" b="1">
                <a:solidFill>
                  <a:srgbClr val="18324A"/>
                </a:solidFill>
                <a:latin typeface="Aptos"/>
              </a:defRPr>
            </a:pPr>
            <a:r>
              <a:t>Nízkoprahové zařízení pro děti a mládež</a:t>
            </a:r>
          </a:p>
        </p:txBody>
      </p:sp>
      <p:sp>
        <p:nvSpPr>
          <p:cNvPr id="23" name="Oval 22"/>
          <p:cNvSpPr/>
          <p:nvPr/>
        </p:nvSpPr>
        <p:spPr>
          <a:xfrm>
            <a:off x="868680" y="4882896"/>
            <a:ext cx="310896" cy="310896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4873752"/>
            <a:ext cx="475488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80" b="0">
                <a:solidFill>
                  <a:srgbClr val="263C4B"/>
                </a:solidFill>
                <a:latin typeface="Aptos"/>
              </a:defRPr>
            </a:pPr>
            <a:r>
              <a:t>Potřebuje obnovit nebo rozvíjet dovednosti pro samostatný život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36208" y="5084064"/>
            <a:ext cx="310896" cy="22860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20840" y="4873752"/>
            <a:ext cx="4572000" cy="4846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60" b="1">
                <a:solidFill>
                  <a:srgbClr val="18324A"/>
                </a:solidFill>
                <a:latin typeface="Aptos"/>
              </a:defRPr>
            </a:pPr>
            <a:r>
              <a:t>Sociální rehabilitace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715000"/>
            <a:ext cx="1069848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50" b="0">
                <a:solidFill>
                  <a:srgbClr val="61727B"/>
                </a:solidFill>
                <a:latin typeface="Aptos"/>
              </a:defRPr>
            </a:pPr>
            <a:r>
              <a:t>Jde o příklady. Druh a základní činnosti ověřujte podle zákona č. 108/2006 Sb.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AKTIVITA • 20 MINUT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Je to sociální služba?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Pracujte ve skupině s kazuistikami. U každé určete, co víte a co je třeba doplnit.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331720"/>
            <a:ext cx="48463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PORADNA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2679191"/>
            <a:ext cx="4754880" cy="27432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843784"/>
            <a:ext cx="4846320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Pomáhá člověku orientovat se v dluzích.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55080" y="2331720"/>
            <a:ext cx="48463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D7A648"/>
                </a:solidFill>
                <a:latin typeface="Aptos"/>
              </a:defRPr>
            </a:pPr>
            <a:r>
              <a:t>ORDINACE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55080" y="2679191"/>
            <a:ext cx="4754880" cy="27432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5080" y="2843784"/>
            <a:ext cx="4846320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Poskytuje rehabilitaci na základě zdravotní indikace.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721608"/>
            <a:ext cx="48463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SOUSEDSKÁ POMOC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8680" y="4069080"/>
            <a:ext cx="4754880" cy="27432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233672"/>
            <a:ext cx="4846320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Dobrovolníci střídavě nakupují pro osamělého souseda.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5080" y="3721608"/>
            <a:ext cx="48463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KLUB MLÁDEŽE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55080" y="4069080"/>
            <a:ext cx="4754880" cy="27432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55080" y="4233672"/>
            <a:ext cx="4846320" cy="7132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Nabízí bezpečný prostor a podporu při obtížích.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" y="5440680"/>
            <a:ext cx="10058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61727B"/>
                </a:solidFill>
                <a:latin typeface="Aptos"/>
              </a:defRPr>
            </a:pPr>
            <a:r>
              <a:t>Zeptejte se: jaká činnost se poskytuje, komu, proč a v jakém právním rámci?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REGISTRACE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Oprávnění k poskytování služby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Skutečná žádost vychází z právních podmínek, aktuálního formuláře a podkladů poskytovatele.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68830" y="2788920"/>
            <a:ext cx="8023859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904238" y="260604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136392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60" b="1">
                <a:solidFill>
                  <a:srgbClr val="18324A"/>
                </a:solidFill>
                <a:latin typeface="Aptos"/>
              </a:defRPr>
            </a:pPr>
            <a:r>
              <a:t>POSKYTOVATEL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611880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Kdo službu zajišťuje?</a:t>
            </a:r>
          </a:p>
        </p:txBody>
      </p:sp>
      <p:sp>
        <p:nvSpPr>
          <p:cNvPr id="11" name="Oval 10"/>
          <p:cNvSpPr/>
          <p:nvPr/>
        </p:nvSpPr>
        <p:spPr>
          <a:xfrm>
            <a:off x="4578858" y="2606040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33571" y="3136392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60" b="1">
                <a:solidFill>
                  <a:srgbClr val="18324A"/>
                </a:solidFill>
                <a:latin typeface="Aptos"/>
              </a:defRPr>
            </a:pPr>
            <a:r>
              <a:t>SLUŽBA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61003" y="3611880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Jaký druh a forma?</a:t>
            </a:r>
          </a:p>
        </p:txBody>
      </p:sp>
      <p:sp>
        <p:nvSpPr>
          <p:cNvPr id="14" name="Oval 13"/>
          <p:cNvSpPr/>
          <p:nvPr/>
        </p:nvSpPr>
        <p:spPr>
          <a:xfrm>
            <a:off x="7253477" y="2606040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08192" y="3136392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60" b="1">
                <a:solidFill>
                  <a:srgbClr val="18324A"/>
                </a:solidFill>
                <a:latin typeface="Aptos"/>
              </a:defRPr>
            </a:pPr>
            <a:r>
              <a:t>PARAMETRY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35623" y="3611880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Komu, kde, s jakou kapacitou?</a:t>
            </a:r>
          </a:p>
        </p:txBody>
      </p:sp>
      <p:sp>
        <p:nvSpPr>
          <p:cNvPr id="17" name="Oval 16"/>
          <p:cNvSpPr/>
          <p:nvPr/>
        </p:nvSpPr>
        <p:spPr>
          <a:xfrm>
            <a:off x="9928098" y="2606040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82811" y="3136392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60" b="1">
                <a:solidFill>
                  <a:srgbClr val="18324A"/>
                </a:solidFill>
                <a:latin typeface="Aptos"/>
              </a:defRPr>
            </a:pPr>
            <a:r>
              <a:t>PODMÍNKY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10244" y="3611880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 je zajištěna odborná a provozní připravenost?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" y="5212080"/>
            <a:ext cx="10287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C46E52"/>
                </a:solidFill>
                <a:latin typeface="Aptos"/>
              </a:defRPr>
            </a:pPr>
            <a:r>
              <a:t>V kurzu připravujete studijní podklad. Nepodáváte skutečnou žádost o registraci.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TŘI RŮZNÉ OTÁZKY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Registrace, krajská síť a financování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Záměna těchto procesů vede k nereálným očekáváním.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423160"/>
            <a:ext cx="33375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REGISTRACE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2862072"/>
            <a:ext cx="3182112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3136392"/>
            <a:ext cx="3182112" cy="12801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600" b="0">
                <a:solidFill>
                  <a:srgbClr val="18324A"/>
                </a:solidFill>
                <a:latin typeface="Aptos"/>
              </a:defRPr>
            </a:pPr>
            <a:r>
              <a:t>Oprávnění poskytovat službu při splnění zákonných podmínek.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2423160"/>
            <a:ext cx="33375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KRAJSKÁ SÍŤ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17720" y="2862072"/>
            <a:ext cx="3182112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17720" y="3136392"/>
            <a:ext cx="3182112" cy="12801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600" b="0">
                <a:solidFill>
                  <a:srgbClr val="18324A"/>
                </a:solidFill>
                <a:latin typeface="Aptos"/>
              </a:defRPr>
            </a:pPr>
            <a:r>
              <a:t>Zda služba a její kapacita odpovídají plánování potřeb v území.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6759" y="2423160"/>
            <a:ext cx="33375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D7A648"/>
                </a:solidFill>
                <a:latin typeface="Aptos"/>
              </a:defRPr>
            </a:pPr>
            <a:r>
              <a:t>FINANCOVÁNÍ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66759" y="2862072"/>
            <a:ext cx="3182112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66759" y="3136392"/>
            <a:ext cx="3182112" cy="12801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600" b="0">
                <a:solidFill>
                  <a:srgbClr val="18324A"/>
                </a:solidFill>
                <a:latin typeface="Aptos"/>
              </a:defRPr>
            </a:pPr>
            <a:r>
              <a:t>Z jakých zdrojů se hradí provoz a podle jakých pravidel.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5230368"/>
            <a:ext cx="1033272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1">
                <a:solidFill>
                  <a:srgbClr val="263C4B"/>
                </a:solidFill>
                <a:latin typeface="Aptos"/>
              </a:defRPr>
            </a:pPr>
            <a:r>
              <a:t>Registrace sama o sobě nezaručuje zařazení do sítě ani financování služby.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PŘÍPRAVA ŽÁDOSTI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Co musí být promyšleno před formulářem?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Formulář je souhrnem rozhodnutí o službě, která musí být věcně připravená.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176272"/>
            <a:ext cx="822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KDO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3080" y="2176272"/>
            <a:ext cx="40690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18324A"/>
                </a:solidFill>
                <a:latin typeface="Aptos"/>
              </a:defRPr>
            </a:pPr>
            <a:r>
              <a:t>Poskytovatel a odpovědné osoby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880360"/>
            <a:ext cx="822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KOMU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83080" y="2880360"/>
            <a:ext cx="40690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18324A"/>
                </a:solidFill>
                <a:latin typeface="Aptos"/>
              </a:defRPr>
            </a:pPr>
            <a:r>
              <a:t>Cílová skupina a její vymezení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584448"/>
            <a:ext cx="822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CO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83080" y="3584448"/>
            <a:ext cx="40690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18324A"/>
                </a:solidFill>
                <a:latin typeface="Aptos"/>
              </a:defRPr>
            </a:pPr>
            <a:r>
              <a:t>Druh služby a základní činnosti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4288536"/>
            <a:ext cx="822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47D83"/>
                </a:solidFill>
                <a:latin typeface="Aptos"/>
              </a:defRPr>
            </a:pPr>
            <a:r>
              <a:t>KDE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83080" y="4288536"/>
            <a:ext cx="40690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18324A"/>
                </a:solidFill>
                <a:latin typeface="Aptos"/>
              </a:defRPr>
            </a:pPr>
            <a:r>
              <a:t>Místo a územní působnost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176272"/>
            <a:ext cx="822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D7A648"/>
                </a:solidFill>
                <a:latin typeface="Aptos"/>
              </a:defRPr>
            </a:pPr>
            <a:r>
              <a:t>KDY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80" y="2176272"/>
            <a:ext cx="40690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18324A"/>
                </a:solidFill>
                <a:latin typeface="Aptos"/>
              </a:defRPr>
            </a:pPr>
            <a:r>
              <a:t>Časová dostupnost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5080" y="2880360"/>
            <a:ext cx="822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D7A648"/>
                </a:solidFill>
                <a:latin typeface="Aptos"/>
              </a:defRPr>
            </a:pPr>
            <a:r>
              <a:t>KOLIK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480" y="2880360"/>
            <a:ext cx="40690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18324A"/>
                </a:solidFill>
                <a:latin typeface="Aptos"/>
              </a:defRPr>
            </a:pPr>
            <a:r>
              <a:t>Kapacita a její způsob vyjádření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5080" y="3584448"/>
            <a:ext cx="822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D7A648"/>
                </a:solidFill>
                <a:latin typeface="Aptos"/>
              </a:defRPr>
            </a:pPr>
            <a:r>
              <a:t>JAK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69480" y="3584448"/>
            <a:ext cx="406908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18324A"/>
                </a:solidFill>
                <a:latin typeface="Aptos"/>
              </a:defRPr>
            </a:pPr>
            <a:r>
              <a:t>Personální, organizační a materiální zajištění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623560"/>
            <a:ext cx="1069848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50" b="0">
                <a:solidFill>
                  <a:srgbClr val="61727B"/>
                </a:solidFill>
                <a:latin typeface="Aptos"/>
              </a:defRPr>
            </a:pPr>
            <a:r>
              <a:t>Před skutečným podáním ověřte aktuální § 79 zákona a formuláře MPSV.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KVALITA OD PRVNÍHO DNE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Při návrhu služby myslete také na práva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Kvalitu nelze doplnit až po otevření služby. Některé podmínky se tvoří už v záměru.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801368" y="2679192"/>
            <a:ext cx="8558784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636776" y="2496312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026664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1">
                <a:solidFill>
                  <a:srgbClr val="18324A"/>
                </a:solidFill>
                <a:latin typeface="Aptos"/>
              </a:defRPr>
            </a:pPr>
            <a:r>
              <a:t>INFORMACE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502152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Jsou dostupné a srozumitelné?</a:t>
            </a:r>
          </a:p>
        </p:txBody>
      </p:sp>
      <p:sp>
        <p:nvSpPr>
          <p:cNvPr id="11" name="Oval 10"/>
          <p:cNvSpPr/>
          <p:nvPr/>
        </p:nvSpPr>
        <p:spPr>
          <a:xfrm>
            <a:off x="3776472" y="2496312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8647" y="3026664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1">
                <a:solidFill>
                  <a:srgbClr val="18324A"/>
                </a:solidFill>
                <a:latin typeface="Aptos"/>
              </a:defRPr>
            </a:pPr>
            <a:r>
              <a:t>PŘÍSTUP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79" y="3502152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Může člověk službu skutečně využít?</a:t>
            </a:r>
          </a:p>
        </p:txBody>
      </p:sp>
      <p:sp>
        <p:nvSpPr>
          <p:cNvPr id="14" name="Oval 13"/>
          <p:cNvSpPr/>
          <p:nvPr/>
        </p:nvSpPr>
        <p:spPr>
          <a:xfrm>
            <a:off x="5916168" y="2496312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38344" y="3026664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1">
                <a:solidFill>
                  <a:srgbClr val="18324A"/>
                </a:solidFill>
                <a:latin typeface="Aptos"/>
              </a:defRPr>
            </a:pPr>
            <a:r>
              <a:t>ROZHODOVÁNÍ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65775" y="3502152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Bude člověk vědět, co může ovlivnit?</a:t>
            </a:r>
          </a:p>
        </p:txBody>
      </p:sp>
      <p:sp>
        <p:nvSpPr>
          <p:cNvPr id="17" name="Oval 16"/>
          <p:cNvSpPr/>
          <p:nvPr/>
        </p:nvSpPr>
        <p:spPr>
          <a:xfrm>
            <a:off x="8055863" y="2496312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78040" y="3026664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1">
                <a:solidFill>
                  <a:srgbClr val="18324A"/>
                </a:solidFill>
                <a:latin typeface="Aptos"/>
              </a:defRPr>
            </a:pPr>
            <a:r>
              <a:t>BEZPEČÍ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05471" y="3502152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Kdo a jak reaguje na riziko?</a:t>
            </a:r>
          </a:p>
        </p:txBody>
      </p:sp>
      <p:sp>
        <p:nvSpPr>
          <p:cNvPr id="20" name="Oval 19"/>
          <p:cNvSpPr/>
          <p:nvPr/>
        </p:nvSpPr>
        <p:spPr>
          <a:xfrm>
            <a:off x="10195560" y="2496312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317736" y="3026664"/>
            <a:ext cx="2011679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1">
                <a:solidFill>
                  <a:srgbClr val="18324A"/>
                </a:solidFill>
                <a:latin typeface="Aptos"/>
              </a:defRPr>
            </a:pPr>
            <a:r>
              <a:t>ZPĚTNÁ VAZBA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45168" y="3502152"/>
            <a:ext cx="1956815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 se člověk dovolá změny?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148072"/>
            <a:ext cx="101498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147D83"/>
                </a:solidFill>
                <a:latin typeface="Aptos"/>
              </a:defRPr>
            </a:pPr>
            <a:r>
              <a:t>Tyto otázky se později promítnou do konkrétních standardů a pracovních postupů.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ČTENÍ FORMULÁŘE MPSV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Hledejte, co už poskytovatel musí vědět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V této části nejde o vyplnění každého políčka. Jde o porozumění, jaká rozhodnutí žádost zachycuje.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2286000"/>
            <a:ext cx="4663440" cy="31089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47D83"/>
                </a:solidFill>
                <a:latin typeface="Aptos"/>
              </a:defRPr>
            </a:pPr>
            <a:r>
              <a:t>PŘI ČTENÍ SI OZNAČTE</a:t>
            </a:r>
          </a:p>
        </p:txBody>
      </p:sp>
      <p:sp>
        <p:nvSpPr>
          <p:cNvPr id="8" name="Oval 7"/>
          <p:cNvSpPr/>
          <p:nvPr/>
        </p:nvSpPr>
        <p:spPr>
          <a:xfrm>
            <a:off x="914400" y="2880360"/>
            <a:ext cx="118872" cy="1188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70432" y="2788920"/>
            <a:ext cx="4498848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Údaje, které už znáte z návrhu služby.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3566160"/>
            <a:ext cx="118872" cy="1188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0432" y="3474720"/>
            <a:ext cx="4498848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Údaje, které je třeba ověřit v zákoně.</a:t>
            </a:r>
          </a:p>
        </p:txBody>
      </p:sp>
      <p:sp>
        <p:nvSpPr>
          <p:cNvPr id="12" name="Oval 11"/>
          <p:cNvSpPr/>
          <p:nvPr/>
        </p:nvSpPr>
        <p:spPr>
          <a:xfrm>
            <a:off x="914400" y="4251959"/>
            <a:ext cx="118872" cy="1188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70432" y="4160520"/>
            <a:ext cx="4498848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Údaje, které vyžadují rozhodnutí organizace.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2331720"/>
            <a:ext cx="4754880" cy="12801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200" b="1">
                <a:solidFill>
                  <a:srgbClr val="18324A"/>
                </a:solidFill>
                <a:latin typeface="Aptos"/>
              </a:defRPr>
            </a:pPr>
            <a:r>
              <a:t>„Co musel poskytovatel vědět, než tento formulář začal vyplňovat?“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46520" y="4069080"/>
            <a:ext cx="3383280" cy="50292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4343400"/>
            <a:ext cx="4572000" cy="7315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0">
                <a:solidFill>
                  <a:srgbClr val="263C4B"/>
                </a:solidFill>
                <a:latin typeface="Aptos"/>
              </a:defRPr>
            </a:pPr>
            <a:r>
              <a:t>Použijte aktuální formulář z webu MPSV. Ve třídě ho společně jen projdeme.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WORKSHOP • 20 MINUT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Vytvořte první záměr služby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Vyplňujte pracovní list. Návrh můžete později upravit, až získáte nové informace.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exec-07971524-4aa7-4a14-9b47-081e4783f0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2286000"/>
            <a:ext cx="4434840" cy="2493271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896112" y="2295144"/>
            <a:ext cx="329184" cy="329184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286000"/>
            <a:ext cx="2057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ORGANIZACE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0440" y="2286000"/>
            <a:ext cx="2971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18324A"/>
                </a:solidFill>
                <a:latin typeface="Aptos"/>
              </a:defRPr>
            </a:pPr>
            <a:r>
              <a:t>Kdo službu připravuje?</a:t>
            </a:r>
          </a:p>
        </p:txBody>
      </p:sp>
      <p:sp>
        <p:nvSpPr>
          <p:cNvPr id="11" name="Oval 10"/>
          <p:cNvSpPr/>
          <p:nvPr/>
        </p:nvSpPr>
        <p:spPr>
          <a:xfrm>
            <a:off x="896112" y="3044951"/>
            <a:ext cx="329184" cy="329184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035808"/>
            <a:ext cx="2057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POTŘEBA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3035808"/>
            <a:ext cx="2971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18324A"/>
                </a:solidFill>
                <a:latin typeface="Aptos"/>
              </a:defRPr>
            </a:pPr>
            <a:r>
              <a:t>Co lidem chybí?</a:t>
            </a:r>
          </a:p>
        </p:txBody>
      </p:sp>
      <p:sp>
        <p:nvSpPr>
          <p:cNvPr id="14" name="Oval 13"/>
          <p:cNvSpPr/>
          <p:nvPr/>
        </p:nvSpPr>
        <p:spPr>
          <a:xfrm>
            <a:off x="896112" y="3794759"/>
            <a:ext cx="329184" cy="329184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785615"/>
            <a:ext cx="2057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CÍLOVÁ SKUPINA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0440" y="3785615"/>
            <a:ext cx="2971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18324A"/>
                </a:solidFill>
                <a:latin typeface="Aptos"/>
              </a:defRPr>
            </a:pPr>
            <a:r>
              <a:t>Komu pomůže?</a:t>
            </a:r>
          </a:p>
        </p:txBody>
      </p:sp>
      <p:sp>
        <p:nvSpPr>
          <p:cNvPr id="17" name="Oval 16"/>
          <p:cNvSpPr/>
          <p:nvPr/>
        </p:nvSpPr>
        <p:spPr>
          <a:xfrm>
            <a:off x="896112" y="4544568"/>
            <a:ext cx="329184" cy="329184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535424"/>
            <a:ext cx="20574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DRUH A FORMA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20440" y="4535424"/>
            <a:ext cx="297180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18324A"/>
                </a:solidFill>
                <a:latin typeface="Aptos"/>
              </a:defRPr>
            </a:pPr>
            <a:r>
              <a:t>Jaká podpora odpovídá?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6112" y="5486400"/>
            <a:ext cx="1024128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147D83"/>
                </a:solidFill>
                <a:latin typeface="Aptos"/>
              </a:defRPr>
            </a:pPr>
            <a:r>
              <a:t>Zatím stačí pracovní hypotéza. Zapište, co potřebujete ještě zjistit.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VÝSTUP TÝMU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Zapište základní parametry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Přesné hodnoty nemusíte znát. Uveďte pracovní návrh a zdůvodnění.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14400" y="2203703"/>
            <a:ext cx="301752" cy="30175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2194560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MÍSTO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00400" y="2194560"/>
            <a:ext cx="67665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Kde služba působí?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00400" y="2615184"/>
            <a:ext cx="7772400" cy="1828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14400" y="2834639"/>
            <a:ext cx="301752" cy="30175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825496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KAPACITA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0" y="2825496"/>
            <a:ext cx="67665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Kolik lidí podpoří?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200400" y="3246120"/>
            <a:ext cx="7772400" cy="1828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14400" y="3465575"/>
            <a:ext cx="301752" cy="30175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3456432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ČAS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00400" y="3456432"/>
            <a:ext cx="67665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Kdy je dostupná?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00400" y="3877056"/>
            <a:ext cx="7772400" cy="1828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14400" y="4096511"/>
            <a:ext cx="301752" cy="30175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4087368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LIDÉ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00400" y="4087368"/>
            <a:ext cx="67665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Jaké role budou potřeba?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200400" y="4507992"/>
            <a:ext cx="7772400" cy="1828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14400" y="4727448"/>
            <a:ext cx="301752" cy="30175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4718304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1">
                <a:solidFill>
                  <a:srgbClr val="18324A"/>
                </a:solidFill>
                <a:latin typeface="Aptos"/>
              </a:defRPr>
            </a:pPr>
            <a:r>
              <a:t>PROSTŘEDÍ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00400" y="4718304"/>
            <a:ext cx="676656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263C4B"/>
                </a:solidFill>
                <a:latin typeface="Aptos"/>
              </a:defRPr>
            </a:pPr>
            <a:r>
              <a:t>Co musí prostory umožnit?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00400" y="5138928"/>
            <a:ext cx="7772400" cy="1828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486400"/>
            <a:ext cx="99669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400" b="1">
                <a:solidFill>
                  <a:srgbClr val="147D83"/>
                </a:solidFill>
                <a:latin typeface="Aptos"/>
              </a:defRPr>
            </a:pPr>
            <a:r>
              <a:t>Přidejte také pět principů, které pro vás budou znamenat kvalitu od prvního dne.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SDÍLENÍ NÁVRHŮ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Krátké představení každé skupiny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Cílem je vysvětlit logiku návrhu, ne obhájit hotový projekt.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068830" y="2724912"/>
            <a:ext cx="8023859" cy="32004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904238" y="2542032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3072384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50" b="1">
                <a:solidFill>
                  <a:srgbClr val="18324A"/>
                </a:solidFill>
                <a:latin typeface="Aptos"/>
              </a:defRPr>
            </a:pPr>
            <a:r>
              <a:t>ORGANIZACE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3547872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Na co navazuje?</a:t>
            </a:r>
          </a:p>
        </p:txBody>
      </p:sp>
      <p:sp>
        <p:nvSpPr>
          <p:cNvPr id="11" name="Oval 10"/>
          <p:cNvSpPr/>
          <p:nvPr/>
        </p:nvSpPr>
        <p:spPr>
          <a:xfrm>
            <a:off x="4578858" y="2542032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33571" y="3072384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50" b="1">
                <a:solidFill>
                  <a:srgbClr val="18324A"/>
                </a:solidFill>
                <a:latin typeface="Aptos"/>
              </a:defRPr>
            </a:pPr>
            <a:r>
              <a:t>POTŘEBA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61003" y="3547872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Co lidem chybí?</a:t>
            </a:r>
          </a:p>
        </p:txBody>
      </p:sp>
      <p:sp>
        <p:nvSpPr>
          <p:cNvPr id="14" name="Oval 13"/>
          <p:cNvSpPr/>
          <p:nvPr/>
        </p:nvSpPr>
        <p:spPr>
          <a:xfrm>
            <a:off x="7253477" y="2542032"/>
            <a:ext cx="347472" cy="347472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08192" y="3072384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50" b="1">
                <a:solidFill>
                  <a:srgbClr val="18324A"/>
                </a:solidFill>
                <a:latin typeface="Aptos"/>
              </a:defRPr>
            </a:pPr>
            <a:r>
              <a:t>NÁVRH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35623" y="3547872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Jakou službu zvažujete?</a:t>
            </a:r>
          </a:p>
        </p:txBody>
      </p:sp>
      <p:sp>
        <p:nvSpPr>
          <p:cNvPr id="17" name="Oval 16"/>
          <p:cNvSpPr/>
          <p:nvPr/>
        </p:nvSpPr>
        <p:spPr>
          <a:xfrm>
            <a:off x="9928098" y="2542032"/>
            <a:ext cx="347472" cy="347472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82811" y="3072384"/>
            <a:ext cx="2546603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250" b="1">
                <a:solidFill>
                  <a:srgbClr val="18324A"/>
                </a:solidFill>
                <a:latin typeface="Aptos"/>
              </a:defRPr>
            </a:pPr>
            <a:r>
              <a:t>DŮVOD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10244" y="3547872"/>
            <a:ext cx="2491739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150" b="0">
                <a:solidFill>
                  <a:srgbClr val="263C4B"/>
                </a:solidFill>
                <a:latin typeface="Aptos"/>
              </a:defRPr>
            </a:pPr>
            <a:r>
              <a:t>Proč právě tento druh a forma?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6968" y="5138928"/>
            <a:ext cx="10332720" cy="43891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400" b="1">
                <a:solidFill>
                  <a:srgbClr val="18324A"/>
                </a:solidFill>
                <a:latin typeface="Aptos"/>
              </a:defRPr>
            </a:pPr>
            <a:r>
              <a:t>Ostatní skupiny pojmenují jednu věc, kterou tým potřebuje ověřit.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ZÁVĚREČNÁ REFLEXE • 5 MINUT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Co by se mohlo pokazit?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Kdyby služba zítra začala fungovat, co by mohlo ohrozit kvalitu nebo práva?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68680" y="2350008"/>
            <a:ext cx="320040" cy="320040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2331720"/>
            <a:ext cx="4572000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pracovníci rozhodují za člověka</a:t>
            </a:r>
          </a:p>
        </p:txBody>
      </p:sp>
      <p:sp>
        <p:nvSpPr>
          <p:cNvPr id="9" name="Oval 8"/>
          <p:cNvSpPr/>
          <p:nvPr/>
        </p:nvSpPr>
        <p:spPr>
          <a:xfrm>
            <a:off x="6355080" y="2350008"/>
            <a:ext cx="320040" cy="320040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2331720"/>
            <a:ext cx="4572000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lidé nevědí, co služba nabízí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218688"/>
            <a:ext cx="320040" cy="320040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3200400"/>
            <a:ext cx="4572000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každý pracovník postupuje jinak</a:t>
            </a:r>
          </a:p>
        </p:txBody>
      </p:sp>
      <p:sp>
        <p:nvSpPr>
          <p:cNvPr id="13" name="Oval 12"/>
          <p:cNvSpPr/>
          <p:nvPr/>
        </p:nvSpPr>
        <p:spPr>
          <a:xfrm>
            <a:off x="6355080" y="3218688"/>
            <a:ext cx="320040" cy="320040"/>
          </a:xfrm>
          <a:prstGeom prst="ellipse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58000" y="3200400"/>
            <a:ext cx="4572000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není jasné, jak podat stížnost</a:t>
            </a:r>
          </a:p>
        </p:txBody>
      </p:sp>
      <p:sp>
        <p:nvSpPr>
          <p:cNvPr id="15" name="Oval 14"/>
          <p:cNvSpPr/>
          <p:nvPr/>
        </p:nvSpPr>
        <p:spPr>
          <a:xfrm>
            <a:off x="868680" y="4087367"/>
            <a:ext cx="320040" cy="320040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4069079"/>
            <a:ext cx="4572000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služba nezvládne rizikovou situaci</a:t>
            </a:r>
          </a:p>
        </p:txBody>
      </p:sp>
      <p:sp>
        <p:nvSpPr>
          <p:cNvPr id="17" name="Oval 16"/>
          <p:cNvSpPr/>
          <p:nvPr/>
        </p:nvSpPr>
        <p:spPr>
          <a:xfrm>
            <a:off x="6355080" y="4087367"/>
            <a:ext cx="320040" cy="320040"/>
          </a:xfrm>
          <a:prstGeom prst="ellipse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>
              <a:defRPr sz="1300" b="1">
                <a:solidFill>
                  <a:srgbClr val="FFFFFF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0" y="4069079"/>
            <a:ext cx="4572000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500" b="0">
                <a:solidFill>
                  <a:srgbClr val="18324A"/>
                </a:solidFill>
                <a:latin typeface="Aptos"/>
              </a:defRPr>
            </a:pPr>
            <a:r>
              <a:t>chybí personální kapacita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349240"/>
            <a:ext cx="10241280" cy="40233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spcAft>
                <a:spcPts val="600"/>
              </a:spcAft>
              <a:defRPr sz="1500" b="1">
                <a:solidFill>
                  <a:srgbClr val="147D83"/>
                </a:solidFill>
                <a:latin typeface="Aptos"/>
              </a:defRPr>
            </a:pPr>
            <a:r>
              <a:t>Právě proto standardy potřebují smysl, srozumitelné postupy a průběžnou kontrolu.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147D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310896"/>
            <a:ext cx="10881360" cy="21945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000" b="1">
                <a:solidFill>
                  <a:srgbClr val="147D83"/>
                </a:solidFill>
                <a:latin typeface="Aptos"/>
              </a:defRPr>
            </a:pPr>
            <a:r>
              <a:t>ZDROJE A DALŠÍ PRÁCE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658368"/>
            <a:ext cx="10881360" cy="65836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2900" b="1">
                <a:solidFill>
                  <a:srgbClr val="18324A"/>
                </a:solidFill>
                <a:latin typeface="Aptos Display"/>
              </a:defRPr>
            </a:pPr>
            <a:r>
              <a:t>Kde ověřovat aktuální znění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1362456"/>
            <a:ext cx="10881360" cy="47548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0">
                <a:solidFill>
                  <a:srgbClr val="61727B"/>
                </a:solidFill>
                <a:latin typeface="Aptos"/>
              </a:defRPr>
            </a:pPr>
            <a:r>
              <a:t>Právní požadavky ověřujte v účinném znění. Metodické texty pomáhají porozumět zavádění do praxe.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76656" y="1847088"/>
            <a:ext cx="621792" cy="41148"/>
          </a:xfrm>
          <a:prstGeom prst="rect">
            <a:avLst/>
          </a:prstGeom>
          <a:solidFill>
            <a:srgbClr val="D7A6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212848"/>
            <a:ext cx="2240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ZÁKON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3240" y="2212848"/>
            <a:ext cx="301752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č. 108/2006 Sb.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0" y="2212848"/>
            <a:ext cx="507492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0">
                <a:solidFill>
                  <a:srgbClr val="263C4B"/>
                </a:solidFill>
                <a:latin typeface="Aptos"/>
              </a:defRPr>
            </a:pPr>
            <a:r>
              <a:t>e-sbirka.gov.cz/sb/2006/108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8680" y="2724912"/>
            <a:ext cx="10241280" cy="1828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2971800"/>
            <a:ext cx="2240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147D83"/>
                </a:solidFill>
                <a:latin typeface="Aptos"/>
              </a:defRPr>
            </a:pPr>
            <a:r>
              <a:t>VYHLÁŠKA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240" y="2971800"/>
            <a:ext cx="301752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č. 505/2006 Sb.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0" y="2971800"/>
            <a:ext cx="507492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0">
                <a:solidFill>
                  <a:srgbClr val="263C4B"/>
                </a:solidFill>
                <a:latin typeface="Aptos"/>
              </a:defRPr>
            </a:pPr>
            <a:r>
              <a:t>e-sbirka.gov.cz/sb/2006/505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8680" y="3483864"/>
            <a:ext cx="10241280" cy="1828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730752"/>
            <a:ext cx="2240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D7A648"/>
                </a:solidFill>
                <a:latin typeface="Aptos"/>
              </a:defRPr>
            </a:pPr>
            <a:r>
              <a:t>STANDARDY A METODIKY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63240" y="3730752"/>
            <a:ext cx="301752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MPSV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730752"/>
            <a:ext cx="507492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0">
                <a:solidFill>
                  <a:srgbClr val="263C4B"/>
                </a:solidFill>
                <a:latin typeface="Aptos"/>
              </a:defRPr>
            </a:pPr>
            <a:r>
              <a:t>mpsv.gov.cz/kvalita-socialnich-sluzeb-standardy-podpora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8680" y="4242816"/>
            <a:ext cx="10241280" cy="1828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4489704"/>
            <a:ext cx="224028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150" b="1">
                <a:solidFill>
                  <a:srgbClr val="D7A648"/>
                </a:solidFill>
                <a:latin typeface="Aptos"/>
              </a:defRPr>
            </a:pPr>
            <a:r>
              <a:t>REGISTRAČNÍ FORMULÁŘE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3240" y="4489704"/>
            <a:ext cx="3017520" cy="29260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00" b="1">
                <a:solidFill>
                  <a:srgbClr val="18324A"/>
                </a:solidFill>
                <a:latin typeface="Aptos"/>
              </a:defRPr>
            </a:pPr>
            <a:r>
              <a:t>MPSV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0" y="4489704"/>
            <a:ext cx="507492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200" b="0">
                <a:solidFill>
                  <a:srgbClr val="263C4B"/>
                </a:solidFill>
                <a:latin typeface="Aptos"/>
              </a:defRPr>
            </a:pPr>
            <a:r>
              <a:t>mpsv.gov.cz/formulare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680" y="5001768"/>
            <a:ext cx="10241280" cy="18288"/>
          </a:xfrm>
          <a:prstGeom prst="rect">
            <a:avLst/>
          </a:prstGeom>
          <a:solidFill>
            <a:srgbClr val="CDD6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6968" y="5486400"/>
            <a:ext cx="10241280" cy="3931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1350" b="1">
                <a:solidFill>
                  <a:srgbClr val="18324A"/>
                </a:solidFill>
                <a:latin typeface="Aptos"/>
              </a:defRPr>
            </a:pPr>
            <a:r>
              <a:t>V dalších setkáních budeme rozpracovávat jednotlivé standardy a jejich zavádění v týmu.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6565392"/>
            <a:ext cx="7315200" cy="14630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spcAft>
                <a:spcPts val="600"/>
              </a:spcAft>
              <a:defRPr sz="800" b="1">
                <a:solidFill>
                  <a:srgbClr val="61727B"/>
                </a:solidFill>
                <a:latin typeface="Aptos"/>
              </a:defRPr>
            </a:pPr>
            <a:r>
              <a:t>SEMINÁŘ SKSS  •  1. SETKÁNÍ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537960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spcAft>
                <a:spcPts val="600"/>
              </a:spcAft>
              <a:defRPr sz="900" b="1">
                <a:solidFill>
                  <a:srgbClr val="61727B"/>
                </a:solidFill>
                <a:latin typeface="Aptos"/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