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1" r:id="rId2"/>
    <p:sldMasterId id="2147483674" r:id="rId3"/>
  </p:sldMasterIdLst>
  <p:notesMasterIdLst>
    <p:notesMasterId r:id="rId19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7559675" cy="10691813"/>
  <p:embeddedFontLst>
    <p:embeddedFont>
      <p:font typeface="Hind" panose="020B0604020202020204" charset="-18"/>
      <p:regular r:id="rId20"/>
      <p:bold r:id="rId21"/>
    </p:embeddedFont>
    <p:embeddedFont>
      <p:font typeface="Roboto Condensed" panose="020B0604020202020204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8" roundtripDataSignature="AMtx7mhHLT+3zDIE0JslZ6XjAefm1YgPN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2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font" Target="fonts/font2.fntdata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font" Target="fonts/font6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font" Target="fonts/font1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font" Target="fonts/font5.fntdata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font" Target="fonts/font4.fntdata"/><Relationship Id="rId28" Type="http://customschemas.google.com/relationships/presentationmetadata" Target="metadata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font" Target="fonts/font3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8" name="Google Shape;16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4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24" name="Google Shape;22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4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30" name="Google Shape;23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15354bf18d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7" name="Google Shape;237;g15354bf18d4_0_0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64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3" name="Google Shape;243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9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9" name="Google Shape;24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9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5" name="Google Shape;25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2" name="Google Shape;17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9" name="Google Shape;17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2fc5e6681eb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2fc5e6681eb_0_19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5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3" name="Google Shape;19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0" name="Google Shape;200;p65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8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6" name="Google Shape;20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6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12" name="Google Shape;21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15354bf18d4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8" name="Google Shape;218;g15354bf18d4_0_5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35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36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36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36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37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37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37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37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37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8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9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40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2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4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43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43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7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4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44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4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45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45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4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46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4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47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47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47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4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48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48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48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48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48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5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50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26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9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4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2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5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6" name="Google Shape;136;p53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7" name="Google Shape;137;p53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5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5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1" name="Google Shape;141;p5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2" name="Google Shape;142;p54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5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5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6" name="Google Shape;146;p55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7" name="Google Shape;147;p55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5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1" name="Google Shape;151;p56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5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5" name="Google Shape;155;p57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6" name="Google Shape;156;p57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7" name="Google Shape;157;p57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5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5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1" name="Google Shape;161;p58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2" name="Google Shape;162;p58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3" name="Google Shape;163;p58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4" name="Google Shape;164;p58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5" name="Google Shape;165;p58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9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29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1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2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32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32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33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33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34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0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20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20"/>
          <p:cNvSpPr/>
          <p:nvPr/>
        </p:nvSpPr>
        <p:spPr>
          <a:xfrm>
            <a:off x="8629200" y="0"/>
            <a:ext cx="3562200" cy="6857280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" name="Google Shape;9;p20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3562920" y="734400"/>
            <a:ext cx="5065560" cy="538848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22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22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152280" y="-775800"/>
            <a:ext cx="4314240" cy="3052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2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5948640" y="1565640"/>
            <a:ext cx="7700760" cy="819144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22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24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4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9" name="Google Shape;119;p2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najbrtova@jabok.cz" TargetMode="External"/><Relationship Id="rId7" Type="http://schemas.openxmlformats.org/officeDocument/2006/relationships/hyperlink" Target="mailto:pesek@jabok.cz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Relationship Id="rId6" Type="http://schemas.openxmlformats.org/officeDocument/2006/relationships/hyperlink" Target="mailto:ortova@jabok.cz" TargetMode="External"/><Relationship Id="rId5" Type="http://schemas.openxmlformats.org/officeDocument/2006/relationships/hyperlink" Target="mailto:sivek@jabok.cz" TargetMode="External"/><Relationship Id="rId4" Type="http://schemas.openxmlformats.org/officeDocument/2006/relationships/hyperlink" Target="mailto:cizkova@jabok.cz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4"/>
          <p:cNvSpPr/>
          <p:nvPr/>
        </p:nvSpPr>
        <p:spPr>
          <a:xfrm>
            <a:off x="582441" y="1601350"/>
            <a:ext cx="11167107" cy="4987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just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•"/>
            </a:pPr>
            <a:r>
              <a:rPr lang="cs-CZ" sz="3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Individuální plán praxe (IPP) - SCHVÁLENÉ A PODEPSANÉ PŘED PRAXÍ</a:t>
            </a: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just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•"/>
            </a:pPr>
            <a:r>
              <a:rPr lang="cs-CZ" sz="3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Zpráva z praxe </a:t>
            </a: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0" algn="just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28600" algn="just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•"/>
            </a:pPr>
            <a:r>
              <a:rPr lang="cs-CZ" sz="3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Hodnocení z praxe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27" name="Google Shape;227;p14"/>
          <p:cNvSpPr/>
          <p:nvPr/>
        </p:nvSpPr>
        <p:spPr>
          <a:xfrm>
            <a:off x="2909868" y="156467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DOKUMENTY K PRAXI</a:t>
            </a:r>
            <a:endParaRPr sz="40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"/>
          <p:cNvSpPr/>
          <p:nvPr/>
        </p:nvSpPr>
        <p:spPr>
          <a:xfrm>
            <a:off x="229350" y="2662725"/>
            <a:ext cx="11696100" cy="50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Co je nyní potřeba: </a:t>
            </a: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                    </a:t>
            </a: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podepsaný plán praxe, z</a:t>
            </a:r>
            <a:r>
              <a:rPr lang="cs-CZ" sz="3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práva a hodnocení – do odevzdávárny či emailem vedoucímu své nové seminární skupiny </a:t>
            </a:r>
            <a:endParaRPr sz="32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/>
            </a:r>
            <a:br>
              <a:rPr lang="cs-CZ" sz="3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cs-CZ" sz="3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 zápočtu: realizovaná praxe v plném rozsahu (60 hodin), IPP (</a:t>
            </a: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trojstranně podepsané)</a:t>
            </a:r>
            <a:r>
              <a:rPr lang="cs-CZ" sz="3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, schválená zpráva z praxe, hodnocení</a:t>
            </a:r>
            <a:endParaRPr sz="18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cs-CZ" sz="4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cs-CZ"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3600" b="1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33" name="Google Shape;233;p4"/>
          <p:cNvSpPr/>
          <p:nvPr/>
        </p:nvSpPr>
        <p:spPr>
          <a:xfrm>
            <a:off x="1528960" y="40568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PRÁZDNINOVÁ PRAXE</a:t>
            </a: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34" name="Google Shape;234;p4"/>
          <p:cNvSpPr/>
          <p:nvPr/>
        </p:nvSpPr>
        <p:spPr>
          <a:xfrm>
            <a:off x="229350" y="3326400"/>
            <a:ext cx="1516500" cy="205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4C2F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15354bf18d4_0_0"/>
          <p:cNvSpPr txBox="1">
            <a:spLocks noGrp="1"/>
          </p:cNvSpPr>
          <p:nvPr>
            <p:ph type="title"/>
          </p:nvPr>
        </p:nvSpPr>
        <p:spPr>
          <a:xfrm>
            <a:off x="3935751" y="501525"/>
            <a:ext cx="78828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PRAXE K ABSOLUTORIU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40" name="Google Shape;240;g15354bf18d4_0_0"/>
          <p:cNvSpPr txBox="1">
            <a:spLocks noGrp="1"/>
          </p:cNvSpPr>
          <p:nvPr>
            <p:ph type="subTitle" idx="1"/>
          </p:nvPr>
        </p:nvSpPr>
        <p:spPr>
          <a:xfrm>
            <a:off x="1119760" y="2119006"/>
            <a:ext cx="11304300" cy="21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cs-CZ" sz="4600" b="1">
                <a:solidFill>
                  <a:srgbClr val="C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30.3. - 17.4.2026</a:t>
            </a:r>
            <a:endParaRPr sz="4600" b="1">
              <a:solidFill>
                <a:srgbClr val="C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 Zcela v režii vedoucího absolventské práce, který dává i zápočet.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4"/>
          <p:cNvSpPr txBox="1">
            <a:spLocks noGrp="1"/>
          </p:cNvSpPr>
          <p:nvPr>
            <p:ph type="title"/>
          </p:nvPr>
        </p:nvSpPr>
        <p:spPr>
          <a:xfrm>
            <a:off x="5038106" y="412867"/>
            <a:ext cx="109725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ZÁPOČET - SUPERVIZE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46" name="Google Shape;246;p64"/>
          <p:cNvSpPr txBox="1">
            <a:spLocks noGrp="1"/>
          </p:cNvSpPr>
          <p:nvPr>
            <p:ph type="subTitle" idx="1"/>
          </p:nvPr>
        </p:nvSpPr>
        <p:spPr>
          <a:xfrm>
            <a:off x="783240" y="1828614"/>
            <a:ext cx="11805000" cy="50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508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cs-CZ" sz="3000">
                <a:latin typeface="Roboto Condensed"/>
                <a:ea typeface="Roboto Condensed"/>
                <a:cs typeface="Roboto Condensed"/>
                <a:sym typeface="Roboto Condensed"/>
              </a:rPr>
              <a:t>Zápočet se uděluje v letním semestru !</a:t>
            </a:r>
            <a:endParaRPr sz="3000"/>
          </a:p>
          <a:p>
            <a:pPr marL="508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30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08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cs-CZ" sz="3000">
                <a:latin typeface="Roboto Condensed"/>
                <a:ea typeface="Roboto Condensed"/>
                <a:cs typeface="Roboto Condensed"/>
                <a:sym typeface="Roboto Condensed"/>
              </a:rPr>
              <a:t>Podmínky pro zápočet: </a:t>
            </a:r>
            <a:endParaRPr sz="30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08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30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82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3000"/>
              <a:buChar char="•"/>
            </a:pPr>
            <a:r>
              <a:rPr lang="cs-CZ" sz="3000">
                <a:latin typeface="Roboto Condensed"/>
                <a:ea typeface="Roboto Condensed"/>
                <a:cs typeface="Roboto Condensed"/>
                <a:sym typeface="Roboto Condensed"/>
              </a:rPr>
              <a:t>docházka dle domluvy v supervizní skupině (viz kontrakt)</a:t>
            </a:r>
            <a:endParaRPr sz="30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82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3000"/>
              <a:buChar char="•"/>
            </a:pPr>
            <a:r>
              <a:rPr lang="cs-CZ" sz="3000">
                <a:latin typeface="Roboto Condensed"/>
                <a:ea typeface="Roboto Condensed"/>
                <a:cs typeface="Roboto Condensed"/>
                <a:sym typeface="Roboto Condensed"/>
              </a:rPr>
              <a:t>1 x role supervidovaného s vlastním tématem</a:t>
            </a:r>
            <a:endParaRPr sz="3000"/>
          </a:p>
          <a:p>
            <a:pPr marL="457200" lvl="0" indent="-482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3000"/>
              <a:buChar char="•"/>
            </a:pPr>
            <a:r>
              <a:rPr lang="cs-CZ" sz="3000">
                <a:latin typeface="Roboto Condensed"/>
                <a:ea typeface="Roboto Condensed"/>
                <a:cs typeface="Roboto Condensed"/>
                <a:sym typeface="Roboto Condensed"/>
              </a:rPr>
              <a:t>Schválený záznam ze supervize (1x vlastní a 1x spolužáka)</a:t>
            </a:r>
            <a:endParaRPr sz="3000"/>
          </a:p>
          <a:p>
            <a:pPr marL="457200" lvl="0" indent="-292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3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9"/>
          <p:cNvSpPr/>
          <p:nvPr/>
        </p:nvSpPr>
        <p:spPr>
          <a:xfrm>
            <a:off x="0" y="1419875"/>
            <a:ext cx="12091800" cy="514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lang="cs-CZ" sz="24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KONTROLA PORTFOLIA s dokumenty k praxím </a:t>
            </a:r>
            <a:r>
              <a:rPr lang="cs-CZ" sz="2400" b="1" i="0" u="none" strike="noStrike" cap="none">
                <a:solidFill>
                  <a:srgbClr val="C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 konce dubna 202</a:t>
            </a:r>
            <a:r>
              <a:rPr lang="cs-CZ" sz="2400" b="1">
                <a:solidFill>
                  <a:srgbClr val="C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6 </a:t>
            </a:r>
            <a:r>
              <a:rPr lang="cs-CZ" sz="24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-</a:t>
            </a: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při kontrole musí portfolio obsahovat již všechny uvedené dokumenty ze všech praxí.</a:t>
            </a:r>
            <a:endParaRPr>
              <a:solidFill>
                <a:srgbClr val="C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Dostupné v dokumentech k praxím v Isu</a:t>
            </a: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: 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0000" marR="0" lvl="1" indent="-2381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−"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Portfolio, ú</a:t>
            </a: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vodní </a:t>
            </a: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strana</a:t>
            </a: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(s</a:t>
            </a: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vlastním </a:t>
            </a: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jménem) </a:t>
            </a:r>
            <a:endParaRPr sz="2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0000" marR="0" lvl="1" indent="-2381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Condensed"/>
              <a:buChar char="−"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Portfolio , str. 2 - přehled absolvovaných praxí (excelová tabulka)</a:t>
            </a:r>
            <a:endParaRPr sz="24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0000" marR="0" lvl="1" indent="-2381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−"/>
            </a:pP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Individuální plány praxe (s podpisy učitele, lektora praxe a studenta)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0000" marR="0" lvl="1" indent="-2381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−"/>
            </a:pP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</a:t>
            </a: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y</a:t>
            </a: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z praxe </a:t>
            </a:r>
            <a:endParaRPr/>
          </a:p>
          <a:p>
            <a:pPr marL="450000" marR="0" lvl="1" indent="-2381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−"/>
            </a:pP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Hodnocení z praxe</a:t>
            </a:r>
            <a:endParaRPr sz="2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0000" marR="0" lvl="1" indent="-2381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Condensed"/>
              <a:buChar char="−"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Záznam ze supervize (2x)</a:t>
            </a:r>
            <a:endParaRPr sz="24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11875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11875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0000" marR="0" lvl="1" indent="-857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52" name="Google Shape;252;p9"/>
          <p:cNvSpPr/>
          <p:nvPr/>
        </p:nvSpPr>
        <p:spPr>
          <a:xfrm>
            <a:off x="4982695" y="-153932"/>
            <a:ext cx="9199200" cy="139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cs-CZ" sz="4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PORTFOLIO</a:t>
            </a: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9"/>
          <p:cNvSpPr/>
          <p:nvPr/>
        </p:nvSpPr>
        <p:spPr>
          <a:xfrm>
            <a:off x="4475131" y="2008906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DĚKUJI ZA POZORNOST</a:t>
            </a: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"/>
          <p:cNvSpPr/>
          <p:nvPr/>
        </p:nvSpPr>
        <p:spPr>
          <a:xfrm>
            <a:off x="1121884" y="2500955"/>
            <a:ext cx="9863640" cy="208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b="1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/>
            </a:r>
            <a:br>
              <a:rPr lang="cs-CZ" sz="4400" b="1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endParaRPr sz="4400" b="1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75" name="Google Shape;175;p2"/>
          <p:cNvSpPr txBox="1">
            <a:spLocks noGrp="1"/>
          </p:cNvSpPr>
          <p:nvPr>
            <p:ph type="body" idx="4294967295"/>
          </p:nvPr>
        </p:nvSpPr>
        <p:spPr>
          <a:xfrm>
            <a:off x="0" y="2173288"/>
            <a:ext cx="5354638" cy="3976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11430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cs-CZ" sz="4800" b="1" cap="none">
                <a:latin typeface="Roboto Condensed"/>
                <a:ea typeface="Roboto Condensed"/>
                <a:cs typeface="Roboto Condensed"/>
                <a:sym typeface="Roboto Condensed"/>
              </a:rPr>
              <a:t>SUPERVIZE</a:t>
            </a:r>
            <a:r>
              <a:rPr lang="cs-CZ" sz="4800" cap="none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/>
            </a:r>
            <a:b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pro sociální pracovníky</a:t>
            </a:r>
            <a:b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pro speciální pedagogy</a:t>
            </a:r>
            <a:endParaRPr/>
          </a:p>
          <a:p>
            <a:pPr marL="11430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cs-CZ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I, II</a:t>
            </a:r>
            <a:endParaRPr/>
          </a:p>
        </p:txBody>
      </p:sp>
      <p:sp>
        <p:nvSpPr>
          <p:cNvPr id="176" name="Google Shape;176;p2"/>
          <p:cNvSpPr txBox="1">
            <a:spLocks noGrp="1"/>
          </p:cNvSpPr>
          <p:nvPr>
            <p:ph type="body" idx="4294967295"/>
          </p:nvPr>
        </p:nvSpPr>
        <p:spPr>
          <a:xfrm>
            <a:off x="5445761" y="2173287"/>
            <a:ext cx="6299200" cy="3976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11430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cs-CZ" sz="4400" b="1" cap="none">
                <a:latin typeface="Roboto Condensed"/>
                <a:ea typeface="Roboto Condensed"/>
                <a:cs typeface="Roboto Condensed"/>
                <a:sym typeface="Roboto Condensed"/>
              </a:rPr>
              <a:t>ODBORNÁ PRAXE BLOKOVÁ SPECIALIZAČNÍ</a:t>
            </a:r>
            <a:endParaRPr/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"/>
          <p:cNvSpPr/>
          <p:nvPr/>
        </p:nvSpPr>
        <p:spPr>
          <a:xfrm>
            <a:off x="192775" y="1163500"/>
            <a:ext cx="11821500" cy="55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cs-CZ" sz="23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Tereza NAJBRTOVÁ</a:t>
            </a:r>
            <a:r>
              <a:rPr lang="cs-CZ" sz="23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– skupina DA</a:t>
            </a:r>
            <a:r>
              <a:rPr lang="cs-CZ" sz="2300">
                <a:solidFill>
                  <a:schemeClr val="dk1"/>
                </a:solidFill>
              </a:rPr>
              <a:t>, </a:t>
            </a:r>
            <a:r>
              <a:rPr lang="cs-CZ" sz="2300" u="sng">
                <a:solidFill>
                  <a:schemeClr val="hlink"/>
                </a:solidFill>
                <a:latin typeface="Roboto Condensed"/>
                <a:ea typeface="Roboto Condensed"/>
                <a:cs typeface="Roboto Condensed"/>
                <a:sym typeface="Roboto Condensed"/>
                <a:hlinkClick r:id="rId3"/>
              </a:rPr>
              <a:t>najbrtova@jabok.cz</a:t>
            </a:r>
            <a:r>
              <a:rPr lang="cs-CZ" sz="2300">
                <a:solidFill>
                  <a:schemeClr val="hlink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, tel.: 771 114 172</a:t>
            </a:r>
            <a:endParaRPr sz="2300">
              <a:solidFill>
                <a:schemeClr val="hlink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cs-CZ" sz="23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Alan KŘIŠŤAN</a:t>
            </a:r>
            <a:r>
              <a:rPr lang="cs-CZ" sz="23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– skupina DA</a:t>
            </a:r>
            <a:r>
              <a:rPr lang="cs-CZ" sz="2300">
                <a:solidFill>
                  <a:schemeClr val="dk1"/>
                </a:solidFill>
              </a:rPr>
              <a:t>, </a:t>
            </a:r>
            <a:r>
              <a:rPr lang="cs-CZ" sz="2300" u="sng">
                <a:solidFill>
                  <a:schemeClr val="hlink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kristan</a:t>
            </a:r>
            <a:r>
              <a:rPr lang="cs-CZ" sz="2300" u="sng">
                <a:solidFill>
                  <a:schemeClr val="hlink"/>
                </a:solidFill>
                <a:latin typeface="Roboto Condensed"/>
                <a:ea typeface="Roboto Condensed"/>
                <a:cs typeface="Roboto Condensed"/>
                <a:sym typeface="Roboto Condensed"/>
                <a:hlinkClick r:id="rId4"/>
              </a:rPr>
              <a:t>@jabok.cz</a:t>
            </a:r>
            <a:endParaRPr sz="2300" b="1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b="1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cs-CZ" sz="23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Vojtěch SIVEK </a:t>
            </a:r>
            <a:r>
              <a:rPr lang="cs-CZ" sz="23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- skupina DB, </a:t>
            </a:r>
            <a:r>
              <a:rPr lang="cs-CZ" sz="2300" u="sng">
                <a:solidFill>
                  <a:schemeClr val="hlink"/>
                </a:solidFill>
                <a:latin typeface="Roboto Condensed"/>
                <a:ea typeface="Roboto Condensed"/>
                <a:cs typeface="Roboto Condensed"/>
                <a:sym typeface="Roboto Condensed"/>
                <a:hlinkClick r:id="rId5"/>
              </a:rPr>
              <a:t>sivek@jabok.cz</a:t>
            </a:r>
            <a:endParaRPr sz="2300" u="sng">
              <a:solidFill>
                <a:srgbClr val="6FA8DC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 u="sng">
              <a:solidFill>
                <a:srgbClr val="6FA8DC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cs-CZ" sz="23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Petra REISEROVÁ</a:t>
            </a:r>
            <a:r>
              <a:rPr lang="cs-CZ" sz="23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– skupina DC, </a:t>
            </a:r>
            <a:r>
              <a:rPr lang="cs-CZ" sz="2300" u="sng">
                <a:solidFill>
                  <a:srgbClr val="2998E3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reiserova</a:t>
            </a:r>
            <a:r>
              <a:rPr lang="cs-CZ" sz="2300" u="sng">
                <a:solidFill>
                  <a:srgbClr val="2998E3"/>
                </a:solidFill>
                <a:latin typeface="Roboto Condensed"/>
                <a:ea typeface="Roboto Condensed"/>
                <a:cs typeface="Roboto Condensed"/>
                <a:sym typeface="Roboto Condensed"/>
                <a:hlinkClick r:id="rId6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@jabok.cz</a:t>
            </a:r>
            <a:endParaRPr sz="2300" u="sng">
              <a:solidFill>
                <a:srgbClr val="2998E3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boto Condensed"/>
              <a:buChar char="●"/>
            </a:pPr>
            <a:r>
              <a:rPr lang="cs-CZ" sz="23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Michal PEŠEK</a:t>
            </a:r>
            <a:r>
              <a:rPr lang="cs-CZ" sz="23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- skupina DC, </a:t>
            </a:r>
            <a:r>
              <a:rPr lang="cs-CZ" sz="2300" u="sng">
                <a:solidFill>
                  <a:schemeClr val="hlink"/>
                </a:solidFill>
                <a:latin typeface="Roboto Condensed"/>
                <a:ea typeface="Roboto Condensed"/>
                <a:cs typeface="Roboto Condensed"/>
                <a:sym typeface="Roboto Condensed"/>
                <a:hlinkClick r:id="rId7"/>
              </a:rPr>
              <a:t>pesek@jabok.cz</a:t>
            </a:r>
            <a:endParaRPr sz="2300" b="1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b="1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boto Condensed"/>
              <a:buChar char="●"/>
            </a:pPr>
            <a:r>
              <a:rPr lang="cs-CZ" sz="23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Hana ČÍŽKOVÁ</a:t>
            </a:r>
            <a:r>
              <a:rPr lang="cs-CZ" sz="23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- skupina DD, </a:t>
            </a:r>
            <a:r>
              <a:rPr lang="cs-CZ" sz="2300" u="sng">
                <a:solidFill>
                  <a:srgbClr val="2998E3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cizkova@jabok.cz</a:t>
            </a:r>
            <a:endParaRPr sz="2300" u="sng">
              <a:solidFill>
                <a:srgbClr val="2998E3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u="sng">
              <a:solidFill>
                <a:srgbClr val="2998E3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lang="cs-CZ" sz="26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Rozpis pro rozdělení do skupin bude otevřen od neděle </a:t>
            </a:r>
            <a:r>
              <a:rPr lang="cs-CZ" sz="2600" b="1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28</a:t>
            </a:r>
            <a:r>
              <a:rPr lang="cs-CZ" sz="2600" b="1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9. 202</a:t>
            </a:r>
            <a:r>
              <a:rPr lang="cs-CZ" sz="2600" b="1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4</a:t>
            </a:r>
            <a:r>
              <a:rPr lang="cs-CZ" sz="2600" b="1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, </a:t>
            </a:r>
            <a:r>
              <a:rPr lang="cs-CZ" sz="2600" b="1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19</a:t>
            </a:r>
            <a:r>
              <a:rPr lang="cs-CZ" sz="2600" b="1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:00 do </a:t>
            </a:r>
            <a:r>
              <a:rPr lang="cs-CZ" sz="2600" b="1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30</a:t>
            </a:r>
            <a:r>
              <a:rPr lang="cs-CZ" sz="2600" b="1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</a:t>
            </a:r>
            <a:r>
              <a:rPr lang="cs-CZ" sz="2600" b="1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9</a:t>
            </a:r>
            <a:r>
              <a:rPr lang="cs-CZ" sz="2600" b="1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202</a:t>
            </a:r>
            <a:r>
              <a:rPr lang="cs-CZ" sz="2600" b="1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5</a:t>
            </a:r>
            <a:endParaRPr sz="2600" b="1" i="0" u="none" strike="noStrike" cap="none">
              <a:solidFill>
                <a:srgbClr val="CC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lang="cs-CZ" sz="26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Rozpis v Isu u předmětu</a:t>
            </a:r>
            <a:endParaRPr sz="26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3"/>
          <p:cNvSpPr/>
          <p:nvPr/>
        </p:nvSpPr>
        <p:spPr>
          <a:xfrm>
            <a:off x="3904171" y="-161299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ROZDĚLENÍ SKUPIN</a:t>
            </a: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fc5e6681eb_0_19"/>
          <p:cNvSpPr txBox="1">
            <a:spLocks noGrp="1"/>
          </p:cNvSpPr>
          <p:nvPr>
            <p:ph type="title"/>
          </p:nvPr>
        </p:nvSpPr>
        <p:spPr>
          <a:xfrm>
            <a:off x="3537051" y="374925"/>
            <a:ext cx="8163000" cy="609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PODMÍNKY ROZDĚLENÍ DO SKUPIN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88" name="Google Shape;188;g2fc5e6681eb_0_19"/>
          <p:cNvSpPr txBox="1">
            <a:spLocks noGrp="1"/>
          </p:cNvSpPr>
          <p:nvPr>
            <p:ph type="subTitle" idx="1"/>
          </p:nvPr>
        </p:nvSpPr>
        <p:spPr>
          <a:xfrm>
            <a:off x="56175" y="1604525"/>
            <a:ext cx="12021900" cy="3505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cs-CZ" sz="4000">
                <a:latin typeface="Roboto Condensed"/>
                <a:ea typeface="Roboto Condensed"/>
                <a:cs typeface="Roboto Condensed"/>
                <a:sym typeface="Roboto Condensed"/>
              </a:rPr>
              <a:t>               Studenti se rozdělují sami v daném termínu v ISu.</a:t>
            </a:r>
            <a:endParaRPr sz="40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40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17100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cs-CZ" sz="4000">
                <a:latin typeface="Roboto Condensed"/>
                <a:ea typeface="Roboto Condensed"/>
                <a:cs typeface="Roboto Condensed"/>
                <a:sym typeface="Roboto Condensed"/>
              </a:rPr>
              <a:t>Při rozdělování myslet na to, aby nebyli ve skupině -              sourozenci či jiní rodinní příslušníci a partneři.</a:t>
            </a:r>
            <a:endParaRPr sz="4000"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89" name="Google Shape;189;g2fc5e6681eb_0_19"/>
          <p:cNvSpPr/>
          <p:nvPr/>
        </p:nvSpPr>
        <p:spPr>
          <a:xfrm>
            <a:off x="274750" y="3882850"/>
            <a:ext cx="1311600" cy="65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g2fc5e6681eb_0_19"/>
          <p:cNvSpPr/>
          <p:nvPr/>
        </p:nvSpPr>
        <p:spPr>
          <a:xfrm>
            <a:off x="274750" y="2628125"/>
            <a:ext cx="1311600" cy="65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5"/>
          <p:cNvSpPr txBox="1">
            <a:spLocks noGrp="1"/>
          </p:cNvSpPr>
          <p:nvPr>
            <p:ph type="title"/>
          </p:nvPr>
        </p:nvSpPr>
        <p:spPr>
          <a:xfrm>
            <a:off x="1345180" y="714021"/>
            <a:ext cx="10972440" cy="609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cs-CZ" cap="none">
                <a:latin typeface="Roboto Condensed"/>
                <a:ea typeface="Roboto Condensed"/>
                <a:cs typeface="Roboto Condensed"/>
                <a:sym typeface="Roboto Condensed"/>
              </a:rPr>
              <a:t>ČASOVÝ HARMONOGRAM PRAXE A SUPERVIZÍ</a:t>
            </a:r>
            <a:endParaRPr sz="4800" cap="none"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96" name="Google Shape;196;p5"/>
          <p:cNvSpPr txBox="1">
            <a:spLocks noGrp="1"/>
          </p:cNvSpPr>
          <p:nvPr>
            <p:ph type="body" idx="1"/>
          </p:nvPr>
        </p:nvSpPr>
        <p:spPr>
          <a:xfrm>
            <a:off x="447040" y="1581352"/>
            <a:ext cx="6384300" cy="3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s-CZ" sz="2100" u="sng">
                <a:latin typeface="Roboto Condensed"/>
                <a:ea typeface="Roboto Condensed"/>
                <a:cs typeface="Roboto Condensed"/>
                <a:sym typeface="Roboto Condensed"/>
              </a:rPr>
              <a:t>Zimní semestr</a:t>
            </a:r>
            <a:endParaRPr/>
          </a:p>
          <a:p>
            <a:pPr marL="0" lvl="0" indent="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1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cs-CZ" sz="2100">
                <a:latin typeface="Roboto Condensed"/>
                <a:ea typeface="Roboto Condensed"/>
                <a:cs typeface="Roboto Condensed"/>
                <a:sym typeface="Roboto Condensed"/>
              </a:rPr>
              <a:t>25.9. Úvodní seminář pro celý ročník</a:t>
            </a:r>
            <a:endParaRPr sz="21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cs-CZ" sz="2100">
                <a:latin typeface="Roboto Condensed"/>
                <a:ea typeface="Roboto Condensed"/>
                <a:cs typeface="Roboto Condensed"/>
                <a:sym typeface="Roboto Condensed"/>
              </a:rPr>
              <a:t>02.10. Seminář v supervizních skupinách </a:t>
            </a:r>
            <a:endParaRPr sz="21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cs-CZ" sz="2100">
                <a:latin typeface="Roboto Condensed"/>
                <a:ea typeface="Roboto Condensed"/>
                <a:cs typeface="Roboto Condensed"/>
                <a:sym typeface="Roboto Condensed"/>
              </a:rPr>
              <a:t>09.10. Seminář v supervizních skupinách</a:t>
            </a:r>
            <a:endParaRPr sz="21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cs-CZ" sz="2100">
                <a:latin typeface="Roboto Condensed"/>
                <a:ea typeface="Roboto Condensed"/>
                <a:cs typeface="Roboto Condensed"/>
                <a:sym typeface="Roboto Condensed"/>
              </a:rPr>
              <a:t>16.10. Seminář v supervizních skupinách (IPP)</a:t>
            </a:r>
            <a:endParaRPr sz="21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Char char="•"/>
            </a:pPr>
            <a:r>
              <a:rPr lang="cs-CZ" sz="2100" b="1" i="1" u="sng">
                <a:solidFill>
                  <a:srgbClr val="C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3.11. - 28.11. Praxe  bloková specializační</a:t>
            </a:r>
            <a:endParaRPr sz="2100">
              <a:solidFill>
                <a:srgbClr val="C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cs-CZ" sz="2100">
                <a:latin typeface="Roboto Condensed"/>
                <a:ea typeface="Roboto Condensed"/>
                <a:cs typeface="Roboto Condensed"/>
                <a:sym typeface="Roboto Condensed"/>
              </a:rPr>
              <a:t>4.12. Seminář v supervizních skupinách (reflexe)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cs-CZ" sz="2100">
                <a:latin typeface="Roboto Condensed"/>
                <a:ea typeface="Roboto Condensed"/>
                <a:cs typeface="Roboto Condensed"/>
                <a:sym typeface="Roboto Condensed"/>
              </a:rPr>
              <a:t>11.12. Supervize</a:t>
            </a:r>
            <a:endParaRPr sz="21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cs-CZ" sz="2100">
                <a:latin typeface="Roboto Condensed"/>
                <a:ea typeface="Roboto Condensed"/>
                <a:cs typeface="Roboto Condensed"/>
                <a:sym typeface="Roboto Condensed"/>
              </a:rPr>
              <a:t>18.12. Supervize</a:t>
            </a:r>
            <a:endParaRPr sz="21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-19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Roboto Condensed"/>
              <a:buChar char="•"/>
            </a:pPr>
            <a:r>
              <a:rPr lang="cs-CZ" sz="2100">
                <a:latin typeface="Roboto Condensed"/>
                <a:ea typeface="Roboto Condensed"/>
                <a:cs typeface="Roboto Condensed"/>
                <a:sym typeface="Roboto Condensed"/>
              </a:rPr>
              <a:t> 08.1.  Supervize</a:t>
            </a:r>
            <a:endParaRPr sz="2100"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97" name="Google Shape;197;p5"/>
          <p:cNvSpPr txBox="1">
            <a:spLocks noGrp="1"/>
          </p:cNvSpPr>
          <p:nvPr>
            <p:ph type="body" idx="2"/>
          </p:nvPr>
        </p:nvSpPr>
        <p:spPr>
          <a:xfrm>
            <a:off x="6564225" y="1581350"/>
            <a:ext cx="5276100" cy="425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47500" lnSpcReduction="20000"/>
          </a:bodyPr>
          <a:lstStyle/>
          <a:p>
            <a:pPr marL="1143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77533"/>
              <a:buNone/>
            </a:pPr>
            <a:r>
              <a:rPr lang="cs-CZ" sz="4221" u="sng">
                <a:latin typeface="Roboto Condensed"/>
                <a:ea typeface="Roboto Condensed"/>
                <a:cs typeface="Roboto Condensed"/>
                <a:sym typeface="Roboto Condensed"/>
              </a:rPr>
              <a:t>Letní semestr</a:t>
            </a:r>
            <a:endParaRPr sz="3221"/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1604"/>
              <a:buNone/>
            </a:pPr>
            <a:endParaRPr sz="3221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1172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7533"/>
              <a:buChar char="•"/>
            </a:pPr>
            <a:r>
              <a:rPr lang="cs-CZ" sz="4221">
                <a:latin typeface="Roboto Condensed"/>
                <a:ea typeface="Roboto Condensed"/>
                <a:cs typeface="Roboto Condensed"/>
                <a:sym typeface="Roboto Condensed"/>
              </a:rPr>
              <a:t>05.2. </a:t>
            </a:r>
            <a:r>
              <a:rPr lang="cs-CZ" sz="4421">
                <a:latin typeface="Roboto Condensed"/>
                <a:ea typeface="Roboto Condensed"/>
                <a:cs typeface="Roboto Condensed"/>
                <a:sym typeface="Roboto Condensed"/>
              </a:rPr>
              <a:t>Supervize</a:t>
            </a:r>
            <a:endParaRPr sz="4221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1172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7533"/>
              <a:buChar char="•"/>
            </a:pPr>
            <a:r>
              <a:rPr lang="cs-CZ" sz="4221">
                <a:latin typeface="Roboto Condensed"/>
                <a:ea typeface="Roboto Condensed"/>
                <a:cs typeface="Roboto Condensed"/>
                <a:sym typeface="Roboto Condensed"/>
              </a:rPr>
              <a:t>12.2. </a:t>
            </a:r>
            <a:r>
              <a:rPr lang="cs-CZ" sz="4421">
                <a:latin typeface="Roboto Condensed"/>
                <a:ea typeface="Roboto Condensed"/>
                <a:cs typeface="Roboto Condensed"/>
                <a:sym typeface="Roboto Condensed"/>
              </a:rPr>
              <a:t>Supervize</a:t>
            </a:r>
            <a:endParaRPr sz="3221"/>
          </a:p>
          <a:p>
            <a:pPr marL="457200" lvl="0" indent="-31172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7533"/>
              <a:buChar char="•"/>
            </a:pPr>
            <a:r>
              <a:rPr lang="cs-CZ" sz="4221">
                <a:latin typeface="Roboto Condensed"/>
                <a:ea typeface="Roboto Condensed"/>
                <a:cs typeface="Roboto Condensed"/>
                <a:sym typeface="Roboto Condensed"/>
              </a:rPr>
              <a:t>19.2. </a:t>
            </a:r>
            <a:r>
              <a:rPr lang="cs-CZ" sz="4421">
                <a:latin typeface="Roboto Condensed"/>
                <a:ea typeface="Roboto Condensed"/>
                <a:cs typeface="Roboto Condensed"/>
                <a:sym typeface="Roboto Condensed"/>
              </a:rPr>
              <a:t>Supervize</a:t>
            </a:r>
            <a:endParaRPr sz="3221"/>
          </a:p>
          <a:p>
            <a:pPr marL="457200" lvl="0" indent="-31172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7533"/>
              <a:buChar char="•"/>
            </a:pPr>
            <a:r>
              <a:rPr lang="cs-CZ" sz="4221">
                <a:latin typeface="Roboto Condensed"/>
                <a:ea typeface="Roboto Condensed"/>
                <a:cs typeface="Roboto Condensed"/>
                <a:sym typeface="Roboto Condensed"/>
              </a:rPr>
              <a:t>26.2. </a:t>
            </a:r>
            <a:r>
              <a:rPr lang="cs-CZ" sz="4421">
                <a:latin typeface="Roboto Condensed"/>
                <a:ea typeface="Roboto Condensed"/>
                <a:cs typeface="Roboto Condensed"/>
                <a:sym typeface="Roboto Condensed"/>
              </a:rPr>
              <a:t>Supervize</a:t>
            </a:r>
            <a:endParaRPr sz="3221"/>
          </a:p>
          <a:p>
            <a:pPr marL="457200" lvl="0" indent="-31172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7533"/>
              <a:buChar char="•"/>
            </a:pPr>
            <a:r>
              <a:rPr lang="cs-CZ" sz="4221">
                <a:latin typeface="Roboto Condensed"/>
                <a:ea typeface="Roboto Condensed"/>
                <a:cs typeface="Roboto Condensed"/>
                <a:sym typeface="Roboto Condensed"/>
              </a:rPr>
              <a:t>05.3. </a:t>
            </a:r>
            <a:r>
              <a:rPr lang="cs-CZ" sz="4421">
                <a:latin typeface="Roboto Condensed"/>
                <a:ea typeface="Roboto Condensed"/>
                <a:cs typeface="Roboto Condensed"/>
                <a:sym typeface="Roboto Condensed"/>
              </a:rPr>
              <a:t>Supervize</a:t>
            </a:r>
            <a:endParaRPr sz="3221"/>
          </a:p>
          <a:p>
            <a:pPr marL="457200" lvl="0" indent="-31172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7533"/>
              <a:buChar char="•"/>
            </a:pPr>
            <a:r>
              <a:rPr lang="cs-CZ" sz="4221">
                <a:latin typeface="Roboto Condensed"/>
                <a:ea typeface="Roboto Condensed"/>
                <a:cs typeface="Roboto Condensed"/>
                <a:sym typeface="Roboto Condensed"/>
              </a:rPr>
              <a:t>12.3. </a:t>
            </a:r>
            <a:r>
              <a:rPr lang="cs-CZ" sz="4421">
                <a:latin typeface="Roboto Condensed"/>
                <a:ea typeface="Roboto Condensed"/>
                <a:cs typeface="Roboto Condensed"/>
                <a:sym typeface="Roboto Condensed"/>
              </a:rPr>
              <a:t>Supervize </a:t>
            </a:r>
            <a:endParaRPr sz="4421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1172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7533"/>
              <a:buChar char="•"/>
            </a:pPr>
            <a:r>
              <a:rPr lang="cs-CZ" sz="4221">
                <a:latin typeface="Roboto Condensed"/>
                <a:ea typeface="Roboto Condensed"/>
                <a:cs typeface="Roboto Condensed"/>
                <a:sym typeface="Roboto Condensed"/>
              </a:rPr>
              <a:t>19.3. </a:t>
            </a:r>
            <a:r>
              <a:rPr lang="cs-CZ" sz="4421">
                <a:latin typeface="Roboto Condensed"/>
                <a:ea typeface="Roboto Condensed"/>
                <a:cs typeface="Roboto Condensed"/>
                <a:sym typeface="Roboto Condensed"/>
              </a:rPr>
              <a:t>Supervize </a:t>
            </a:r>
            <a:endParaRPr sz="4421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30200" algn="l" rtl="0">
              <a:spcBef>
                <a:spcPts val="1000"/>
              </a:spcBef>
              <a:spcAft>
                <a:spcPts val="0"/>
              </a:spcAft>
              <a:buSzPct val="94763"/>
              <a:buFont typeface="Roboto Condensed"/>
              <a:buChar char="•"/>
            </a:pPr>
            <a:r>
              <a:rPr lang="cs-CZ" sz="4221">
                <a:latin typeface="Roboto Condensed"/>
                <a:ea typeface="Roboto Condensed"/>
                <a:cs typeface="Roboto Condensed"/>
                <a:sym typeface="Roboto Condensed"/>
              </a:rPr>
              <a:t>26.3. </a:t>
            </a:r>
            <a:r>
              <a:rPr lang="cs-CZ" sz="4421">
                <a:latin typeface="Roboto Condensed"/>
                <a:ea typeface="Roboto Condensed"/>
                <a:cs typeface="Roboto Condensed"/>
                <a:sym typeface="Roboto Condensed"/>
              </a:rPr>
              <a:t>Supervize nebo hodnocení supervize</a:t>
            </a:r>
            <a:endParaRPr sz="4421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30200" algn="l" rtl="0">
              <a:spcBef>
                <a:spcPts val="1000"/>
              </a:spcBef>
              <a:spcAft>
                <a:spcPts val="0"/>
              </a:spcAft>
              <a:buSzPct val="90476"/>
              <a:buFont typeface="Roboto Condensed"/>
              <a:buChar char="•"/>
            </a:pPr>
            <a:r>
              <a:rPr lang="cs-CZ" sz="4421">
                <a:latin typeface="Roboto Condensed"/>
                <a:ea typeface="Roboto Condensed"/>
                <a:cs typeface="Roboto Condensed"/>
                <a:sym typeface="Roboto Condensed"/>
              </a:rPr>
              <a:t>23.4. </a:t>
            </a:r>
            <a:r>
              <a:rPr lang="cs-CZ" sz="4221">
                <a:latin typeface="Roboto Condensed"/>
                <a:ea typeface="Roboto Condensed"/>
                <a:cs typeface="Roboto Condensed"/>
                <a:sym typeface="Roboto Condensed"/>
              </a:rPr>
              <a:t>Hodnocení </a:t>
            </a:r>
            <a:r>
              <a:rPr lang="cs-CZ" sz="4421">
                <a:latin typeface="Roboto Condensed"/>
                <a:ea typeface="Roboto Condensed"/>
                <a:cs typeface="Roboto Condensed"/>
                <a:sym typeface="Roboto Condensed"/>
              </a:rPr>
              <a:t>supervize</a:t>
            </a:r>
            <a:endParaRPr sz="4421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40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16883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65"/>
          <p:cNvSpPr txBox="1">
            <a:spLocks noGrp="1"/>
          </p:cNvSpPr>
          <p:nvPr>
            <p:ph type="title"/>
          </p:nvPr>
        </p:nvSpPr>
        <p:spPr>
          <a:xfrm>
            <a:off x="1912910" y="435111"/>
            <a:ext cx="10972440" cy="609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cs-CZ" cap="none">
                <a:latin typeface="Roboto Condensed"/>
                <a:ea typeface="Roboto Condensed"/>
                <a:cs typeface="Roboto Condensed"/>
                <a:sym typeface="Roboto Condensed"/>
              </a:rPr>
              <a:t>SYSTÉM PRAXÍ A SUPERVIZÍ PRO III. ROČNÍK</a:t>
            </a:r>
            <a:endParaRPr/>
          </a:p>
        </p:txBody>
      </p:sp>
      <p:sp>
        <p:nvSpPr>
          <p:cNvPr id="203" name="Google Shape;203;p65"/>
          <p:cNvSpPr txBox="1">
            <a:spLocks noGrp="1"/>
          </p:cNvSpPr>
          <p:nvPr>
            <p:ph type="subTitle" idx="1"/>
          </p:nvPr>
        </p:nvSpPr>
        <p:spPr>
          <a:xfrm>
            <a:off x="165475" y="1743375"/>
            <a:ext cx="11298000" cy="518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533400" lvl="0" indent="-5334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lang="cs-CZ" sz="2600" u="sng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Zimní semestr</a:t>
            </a:r>
            <a:endParaRPr sz="26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33400" lvl="0" indent="-5334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lang="cs-CZ" sz="2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bloková specializační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600">
                <a:latin typeface="Roboto Condensed"/>
                <a:ea typeface="Roboto Condensed"/>
                <a:cs typeface="Roboto Condensed"/>
                <a:sym typeface="Roboto Condensed"/>
              </a:rPr>
              <a:t>Supervize pro sociální pracovníky, speciální pedagogy I </a:t>
            </a:r>
            <a:endParaRPr sz="26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7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endParaRPr sz="26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33400" lvl="0" indent="-5334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endParaRPr sz="26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33400" lvl="0" indent="-5334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lang="cs-CZ" sz="2600" u="sng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Letní semestr:</a:t>
            </a:r>
            <a:endParaRPr/>
          </a:p>
          <a:p>
            <a:pPr marL="533400" lvl="0" indent="-5334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endParaRPr sz="26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600">
                <a:latin typeface="Roboto Condensed"/>
                <a:ea typeface="Roboto Condensed"/>
                <a:cs typeface="Roboto Condensed"/>
                <a:sym typeface="Roboto Condensed"/>
              </a:rPr>
              <a:t>Supervize pro sociální pracovníky, speciální pedagogy II </a:t>
            </a:r>
            <a:endParaRPr sz="26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600">
                <a:highlight>
                  <a:srgbClr val="F7F8FC"/>
                </a:highlight>
                <a:latin typeface="Roboto Condensed"/>
                <a:ea typeface="Roboto Condensed"/>
                <a:cs typeface="Roboto Condensed"/>
                <a:sym typeface="Roboto Condensed"/>
              </a:rPr>
              <a:t>Odborná praxe bloková k absolutoriu  (zápočet dává vedoucí absolventské práce)</a:t>
            </a:r>
            <a:endParaRPr sz="26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33400" lvl="0" indent="-5334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Noto Sans Symbols"/>
              <a:buNone/>
            </a:pPr>
            <a:endParaRPr sz="2000" b="1">
              <a:latin typeface="Hind"/>
              <a:ea typeface="Hind"/>
              <a:cs typeface="Hind"/>
              <a:sym typeface="Hind"/>
            </a:endParaRPr>
          </a:p>
          <a:p>
            <a:pPr marL="533400" lvl="0" indent="-5334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rPr lang="cs-CZ" sz="2000">
                <a:latin typeface="Hind"/>
                <a:ea typeface="Hind"/>
                <a:cs typeface="Hind"/>
                <a:sym typeface="Hind"/>
              </a:rPr>
              <a:t>	</a:t>
            </a:r>
            <a:endParaRPr/>
          </a:p>
          <a:p>
            <a:pPr marL="457200" lvl="0" indent="-292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8"/>
          <p:cNvSpPr/>
          <p:nvPr/>
        </p:nvSpPr>
        <p:spPr>
          <a:xfrm>
            <a:off x="260364" y="1399049"/>
            <a:ext cx="11480635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 b="1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Výběr dle vlastního profesního zájmu</a:t>
            </a:r>
            <a:endParaRPr/>
          </a:p>
          <a:p>
            <a:pPr marL="533400" marR="0" lvl="0" indent="-5334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cs-CZ" sz="28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120</a:t>
            </a:r>
            <a:r>
              <a:rPr lang="cs-CZ" sz="28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r>
              <a:rPr lang="cs-CZ" sz="28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hodin</a:t>
            </a:r>
            <a:r>
              <a:rPr lang="cs-CZ" sz="28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(4 týdny praxe) v jednom zařízení, </a:t>
            </a:r>
            <a:r>
              <a:rPr lang="cs-CZ" sz="2800" b="1" u="sng">
                <a:latin typeface="Roboto Condensed"/>
                <a:ea typeface="Roboto Condensed"/>
                <a:cs typeface="Roboto Condensed"/>
                <a:sym typeface="Roboto Condensed"/>
              </a:rPr>
              <a:t>3</a:t>
            </a:r>
            <a:r>
              <a:rPr lang="cs-CZ" sz="2800" b="1" i="0" u="sng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</a:t>
            </a:r>
            <a:r>
              <a:rPr lang="cs-CZ" sz="2800" b="1" u="sng">
                <a:latin typeface="Roboto Condensed"/>
                <a:ea typeface="Roboto Condensed"/>
                <a:cs typeface="Roboto Condensed"/>
                <a:sym typeface="Roboto Condensed"/>
              </a:rPr>
              <a:t>1</a:t>
            </a:r>
            <a:r>
              <a:rPr lang="cs-CZ" sz="2800" b="1" i="0" u="sng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- 2</a:t>
            </a:r>
            <a:r>
              <a:rPr lang="cs-CZ" sz="2800" b="1" u="sng">
                <a:latin typeface="Roboto Condensed"/>
                <a:ea typeface="Roboto Condensed"/>
                <a:cs typeface="Roboto Condensed"/>
                <a:sym typeface="Roboto Condensed"/>
              </a:rPr>
              <a:t>8</a:t>
            </a:r>
            <a:r>
              <a:rPr lang="cs-CZ" sz="2800" b="1" i="0" u="sng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.11.</a:t>
            </a:r>
            <a:r>
              <a:rPr lang="cs-CZ" sz="2800" b="1" u="sng">
                <a:latin typeface="Roboto Condensed"/>
                <a:ea typeface="Roboto Condensed"/>
                <a:cs typeface="Roboto Condensed"/>
                <a:sym typeface="Roboto Condensed"/>
              </a:rPr>
              <a:t>2025 </a:t>
            </a: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/>
            </a:r>
            <a:b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Žádost o smlouvu v případě potřeby (IS, formuláře k odborným praxím) – včas podat žádost T. Najbrtové (najbrtova@jabok.cz)</a:t>
            </a:r>
            <a:endParaRPr sz="28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/>
            </a:r>
            <a:b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cs-CZ" sz="2800" b="1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Zápočet v zimním semestru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KOMUNIKUJTE S UČITELI – ptejte se, v případě komplikací či nejasností se na ně obracejte !!!</a:t>
            </a:r>
            <a:endParaRPr sz="2400" b="0" i="0" u="none" strike="noStrike" cap="none">
              <a:solidFill>
                <a:srgbClr val="C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33160" marR="0" lvl="0" indent="-380400" algn="just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09" name="Google Shape;209;p8"/>
          <p:cNvSpPr/>
          <p:nvPr/>
        </p:nvSpPr>
        <p:spPr>
          <a:xfrm>
            <a:off x="2022580" y="453290"/>
            <a:ext cx="11078617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BLOKOVÁ SPECIALIZAČNÍ</a:t>
            </a: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6"/>
          <p:cNvSpPr txBox="1">
            <a:spLocks noGrp="1"/>
          </p:cNvSpPr>
          <p:nvPr>
            <p:ph type="title"/>
          </p:nvPr>
        </p:nvSpPr>
        <p:spPr>
          <a:xfrm>
            <a:off x="3750831" y="656967"/>
            <a:ext cx="10972440" cy="609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ZÁPOČET - PRAXE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15" name="Google Shape;215;p6"/>
          <p:cNvSpPr txBox="1">
            <a:spLocks noGrp="1"/>
          </p:cNvSpPr>
          <p:nvPr>
            <p:ph type="subTitle" idx="1"/>
          </p:nvPr>
        </p:nvSpPr>
        <p:spPr>
          <a:xfrm>
            <a:off x="569660" y="1809583"/>
            <a:ext cx="11805000" cy="49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457200" lvl="0" indent="-4064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realizace praxe v plném rozsahu</a:t>
            </a:r>
            <a:endParaRPr/>
          </a:p>
          <a:p>
            <a:pPr marL="5080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064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předem </a:t>
            </a:r>
            <a:r>
              <a:rPr lang="cs-CZ" sz="3200" cap="none">
                <a:latin typeface="Roboto Condensed"/>
                <a:ea typeface="Roboto Condensed"/>
                <a:cs typeface="Roboto Condensed"/>
                <a:sym typeface="Roboto Condensed"/>
              </a:rPr>
              <a:t>SCHVÁLENÝ A PODEPSANÝ </a:t>
            </a: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Individuální plán praxe</a:t>
            </a:r>
            <a:endParaRPr/>
          </a:p>
          <a:p>
            <a:pPr marL="5080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/>
          </a:p>
          <a:p>
            <a:pPr marL="457200" lvl="0" indent="-4064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odevzdaná a schválená Zpráva z praxe (termín zadává učitel)</a:t>
            </a: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2921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064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odevzdané Hodnocení pracovištěm</a:t>
            </a:r>
            <a:endParaRPr/>
          </a:p>
          <a:p>
            <a:pPr marL="457200" lvl="0" indent="-2921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292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3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15354bf18d4_0_5"/>
          <p:cNvSpPr txBox="1">
            <a:spLocks noGrp="1"/>
          </p:cNvSpPr>
          <p:nvPr>
            <p:ph type="title"/>
          </p:nvPr>
        </p:nvSpPr>
        <p:spPr>
          <a:xfrm>
            <a:off x="3809880" y="659680"/>
            <a:ext cx="109725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KDYŽ ONEMOCNÍM</a:t>
            </a:r>
            <a:endParaRPr/>
          </a:p>
        </p:txBody>
      </p:sp>
      <p:sp>
        <p:nvSpPr>
          <p:cNvPr id="221" name="Google Shape;221;g15354bf18d4_0_5"/>
          <p:cNvSpPr txBox="1">
            <a:spLocks noGrp="1"/>
          </p:cNvSpPr>
          <p:nvPr>
            <p:ph type="subTitle" idx="1"/>
          </p:nvPr>
        </p:nvSpPr>
        <p:spPr>
          <a:xfrm>
            <a:off x="375800" y="1182281"/>
            <a:ext cx="10972500" cy="4128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/>
          </a:p>
          <a:p>
            <a:pPr marL="22860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SzPts val="2800"/>
              <a:buChar char="•"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Ihned kontaktovat a INFORMOVAT lektora na pracovišti i učitele ve škole.</a:t>
            </a:r>
            <a:endParaRPr/>
          </a:p>
          <a:p>
            <a:pPr marL="228600" lvl="0" indent="-500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SzPts val="2800"/>
              <a:buNone/>
            </a:pP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SzPts val="2800"/>
              <a:buChar char="•"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Domluvit si s lektorem na pracovišti náhradní termín pro dokončení praxe.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504</Words>
  <Application>Microsoft Office PowerPoint</Application>
  <PresentationFormat>Širokoúhlá obrazovka</PresentationFormat>
  <Paragraphs>127</Paragraphs>
  <Slides>15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15</vt:i4>
      </vt:variant>
    </vt:vector>
  </HeadingPairs>
  <TitlesOfParts>
    <vt:vector size="22" baseType="lpstr">
      <vt:lpstr>Hind</vt:lpstr>
      <vt:lpstr>Noto Sans Symbols</vt:lpstr>
      <vt:lpstr>Roboto Condensed</vt:lpstr>
      <vt:lpstr>Arial</vt:lpstr>
      <vt:lpstr>Office Theme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PODMÍNKY ROZDĚLENÍ DO SKUPIN</vt:lpstr>
      <vt:lpstr>ČASOVÝ HARMONOGRAM PRAXE A SUPERVIZÍ</vt:lpstr>
      <vt:lpstr>SYSTÉM PRAXÍ A SUPERVIZÍ PRO III. ROČNÍK</vt:lpstr>
      <vt:lpstr>Prezentace aplikace PowerPoint</vt:lpstr>
      <vt:lpstr>ZÁPOČET - PRAXE</vt:lpstr>
      <vt:lpstr>KDYŽ ONEMOCNÍM</vt:lpstr>
      <vt:lpstr>Prezentace aplikace PowerPoint</vt:lpstr>
      <vt:lpstr>Prezentace aplikace PowerPoint</vt:lpstr>
      <vt:lpstr>PRAXE K ABSOLUTORIU</vt:lpstr>
      <vt:lpstr>ZÁPOČET - SUPERVIZE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uzivatel</dc:creator>
  <cp:lastModifiedBy>Tereza Najbrtová</cp:lastModifiedBy>
  <cp:revision>2</cp:revision>
  <dcterms:created xsi:type="dcterms:W3CDTF">2020-10-23T12:33:32Z</dcterms:created>
  <dcterms:modified xsi:type="dcterms:W3CDTF">2025-09-25T09:50:09Z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Širokoúhlá obrazovka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</vt:i4>
  </property>
</Properties>
</file>