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15"/>
  </p:notesMasterIdLst>
  <p:sldIdLst>
    <p:sldId id="256" r:id="rId4"/>
    <p:sldId id="257" r:id="rId5"/>
    <p:sldId id="258" r:id="rId6"/>
    <p:sldId id="260" r:id="rId7"/>
    <p:sldId id="288" r:id="rId8"/>
    <p:sldId id="287" r:id="rId9"/>
    <p:sldId id="261" r:id="rId10"/>
    <p:sldId id="262" r:id="rId11"/>
    <p:sldId id="263" r:id="rId12"/>
    <p:sldId id="274" r:id="rId13"/>
    <p:sldId id="286" r:id="rId14"/>
  </p:sldIdLst>
  <p:sldSz cx="12192000" cy="6858000"/>
  <p:notesSz cx="7559675" cy="10691813"/>
  <p:embeddedFontLst>
    <p:embeddedFont>
      <p:font typeface="Roboto Condensed" panose="020000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2" roundtripDataSignature="AMtx7mhFRoR2o7WnRD/HOKg7fkS7Oow0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font" Target="fonts/font3.fntdata"/><Relationship Id="rId3" Type="http://schemas.openxmlformats.org/officeDocument/2006/relationships/slideMaster" Target="slideMasters/slideMaster3.xml"/><Relationship Id="rId42" Type="http://customschemas.google.com/relationships/presentationmetadata" Target="meta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2.fntdata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font" Target="fonts/font4.fntdata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2b6524de1c2_0_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6" name="Google Shape;276;g2b6524de1c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9" name="Google Shape;34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2496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97842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b58804747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2b58804747a_0_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024e653e6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g2024e653e6c_0_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9" name="Google Shape;2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4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5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5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5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5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5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5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5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5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5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5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5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5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5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5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p5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5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5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5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5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5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5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2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0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Google Shape;9;p2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4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4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esek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2b6524de1c2_0_0"/>
          <p:cNvSpPr/>
          <p:nvPr/>
        </p:nvSpPr>
        <p:spPr>
          <a:xfrm>
            <a:off x="-87630" y="1689850"/>
            <a:ext cx="1296035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DOCHÁZKA</a:t>
            </a: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na semináře –  aktivní účast</a:t>
            </a:r>
          </a:p>
          <a:p>
            <a:pPr marL="889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lang="cs-CZ" sz="22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ABSOLVOVANÉ</a:t>
            </a: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minimálně dvě propagační Akce daného semestru </a:t>
            </a:r>
          </a:p>
          <a:p>
            <a:pPr marL="889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lang="cs-CZ" sz="22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Výstupy ze </a:t>
            </a:r>
            <a:r>
              <a:rPr lang="cs-CZ" sz="2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samostatné práce: </a:t>
            </a: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Zpracování a prezentace unikátního </a:t>
            </a:r>
            <a:r>
              <a:rPr lang="cs-CZ" sz="2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propagačního příspěvku na FB/ IG </a:t>
            </a:r>
          </a:p>
          <a:p>
            <a:pPr marL="889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cs-CZ" sz="2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</a:t>
            </a: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určeného k propagaci školy s obsahem dohodnutým v rámci seminářů, případně jiná forma samostatné </a:t>
            </a:r>
          </a:p>
          <a:p>
            <a:pPr marL="889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práce po dohodě učitelem předmětu.</a:t>
            </a:r>
          </a:p>
          <a:p>
            <a:pPr marL="457200" indent="-368300">
              <a:lnSpc>
                <a:spcPct val="150000"/>
              </a:lnSpc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Výstupy </a:t>
            </a:r>
            <a:r>
              <a:rPr lang="cs-CZ" sz="22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 týmové práce</a:t>
            </a: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 Zpracované propagační video/</a:t>
            </a:r>
            <a:r>
              <a:rPr lang="cs-CZ" sz="2200" dirty="0" err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podcast</a:t>
            </a: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o škole s obsahem dohodnutým v rámci seminářů.</a:t>
            </a:r>
          </a:p>
          <a:p>
            <a:pPr marL="889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cs-CZ" sz="22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		</a:t>
            </a: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g2b6524de1c2_0_0"/>
          <p:cNvSpPr/>
          <p:nvPr/>
        </p:nvSpPr>
        <p:spPr>
          <a:xfrm>
            <a:off x="2357120" y="365050"/>
            <a:ext cx="899633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cs-CZ" sz="4400" b="0" i="0" u="none" strike="noStrike" cap="none" dirty="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PODMÍNKY ZÁPOČTU </a:t>
            </a:r>
            <a:r>
              <a:rPr lang="cs-CZ" sz="44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PŘEDMĚTU</a:t>
            </a:r>
            <a:endParaRPr sz="44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9"/>
          <p:cNvSpPr/>
          <p:nvPr/>
        </p:nvSpPr>
        <p:spPr>
          <a:xfrm>
            <a:off x="3755305" y="25949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DĚKUJI ZA POZORNOST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"/>
          <p:cNvSpPr/>
          <p:nvPr/>
        </p:nvSpPr>
        <p:spPr>
          <a:xfrm>
            <a:off x="284480" y="2500955"/>
            <a:ext cx="12049760" cy="208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>
              <a:lnSpc>
                <a:spcPct val="90000"/>
              </a:lnSpc>
              <a:buSzPts val="4400"/>
            </a:pPr>
            <a:r>
              <a:rPr lang="cs-CZ" sz="3600" b="1" dirty="0"/>
              <a:t>Propagace v sociálních/pedagogických organizacích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600" b="1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"/>
          <p:cNvSpPr/>
          <p:nvPr/>
        </p:nvSpPr>
        <p:spPr>
          <a:xfrm>
            <a:off x="370039" y="1791475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7879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Michal PEŠEK</a:t>
            </a:r>
            <a:r>
              <a:rPr lang="cs-CZ" sz="28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 semináře (</a:t>
            </a:r>
            <a:r>
              <a:rPr lang="cs-CZ" sz="2800" dirty="0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uč. 6</a:t>
            </a:r>
            <a:r>
              <a:rPr lang="cs-CZ" sz="2800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</a:t>
            </a:r>
            <a:endParaRPr sz="28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800" dirty="0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  <a:hlinkClick r:id="rId3"/>
              </a:rPr>
              <a:t>pesek@jabok.cz</a:t>
            </a:r>
            <a:r>
              <a:rPr lang="cs-CZ" sz="2800" dirty="0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tel.: 799 794 985</a:t>
            </a:r>
            <a:endParaRPr sz="2800" dirty="0">
              <a:solidFill>
                <a:schemeClr val="hlink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3646216" y="466681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Učitel semináře</a:t>
            </a:r>
            <a:endParaRPr sz="44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500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  <a:cs typeface="Roboto Condensed"/>
              <a:sym typeface="Roboto Condensed"/>
            </a:endParaRPr>
          </a:p>
          <a:p>
            <a:pPr marL="228600" indent="-50079">
              <a:lnSpc>
                <a:spcPct val="90000"/>
              </a:lnSpc>
              <a:spcBef>
                <a:spcPts val="1001"/>
              </a:spcBef>
              <a:buSzPts val="2800"/>
            </a:pPr>
            <a:r>
              <a:rPr lang="cs-CZ" sz="2800" dirty="0">
                <a:latin typeface="Roboto Condensed" panose="020B0604020202020204" charset="0"/>
                <a:ea typeface="Roboto Condensed" panose="020B0604020202020204" charset="0"/>
              </a:rPr>
              <a:t>Cílem je získat základní znalosti v oblasti propagace v sociálních / pedagogických organizacích formou rozvoje dovedností práce v týmu na společném propagačním projektu. Naučit studenty jak navrhovat, tvořit a vyhodnocovat kampaně menšího rozsahu zaměřené na propagaci organizace</a:t>
            </a: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1" marR="0" lvl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4003305" y="4946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Cíle předmětu</a:t>
            </a:r>
            <a:endParaRPr sz="44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500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  <a:cs typeface="Roboto Condensed"/>
              <a:sym typeface="Roboto Condensed"/>
            </a:endParaRPr>
          </a:p>
          <a:p>
            <a:pPr marL="228600" indent="-50079">
              <a:lnSpc>
                <a:spcPct val="90000"/>
              </a:lnSpc>
              <a:spcBef>
                <a:spcPts val="1001"/>
              </a:spcBef>
              <a:buSzPts val="2800"/>
            </a:pPr>
            <a:r>
              <a:rPr lang="cs-CZ" sz="2800" dirty="0">
                <a:latin typeface="Roboto Condensed" panose="020B0604020202020204" charset="0"/>
                <a:ea typeface="Roboto Condensed" panose="020B0604020202020204" charset="0"/>
              </a:rPr>
              <a:t>Na příkladu </a:t>
            </a:r>
            <a:r>
              <a:rPr lang="cs-CZ" sz="2800" dirty="0" err="1">
                <a:latin typeface="Roboto Condensed" panose="020B0604020202020204" charset="0"/>
                <a:ea typeface="Roboto Condensed" panose="020B0604020202020204" charset="0"/>
              </a:rPr>
              <a:t>Jaboku</a:t>
            </a:r>
            <a:r>
              <a:rPr lang="cs-CZ" sz="2800" dirty="0">
                <a:latin typeface="Roboto Condensed" panose="020B0604020202020204" charset="0"/>
                <a:ea typeface="Roboto Condensed" panose="020B0604020202020204" charset="0"/>
              </a:rPr>
              <a:t> se studenti seznámí s kreativním procesem tvorby propagačních kampaní, získají zkušenost s vytvářením obsahu pro propagaci na webu a sociálních sítích. Naučí se formulovat hodnoty organizace a pracovat při propagaci se značkou a se silnými stránkami organizace. Získají zkušenost s rolemi v týmu a skupinovou prací při vytváření kreativního obsahu –fotografie a videa a s následným využitím obsahu při propagaci. Reflexe semináře, týmové práce; Odborná témata v souvislosti s propagací a marketingem. </a:t>
            </a: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1" marR="0" lvl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4003305" y="4946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Osnova předmětu</a:t>
            </a:r>
            <a:endParaRPr sz="44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98463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500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  <a:cs typeface="Roboto Condensed"/>
              <a:sym typeface="Roboto Condensed"/>
            </a:endParaRPr>
          </a:p>
          <a:p>
            <a:pPr marL="228600" indent="-50079">
              <a:lnSpc>
                <a:spcPct val="90000"/>
              </a:lnSpc>
              <a:spcBef>
                <a:spcPts val="1001"/>
              </a:spcBef>
              <a:buSzPts val="2800"/>
            </a:pPr>
            <a:r>
              <a:rPr lang="cs-CZ" sz="2800" dirty="0">
                <a:latin typeface="Roboto Condensed" panose="020B0604020202020204" charset="0"/>
                <a:ea typeface="Roboto Condensed" panose="020B0604020202020204" charset="0"/>
              </a:rPr>
              <a:t>Výuka probíhá v malé skupině, důraz je kladen na aktivitu studentů a práci v týmu. Studenti se učí formulovat cíle propagační kampaně, plánovat a tvořit propagační obsah a hodnotit úspěšnost kampaně. Teoretické bloky s tématy z oblasti základů PR a marketingu.</a:t>
            </a: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1" marR="0" lvl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4003305" y="4946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Výukové metody</a:t>
            </a:r>
            <a:endParaRPr sz="44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91898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b58804747a_0_3"/>
          <p:cNvSpPr txBox="1"/>
          <p:nvPr/>
        </p:nvSpPr>
        <p:spPr>
          <a:xfrm>
            <a:off x="1087055" y="88430"/>
            <a:ext cx="10972500" cy="1024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700" dirty="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Časový harmonogram seminářů a na ně navazujících propagačních akcí v </a:t>
            </a:r>
            <a:r>
              <a:rPr lang="cs-CZ" sz="3700" dirty="0">
                <a:latin typeface="Roboto Condensed"/>
                <a:ea typeface="Roboto Condensed"/>
                <a:cs typeface="Roboto Condensed"/>
                <a:sym typeface="Roboto Condensed"/>
              </a:rPr>
              <a:t>zimním</a:t>
            </a:r>
            <a:r>
              <a:rPr lang="cs-CZ" sz="3700" dirty="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semestru 202</a:t>
            </a:r>
            <a:r>
              <a:rPr lang="cs-CZ" sz="3700" dirty="0"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r>
            <a:endParaRPr sz="3700" dirty="0">
              <a:solidFill>
                <a:srgbClr val="000000"/>
              </a:solidFill>
            </a:endParaRPr>
          </a:p>
        </p:txBody>
      </p:sp>
      <p:sp>
        <p:nvSpPr>
          <p:cNvPr id="200" name="Google Shape;200;g2b58804747a_0_3"/>
          <p:cNvSpPr txBox="1"/>
          <p:nvPr/>
        </p:nvSpPr>
        <p:spPr>
          <a:xfrm>
            <a:off x="230788" y="2435519"/>
            <a:ext cx="11139900" cy="3397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dirty="0">
                <a:solidFill>
                  <a:schemeClr val="dk1"/>
                </a:solidFill>
                <a:latin typeface="Roboto Condensed" panose="020B0604020202020204" charset="0"/>
                <a:ea typeface="Roboto Condensed" panose="020B0604020202020204" charset="0"/>
              </a:rPr>
              <a:t>12.9. – Úvodní seminář</a:t>
            </a:r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cs-CZ" sz="1600" b="1" u="sng" dirty="0">
                <a:solidFill>
                  <a:schemeClr val="dk1"/>
                </a:solidFill>
                <a:latin typeface="Roboto Condensed" panose="020B0604020202020204" charset="0"/>
                <a:ea typeface="Roboto Condensed" panose="020B0604020202020204" charset="0"/>
              </a:rPr>
              <a:t>17.9. – Den církevního školství (12:00-16:00) / Zahradní slavnost (16:00-20:00) </a:t>
            </a: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sz="1600" dirty="0">
                <a:latin typeface="Roboto Condensed" panose="020B0604020202020204" charset="0"/>
                <a:ea typeface="Roboto Condensed" panose="020B0604020202020204" charset="0"/>
              </a:rPr>
              <a:t>19.9. Seminář</a:t>
            </a:r>
          </a:p>
          <a:p>
            <a:pPr marL="457200" indent="-419100">
              <a:lnSpc>
                <a:spcPct val="90000"/>
              </a:lnSpc>
              <a:spcBef>
                <a:spcPts val="1000"/>
              </a:spcBef>
              <a:buSzPts val="2000"/>
              <a:buFont typeface="Arial"/>
              <a:buChar char="•"/>
            </a:pPr>
            <a:r>
              <a:rPr lang="cs-CZ" sz="1600" b="1" u="sng" dirty="0">
                <a:latin typeface="Roboto Condensed" panose="020B0604020202020204" charset="0"/>
                <a:ea typeface="Roboto Condensed" panose="020B0604020202020204" charset="0"/>
              </a:rPr>
              <a:t>26.11. Den otevřených dveří I. v aule (8:30 – 17:30)</a:t>
            </a: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sz="16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28.11. Seminář </a:t>
            </a: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sz="1600" dirty="0">
                <a:latin typeface="Roboto Condensed" panose="020B0604020202020204" charset="0"/>
                <a:ea typeface="Roboto Condensed" panose="020B0604020202020204" charset="0"/>
              </a:rPr>
              <a:t>5</a:t>
            </a:r>
            <a:r>
              <a:rPr lang="cs-CZ" sz="16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.12. Seminář </a:t>
            </a: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sz="1600" b="1" u="sng" dirty="0">
                <a:latin typeface="Roboto Condensed" panose="020B0604020202020204" charset="0"/>
                <a:ea typeface="Roboto Condensed" panose="020B0604020202020204" charset="0"/>
              </a:rPr>
              <a:t>10.12</a:t>
            </a:r>
            <a:r>
              <a:rPr lang="cs-CZ" sz="1600" b="1" u="sng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 Vánoční hvězda(14</a:t>
            </a:r>
            <a:r>
              <a:rPr lang="cs-CZ" sz="1600" b="1" u="sng" dirty="0">
                <a:latin typeface="Roboto Condensed" panose="020B0604020202020204" charset="0"/>
                <a:ea typeface="Roboto Condensed" panose="020B0604020202020204" charset="0"/>
              </a:rPr>
              <a:t>.00</a:t>
            </a:r>
            <a:r>
              <a:rPr lang="cs-CZ" sz="1600" b="1" u="sng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 – 19.00)</a:t>
            </a: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sz="1600" dirty="0">
                <a:latin typeface="Roboto Condensed" panose="020B0604020202020204" charset="0"/>
                <a:ea typeface="Roboto Condensed" panose="020B0604020202020204" charset="0"/>
              </a:rPr>
              <a:t>19.12. Závěrečný Seminář</a:t>
            </a: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cs-CZ" sz="1600" b="1" u="sng" dirty="0">
                <a:solidFill>
                  <a:srgbClr val="FF0000"/>
                </a:solidFill>
                <a:latin typeface="Roboto Condensed" panose="020B0604020202020204" charset="0"/>
                <a:ea typeface="Roboto Condensed" panose="020B0604020202020204" charset="0"/>
              </a:rPr>
              <a:t>20.1.-22.1. Gaudeamus (celodenní)</a:t>
            </a:r>
            <a:br>
              <a:rPr lang="cs-CZ" sz="1800" dirty="0">
                <a:solidFill>
                  <a:srgbClr val="FF0000"/>
                </a:solidFill>
              </a:rPr>
            </a:br>
            <a:endParaRPr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024e653e6c_0_1"/>
          <p:cNvSpPr txBox="1">
            <a:spLocks noGrp="1"/>
          </p:cNvSpPr>
          <p:nvPr>
            <p:ph type="title"/>
          </p:nvPr>
        </p:nvSpPr>
        <p:spPr>
          <a:xfrm>
            <a:off x="3932925" y="513275"/>
            <a:ext cx="7925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dirty="0">
                <a:latin typeface="Roboto Condensed"/>
                <a:ea typeface="Roboto Condensed"/>
                <a:cs typeface="Roboto Condensed"/>
                <a:sym typeface="Roboto Condensed"/>
              </a:rPr>
              <a:t>Akce v zimním semestru 2025</a:t>
            </a:r>
            <a:endParaRPr dirty="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06" name="Google Shape;206;g2024e653e6c_0_1"/>
          <p:cNvSpPr txBox="1">
            <a:spLocks noGrp="1"/>
          </p:cNvSpPr>
          <p:nvPr>
            <p:ph type="subTitle" idx="1"/>
          </p:nvPr>
        </p:nvSpPr>
        <p:spPr>
          <a:xfrm>
            <a:off x="701930" y="2283637"/>
            <a:ext cx="10972500" cy="348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2900" dirty="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cs-CZ" sz="2900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cs-CZ" sz="2900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2900" dirty="0">
                <a:latin typeface="Roboto Condensed"/>
                <a:ea typeface="Roboto Condensed"/>
                <a:cs typeface="Roboto Condensed"/>
                <a:sym typeface="Roboto Condensed"/>
              </a:rPr>
              <a:t>Studenti se zúčastní minimálně dvou ze tří propagačních akcí školy, které jsou součástí semináře.</a:t>
            </a: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cs-CZ" sz="2900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2900" dirty="0">
                <a:latin typeface="Roboto Condensed"/>
                <a:ea typeface="Roboto Condensed"/>
                <a:cs typeface="Roboto Condensed"/>
                <a:sym typeface="Roboto Condensed"/>
              </a:rPr>
              <a:t>Akce budou blíže specifikovány na začátku výuky podle harmonogramu školního roku.</a:t>
            </a:r>
            <a:endParaRPr sz="2900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SzPts val="1800"/>
              <a:buNone/>
            </a:pPr>
            <a:endParaRPr sz="2900" dirty="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"/>
          <p:cNvSpPr/>
          <p:nvPr/>
        </p:nvSpPr>
        <p:spPr>
          <a:xfrm>
            <a:off x="624225" y="2340545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povoleny </a:t>
            </a:r>
            <a:r>
              <a:rPr lang="cs-CZ" sz="2800" b="1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sz="2800" b="1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absence </a:t>
            </a:r>
            <a:endParaRPr sz="2800" b="1" i="0" u="none" strike="noStrike" cap="none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064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 b="0" i="0" u="none" strike="noStrike" cap="none" dirty="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a více absencí – zpracování PR příspěvku pro soc. sítě </a:t>
            </a:r>
            <a:r>
              <a:rPr lang="cs-CZ" sz="2800" b="0" i="0" u="none" strike="noStrike" cap="none" dirty="0" err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Jaboku</a:t>
            </a:r>
            <a:endParaRPr lang="cs-CZ" sz="28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marR="0" lvl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</a:pPr>
            <a:endParaRPr lang="cs-CZ" sz="2800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2197505" y="649090"/>
            <a:ext cx="11186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 dirty="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POVINNÁ ÚČAST </a:t>
            </a:r>
            <a:r>
              <a:rPr lang="cs-CZ" sz="4000" b="0" i="0" u="none" strike="noStrike" cap="none" dirty="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seminářích</a:t>
            </a:r>
            <a:endParaRPr sz="4000" b="0" i="0" u="none" strike="noStrike" cap="none" dirty="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414</Words>
  <Application>Microsoft Office PowerPoint</Application>
  <PresentationFormat>Širokoúhlá obrazovka</PresentationFormat>
  <Paragraphs>51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Roboto Condensed</vt:lpstr>
      <vt:lpstr>Arial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Akce v zimním semestru 2025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Michal Pešek</cp:lastModifiedBy>
  <cp:revision>14</cp:revision>
  <dcterms:created xsi:type="dcterms:W3CDTF">2020-10-23T12:33:32Z</dcterms:created>
  <dcterms:modified xsi:type="dcterms:W3CDTF">2025-09-11T14:07:56Z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