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CCA"/>
          </a:solidFill>
        </a:fill>
      </a:tcStyle>
    </a:wholeTbl>
    <a:band2H>
      <a:tcTxStyle b="def" i="def"/>
      <a:tcStyle>
        <a:tcBdr/>
        <a:fill>
          <a:solidFill>
            <a:srgbClr val="FCEE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3D4"/>
          </a:solidFill>
        </a:fill>
      </a:tcStyle>
    </a:wholeTbl>
    <a:band2H>
      <a:tcTxStyle b="def" i="def"/>
      <a:tcStyle>
        <a:tcBdr/>
        <a:fill>
          <a:solidFill>
            <a:srgbClr val="E8F2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DD7D1"/>
          </a:solidFill>
        </a:fill>
      </a:tcStyle>
    </a:wholeTbl>
    <a:band2H>
      <a:tcTxStyle b="def" i="def"/>
      <a:tcStyle>
        <a:tcBdr/>
        <a:fill>
          <a:solidFill>
            <a:srgbClr val="FEEC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457200">
              <a:buSzTx/>
              <a:buFontTx/>
              <a:buNone/>
              <a:defRPr b="1"/>
            </a:lvl2pPr>
            <a:lvl3pPr marL="0" indent="914400">
              <a:buSzTx/>
              <a:buFontTx/>
              <a:buNone/>
              <a:defRPr b="1"/>
            </a:lvl3pPr>
            <a:lvl4pPr marL="0" indent="1371600">
              <a:buSzTx/>
              <a:buFontTx/>
              <a:buNone/>
              <a:defRPr b="1"/>
            </a:lvl4pPr>
            <a:lvl5pPr marL="0" indent="182880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68327"/>
            </a:gs>
            <a:gs pos="50000">
              <a:srgbClr val="D54209"/>
            </a:gs>
            <a:gs pos="100000">
              <a:srgbClr val="690D0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/>
          <a:p>
            <a:pPr/>
            <a:r>
              <a:t>Bůh, bohové a modly</a:t>
            </a:r>
          </a:p>
        </p:txBody>
      </p:sp>
      <p:sp>
        <p:nvSpPr>
          <p:cNvPr id="239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>
              <a:defRPr b="1" i="1"/>
            </a:lvl1pPr>
          </a:lstStyle>
          <a:p>
            <a:pPr/>
            <a:r>
              <a:t>O důležitosti obrazu Boha </a:t>
            </a:r>
          </a:p>
        </p:txBody>
      </p:sp>
      <p:sp>
        <p:nvSpPr>
          <p:cNvPr id="268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Ex 20 je si dobře vědomo skutečnosti, které nastanou při uctívání boha či modly. Preambule Desatera (20,1-2) vyjadřuje (1) kdo je Bůh (srov. 20,5) jako ten, který chce, aby člověk zůstal svobodný (2).</a:t>
            </a:r>
          </a:p>
          <a:p>
            <a:pPr marL="0" indent="0">
              <a:buSzTx/>
              <a:buNone/>
            </a:pPr>
            <a:r>
              <a:t>Ex 20,3-5 zakazuje, aby člověk sloužil modle (důsledky: Jr 7,31; 19,5-7; Ez 16,21; 20,31; 23,39; Ž 106,37-38).</a:t>
            </a:r>
          </a:p>
          <a:p>
            <a:pPr marL="0" indent="0">
              <a:buSzTx/>
              <a:buNone/>
            </a:pPr>
            <a:r>
              <a:t>Ježíš: Mt 5,48; L 6,36; 22,27-27; J 13,15; 15,12-13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 defTabSz="905255">
              <a:defRPr b="1" i="1" sz="3564"/>
            </a:pPr>
            <a:r>
              <a:t>Každý člověk potřebuje Boha (boha)</a:t>
            </a:r>
            <a:br/>
          </a:p>
        </p:txBody>
      </p:sp>
      <p:sp>
        <p:nvSpPr>
          <p:cNvPr id="27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Je-li Bůh, a platí-li tedy Gn 2,7, pak každý člověk potřebuje nějakou spiritualitu. Jak říká sv. Augustin, </a:t>
            </a:r>
            <a:r>
              <a:rPr i="1"/>
              <a:t>Fecisti nos ad Te et inquietum est cor nostrum donec requiescat in Te.</a:t>
            </a:r>
            <a:endParaRPr i="1"/>
          </a:p>
          <a:p>
            <a:pPr marL="0" indent="0">
              <a:buSzTx/>
              <a:buNone/>
            </a:pPr>
            <a:r>
              <a:t>Je-li spirituální rozměr člověka „sycen“ správně, zdravě, člověk se rozvíjí. Je-li „sycen“ špatně, člověk je ničen (např. alkohol nebo drogy).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>
              <a:defRPr b="1" i="1"/>
            </a:lvl1pPr>
          </a:lstStyle>
          <a:p>
            <a:pPr/>
            <a:r>
              <a:t>Každý člověk potřebuje Boha (boha)</a:t>
            </a:r>
          </a:p>
        </p:txBody>
      </p:sp>
      <p:sp>
        <p:nvSpPr>
          <p:cNvPr id="27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Jedním ze zdravých prostředků sycení spirituality je zdravé náboženství. </a:t>
            </a:r>
          </a:p>
          <a:p>
            <a:pPr marL="0" indent="0">
              <a:buSzTx/>
              <a:buNone/>
            </a:pPr>
            <a:r>
              <a:t>Jediným zdravým náboženstvím je to, jehož Bohem (bohem) je milosrdenství a soucit. </a:t>
            </a:r>
          </a:p>
          <a:p>
            <a:pPr marL="0" indent="0">
              <a:buSzTx/>
              <a:buNone/>
            </a:pPr>
            <a:r>
              <a:t>Sociální psychologie (nebo psychologie jako taková) člověku může pomoci, ale „nezahřeje“ ho. </a:t>
            </a:r>
          </a:p>
          <a:p>
            <a:pPr marL="0" indent="0">
              <a:buSzTx/>
              <a:buNone/>
            </a:pPr>
            <a:r>
              <a:t>Spiritualita je především budováním vztahu, psychologie či filosofie spíše technikou, jak se vyrovnat sám se svým nitrem a se světem kolem nás.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Into My Arms (Nick Cave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Into My Arms (Nick Cave)</a:t>
            </a:r>
          </a:p>
        </p:txBody>
      </p:sp>
      <p:sp>
        <p:nvSpPr>
          <p:cNvPr id="242" name="I don't believe in an interventionist God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 don't believe in an interventionist God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But I know, darling, that you do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But if I did, I would kneel down and ask him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Not to intervene when it came to you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Will not to touch a hair on your head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Leave you as you are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If he felt he had to direct you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Then direct you into my arms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Into my arms, oh,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Dvojím kliknutím aktivujete úprav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5" name="And I don't believe in the existence of angel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I don't believe in the existence of angels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But looking at you I wonder if that's true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But if I did, I would summon them together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ask them to watch over you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Well, to each burn a candle for you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To make bright and clear your path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to walk, like Christ, in grace and love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guide you into my arms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Into my arms, oh,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Dvojím kliknutím aktivujete úprav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8" name="But I believe in lov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But I believe in love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I know that you do too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And I believe in some kind of path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That we can walk down, me and you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So keep your candles burning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Make her journey bright and pure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That she'll keep returning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Always and evermore</a:t>
            </a: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0" indent="0" defTabSz="429768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256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Into my arms, oh,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</a:t>
            </a:r>
            <a:r>
              <a:t>ár otázek…</a:t>
            </a:r>
          </a:p>
        </p:txBody>
      </p:sp>
      <p:pic>
        <p:nvPicPr>
          <p:cNvPr id="251" name="Obrázek 3" descr="Obrázek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0321" y="2846232"/>
            <a:ext cx="4600348" cy="307805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334384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None/>
            </a:pPr>
            <a:r>
              <a:t>Je-li Bůh, jak si ho představuješ?</a:t>
            </a: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</a:p>
          <a:p>
            <a:pPr marL="0" indent="0">
              <a:lnSpc>
                <a:spcPct val="81000"/>
              </a:lnSpc>
              <a:buSzTx/>
              <a:buNone/>
            </a:pPr>
            <a:r>
              <a:t>Co je láska?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>
              <a:defRPr b="1" i="1"/>
            </a:lvl1pPr>
          </a:lstStyle>
          <a:p>
            <a:pPr/>
            <a:r>
              <a:t>Proč člověk potřebuje Boha</a:t>
            </a:r>
          </a:p>
        </p:txBody>
      </p:sp>
      <p:sp>
        <p:nvSpPr>
          <p:cNvPr id="255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5211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 Bůh nebo není? </a:t>
            </a:r>
          </a:p>
          <a:p>
            <a:pPr marL="0" indent="0">
              <a:buSzTx/>
              <a:buNone/>
            </a:pPr>
            <a:r>
              <a:t>Otázka skrývá konflikt mezi materialistickým a idealistickým vysvětlením světa.</a:t>
            </a:r>
          </a:p>
          <a:p>
            <a:pPr marL="0" indent="0">
              <a:buSzTx/>
              <a:buNone/>
            </a:pPr>
            <a:r>
              <a:t>(a) Hmota je věčná, z ní se vyvinul člověk, člověk „stvořil“ Boha.</a:t>
            </a:r>
          </a:p>
          <a:p>
            <a:pPr marL="0" indent="0">
              <a:buSzTx/>
              <a:buNone/>
            </a:pPr>
            <a:r>
              <a:t>(b) Bůh je věčný, od něj pochází svět i člověk.</a:t>
            </a:r>
          </a:p>
          <a:p>
            <a:pPr marL="0" indent="0">
              <a:buSzTx/>
              <a:buNone/>
            </a:pPr>
            <a:r>
              <a:t>Podle pravdivosti buď (a) nebo (b) se odvíjí pojetí člověka. </a:t>
            </a:r>
          </a:p>
          <a:p>
            <a:pPr marL="0" indent="0">
              <a:buSzTx/>
              <a:buNone/>
            </a:pPr>
            <a:r>
              <a:t>Je-li pravdivé (b), pak je pravdou to, co o Bohu říká Bible jako Boží zjevení. Jedná se o volbu, jež má důsledky úplně ve všem, například v tom, co je to láska.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>
              <a:defRPr b="1" i="1"/>
            </a:lvl1pPr>
          </a:lstStyle>
          <a:p>
            <a:pPr/>
            <a:r>
              <a:t>Proč člověk potřebuje Boha</a:t>
            </a:r>
          </a:p>
        </p:txBody>
      </p:sp>
      <p:sp>
        <p:nvSpPr>
          <p:cNvPr id="258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Je-li pravdou (a), pak láska není nic než chemie…</a:t>
            </a:r>
          </a:p>
          <a:p>
            <a:pPr marL="0" indent="0">
              <a:buSzTx/>
              <a:buNone/>
            </a:pPr>
            <a:r>
              <a:t>Je-li pravdou (b), pak je láska něčím božským, protože Bůh je Láska</a:t>
            </a:r>
          </a:p>
          <a:p>
            <a:pPr marL="0" indent="0">
              <a:buSzTx/>
              <a:buNone/>
            </a:pPr>
            <a:r>
              <a:t>Je-li pravdou (b), pak je vše především otázkou biblické antropologie. Jejím základem je Gn 1,26-27 a 2,7.</a:t>
            </a:r>
          </a:p>
          <a:p>
            <a:pPr marL="0" indent="0">
              <a:buSzTx/>
              <a:buNone/>
            </a:pPr>
            <a:r>
              <a:t>Z rozboru Gn 2,7 je zřejmé, že člověk je bytostí, potřebující Boha nebo nějakou spiritualitu. Je ovšem pro jeho zdravý vývoj důležité, kdo je jeho Bohem (bohem).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Gn 2,7</a:t>
            </a:r>
          </a:p>
        </p:txBody>
      </p:sp>
      <p:sp>
        <p:nvSpPr>
          <p:cNvPr id="261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7</a:t>
            </a:r>
            <a:r>
              <a:rPr baseline="0"/>
              <a:t> I vytvořil Hospodin Bůh člověka, prach ze země, a vdechl mu v chřípí dech života. Tak se stal člověk živým tvorem.</a:t>
            </a:r>
            <a:endParaRPr baseline="0"/>
          </a:p>
          <a:p>
            <a:pPr marL="0" indent="0">
              <a:buSzTx/>
              <a:buNone/>
            </a:pPr>
            <a:r>
              <a:t>Člověk jako </a:t>
            </a:r>
            <a:r>
              <a:rPr b="1"/>
              <a:t>tělo, duše a duch!</a:t>
            </a:r>
          </a:p>
        </p:txBody>
      </p:sp>
      <p:pic>
        <p:nvPicPr>
          <p:cNvPr id="262" name="Objekt 3" descr="Objekt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08350" y="3694629"/>
            <a:ext cx="9680621" cy="90461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>
            <a:lvl1pPr>
              <a:defRPr b="1" i="1"/>
            </a:lvl1pPr>
          </a:lstStyle>
          <a:p>
            <a:pPr/>
            <a:r>
              <a:t>O důležitosti obrazu Boha </a:t>
            </a:r>
          </a:p>
        </p:txBody>
      </p:sp>
      <p:sp>
        <p:nvSpPr>
          <p:cNvPr id="265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Boha nikdy nikdo neviděl. Jsme odkázáni pouze na to, co o něm říká Bible.</a:t>
            </a:r>
          </a:p>
          <a:p>
            <a:pPr marL="0" indent="0">
              <a:buSzTx/>
              <a:buNone/>
            </a:pPr>
            <a:r>
              <a:t>Ex 3,14; 34,6-7; J 1 atd.</a:t>
            </a:r>
          </a:p>
          <a:p>
            <a:pPr marL="0" indent="0">
              <a:buSzTx/>
              <a:buNone/>
            </a:pPr>
            <a:r>
              <a:t>Jednoznačně, biblický Bůh je Dávání, Milosrdenství, Velkorysost, Láska. </a:t>
            </a:r>
          </a:p>
          <a:p>
            <a:pPr marL="0" indent="0">
              <a:buSzTx/>
              <a:buNone/>
            </a:pPr>
            <a:r>
              <a:t>Jaký je náš Bůh, takovými budeme i my. Je-li kdo milován, miluje. Je-li kdo nenáviděn, nenávidí.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5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