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E3E7"/>
          </a:solidFill>
        </a:fill>
      </a:tcStyle>
    </a:wholeTbl>
    <a:band2H>
      <a:tcTxStyle b="def" i="def"/>
      <a:tcStyle>
        <a:tcBdr/>
        <a:fill>
          <a:solidFill>
            <a:srgbClr val="E8F1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DCE"/>
          </a:solidFill>
        </a:fill>
      </a:tcStyle>
    </a:wholeTbl>
    <a:band2H>
      <a:tcTxStyle b="def" i="def"/>
      <a:tcStyle>
        <a:tcBdr/>
        <a:fill>
          <a:solidFill>
            <a:srgbClr val="F0F6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EE4CB"/>
          </a:solidFill>
        </a:fill>
      </a:tcStyle>
    </a:wholeTbl>
    <a:band2H>
      <a:tcTxStyle b="def" i="def"/>
      <a:tcStyle>
        <a:tcBdr/>
        <a:fill>
          <a:solidFill>
            <a:srgbClr val="FEF2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3" name="Shape 16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defTabSz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2209800" y="4464027"/>
            <a:ext cx="9144000" cy="1641491"/>
          </a:xfrm>
          <a:prstGeom prst="rect">
            <a:avLst/>
          </a:prstGeom>
        </p:spPr>
        <p:txBody>
          <a:bodyPr anchor="t"/>
          <a:lstStyle>
            <a:lvl1pPr algn="r">
              <a:defRPr spc="-300" sz="9600">
                <a:gradFill flip="none" rotWithShape="1">
                  <a:gsLst>
                    <a:gs pos="0">
                      <a:srgbClr val="969696"/>
                    </a:gs>
                    <a:gs pos="32000">
                      <a:srgbClr val="E3E3E3"/>
                    </a:gs>
                    <a:gs pos="100000">
                      <a:srgbClr val="FFFFFF"/>
                    </a:gs>
                  </a:gsLst>
                  <a:lin ang="8100000" scaled="0"/>
                </a:gradFill>
                <a:effectLst>
                  <a:outerShdw sx="100000" sy="100000" kx="0" ky="0" algn="b" rotWithShape="0" blurRad="469900" dist="342900" dir="5400000">
                    <a:srgbClr val="000000">
                      <a:alpha val="66000"/>
                    </a:srgbClr>
                  </a:outerShdw>
                </a:effectLst>
              </a:defRPr>
            </a:lvl1pPr>
          </a:lstStyle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2209799" y="3694374"/>
            <a:ext cx="9144001" cy="754026"/>
          </a:xfrm>
          <a:prstGeom prst="rect">
            <a:avLst/>
          </a:prstGeom>
        </p:spPr>
        <p:txBody>
          <a:bodyPr anchor="b"/>
          <a:lstStyle>
            <a:lvl1pPr marL="0" indent="0" algn="r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 algn="r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 algn="r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 algn="r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 algn="r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názvu"/>
          <p:cNvSpPr txBox="1"/>
          <p:nvPr>
            <p:ph type="title"/>
          </p:nvPr>
        </p:nvSpPr>
        <p:spPr>
          <a:xfrm>
            <a:off x="839787" y="4367160"/>
            <a:ext cx="10515601" cy="81935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93" name="Picture Placeholder 2"/>
          <p:cNvSpPr/>
          <p:nvPr>
            <p:ph type="pic" idx="21"/>
          </p:nvPr>
        </p:nvSpPr>
        <p:spPr>
          <a:xfrm>
            <a:off x="839787" y="987425"/>
            <a:ext cx="10515601" cy="337973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4" name="Text úrovně 1…"/>
          <p:cNvSpPr txBox="1"/>
          <p:nvPr>
            <p:ph type="body" sz="quarter" idx="1"/>
          </p:nvPr>
        </p:nvSpPr>
        <p:spPr>
          <a:xfrm>
            <a:off x="839787" y="5186515"/>
            <a:ext cx="10514013" cy="68247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 názvu"/>
          <p:cNvSpPr txBox="1"/>
          <p:nvPr>
            <p:ph type="title"/>
          </p:nvPr>
        </p:nvSpPr>
        <p:spPr>
          <a:xfrm>
            <a:off x="839787" y="365125"/>
            <a:ext cx="10515601" cy="353434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03" name="Text úrovně 1…"/>
          <p:cNvSpPr txBox="1"/>
          <p:nvPr>
            <p:ph type="body" sz="quarter" idx="1"/>
          </p:nvPr>
        </p:nvSpPr>
        <p:spPr>
          <a:xfrm>
            <a:off x="839787" y="4489398"/>
            <a:ext cx="10514013" cy="1501827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4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 názvu"/>
          <p:cNvSpPr txBox="1"/>
          <p:nvPr>
            <p:ph type="title"/>
          </p:nvPr>
        </p:nvSpPr>
        <p:spPr>
          <a:xfrm>
            <a:off x="1446212" y="365125"/>
            <a:ext cx="9302753" cy="299290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Text názvu</a:t>
            </a:r>
          </a:p>
        </p:txBody>
      </p:sp>
      <p:sp>
        <p:nvSpPr>
          <p:cNvPr id="112" name="Text úrovně 1…"/>
          <p:cNvSpPr txBox="1"/>
          <p:nvPr>
            <p:ph type="body" sz="quarter" idx="1"/>
          </p:nvPr>
        </p:nvSpPr>
        <p:spPr>
          <a:xfrm>
            <a:off x="1720644" y="3365556"/>
            <a:ext cx="875230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3" name="Text Placeholder 3"/>
          <p:cNvSpPr/>
          <p:nvPr>
            <p:ph type="body" sz="quarter" idx="21"/>
          </p:nvPr>
        </p:nvSpPr>
        <p:spPr>
          <a:xfrm>
            <a:off x="838199" y="4501729"/>
            <a:ext cx="10512426" cy="1489497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4" name="TextBox 8"/>
          <p:cNvSpPr txBox="1"/>
          <p:nvPr/>
        </p:nvSpPr>
        <p:spPr>
          <a:xfrm>
            <a:off x="1156763" y="455642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15" name="TextBox 9"/>
          <p:cNvSpPr txBox="1"/>
          <p:nvPr/>
        </p:nvSpPr>
        <p:spPr>
          <a:xfrm>
            <a:off x="10483531" y="2412017"/>
            <a:ext cx="518161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80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1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názvu"/>
          <p:cNvSpPr txBox="1"/>
          <p:nvPr>
            <p:ph type="title"/>
          </p:nvPr>
        </p:nvSpPr>
        <p:spPr>
          <a:xfrm>
            <a:off x="839787" y="2326967"/>
            <a:ext cx="10515601" cy="2511836"/>
          </a:xfrm>
          <a:prstGeom prst="rect">
            <a:avLst/>
          </a:prstGeom>
        </p:spPr>
        <p:txBody>
          <a:bodyPr anchor="b"/>
          <a:lstStyle/>
          <a:p>
            <a:pPr/>
            <a:r>
              <a:t>Text názvu</a:t>
            </a:r>
          </a:p>
        </p:txBody>
      </p:sp>
      <p:sp>
        <p:nvSpPr>
          <p:cNvPr id="124" name="Text úrovně 1…"/>
          <p:cNvSpPr txBox="1"/>
          <p:nvPr>
            <p:ph type="body" sz="quarter" idx="1"/>
          </p:nvPr>
        </p:nvSpPr>
        <p:spPr>
          <a:xfrm>
            <a:off x="839787" y="4850581"/>
            <a:ext cx="10514013" cy="114064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33" name="Text úrovně 1…"/>
          <p:cNvSpPr txBox="1"/>
          <p:nvPr>
            <p:ph type="body" sz="quarter" idx="1"/>
          </p:nvPr>
        </p:nvSpPr>
        <p:spPr>
          <a:xfrm>
            <a:off x="1337282" y="1885950"/>
            <a:ext cx="2946867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4" name="Text Placeholder 3"/>
          <p:cNvSpPr/>
          <p:nvPr>
            <p:ph type="body" sz="quarter" idx="21"/>
          </p:nvPr>
        </p:nvSpPr>
        <p:spPr>
          <a:xfrm>
            <a:off x="1356797" y="2571750"/>
            <a:ext cx="2927351" cy="3589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35" name="Text Placeholder 4"/>
          <p:cNvSpPr/>
          <p:nvPr>
            <p:ph type="body" sz="quarter" idx="22"/>
          </p:nvPr>
        </p:nvSpPr>
        <p:spPr>
          <a:xfrm>
            <a:off x="4587993" y="1885950"/>
            <a:ext cx="2936243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pPr>
          </a:p>
        </p:txBody>
      </p:sp>
      <p:sp>
        <p:nvSpPr>
          <p:cNvPr id="136" name="Text Placeholder 3"/>
          <p:cNvSpPr/>
          <p:nvPr>
            <p:ph type="body" sz="quarter" idx="23"/>
          </p:nvPr>
        </p:nvSpPr>
        <p:spPr>
          <a:xfrm>
            <a:off x="4577441" y="2571750"/>
            <a:ext cx="2946795" cy="3589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37" name="Text Placeholder 4"/>
          <p:cNvSpPr/>
          <p:nvPr>
            <p:ph type="body" sz="quarter" idx="24"/>
          </p:nvPr>
        </p:nvSpPr>
        <p:spPr>
          <a:xfrm>
            <a:off x="7829035" y="1885950"/>
            <a:ext cx="2932114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pPr>
          </a:p>
        </p:txBody>
      </p:sp>
      <p:sp>
        <p:nvSpPr>
          <p:cNvPr id="138" name="Text Placeholder 3"/>
          <p:cNvSpPr/>
          <p:nvPr>
            <p:ph type="body" sz="quarter" idx="25"/>
          </p:nvPr>
        </p:nvSpPr>
        <p:spPr>
          <a:xfrm>
            <a:off x="7829035" y="2571750"/>
            <a:ext cx="2932114" cy="3589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3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47" name="Text úrovně 1…"/>
          <p:cNvSpPr txBox="1"/>
          <p:nvPr>
            <p:ph type="body" sz="quarter" idx="1"/>
          </p:nvPr>
        </p:nvSpPr>
        <p:spPr>
          <a:xfrm>
            <a:off x="1332084" y="4297503"/>
            <a:ext cx="2940051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lvl1pPr>
            <a:lvl2pPr marL="0" indent="4572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lvl2pPr>
            <a:lvl3pPr marL="0" indent="9144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lvl3pPr>
            <a:lvl4pPr marL="0" indent="13716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lvl4pPr>
            <a:lvl5pPr marL="0" indent="18288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8" name="Picture Placeholder 2"/>
          <p:cNvSpPr/>
          <p:nvPr>
            <p:ph type="pic" sz="quarter" idx="21"/>
          </p:nvPr>
        </p:nvSpPr>
        <p:spPr>
          <a:xfrm>
            <a:off x="1332084" y="2256353"/>
            <a:ext cx="294005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9" name="Text Placeholder 3"/>
          <p:cNvSpPr/>
          <p:nvPr>
            <p:ph type="body" sz="quarter" idx="22"/>
          </p:nvPr>
        </p:nvSpPr>
        <p:spPr>
          <a:xfrm>
            <a:off x="1332084" y="4873764"/>
            <a:ext cx="2940051" cy="6591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50" name="Text Placeholder 4"/>
          <p:cNvSpPr/>
          <p:nvPr>
            <p:ph type="body" sz="quarter" idx="23"/>
          </p:nvPr>
        </p:nvSpPr>
        <p:spPr>
          <a:xfrm>
            <a:off x="4568997" y="4297503"/>
            <a:ext cx="29305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pPr>
          </a:p>
        </p:txBody>
      </p:sp>
      <p:sp>
        <p:nvSpPr>
          <p:cNvPr id="151" name="Picture Placeholder 2"/>
          <p:cNvSpPr/>
          <p:nvPr>
            <p:ph type="pic" sz="quarter" idx="24"/>
          </p:nvPr>
        </p:nvSpPr>
        <p:spPr>
          <a:xfrm>
            <a:off x="4568995" y="2256353"/>
            <a:ext cx="293052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52" name="Text Placeholder 3"/>
          <p:cNvSpPr/>
          <p:nvPr>
            <p:ph type="body" sz="quarter" idx="25"/>
          </p:nvPr>
        </p:nvSpPr>
        <p:spPr>
          <a:xfrm>
            <a:off x="4567644" y="4873764"/>
            <a:ext cx="2934407" cy="6591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53" name="Text Placeholder 4"/>
          <p:cNvSpPr/>
          <p:nvPr>
            <p:ph type="body" sz="quarter" idx="26"/>
          </p:nvPr>
        </p:nvSpPr>
        <p:spPr>
          <a:xfrm>
            <a:off x="7804322" y="4297503"/>
            <a:ext cx="2932114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69696"/>
                    </a:gs>
                    <a:gs pos="34000">
                      <a:srgbClr val="EDEDED"/>
                    </a:gs>
                    <a:gs pos="100000">
                      <a:srgbClr val="FFFFFF"/>
                    </a:gs>
                  </a:gsLst>
                  <a:lin ang="4800000" scaled="0"/>
                </a:gradFill>
              </a:defRPr>
            </a:pPr>
          </a:p>
        </p:txBody>
      </p:sp>
      <p:sp>
        <p:nvSpPr>
          <p:cNvPr id="154" name="Picture Placeholder 2"/>
          <p:cNvSpPr/>
          <p:nvPr>
            <p:ph type="pic" sz="quarter" idx="27"/>
          </p:nvPr>
        </p:nvSpPr>
        <p:spPr>
          <a:xfrm>
            <a:off x="7804321" y="2256353"/>
            <a:ext cx="2932114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55" name="Text Placeholder 3"/>
          <p:cNvSpPr/>
          <p:nvPr>
            <p:ph type="body" sz="quarter" idx="28"/>
          </p:nvPr>
        </p:nvSpPr>
        <p:spPr>
          <a:xfrm>
            <a:off x="7804197" y="4873761"/>
            <a:ext cx="2935998" cy="6591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15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xfrm>
            <a:off x="854532" y="4464027"/>
            <a:ext cx="9144001" cy="1641491"/>
          </a:xfrm>
          <a:prstGeom prst="rect">
            <a:avLst/>
          </a:prstGeom>
        </p:spPr>
        <p:txBody>
          <a:bodyPr anchor="t"/>
          <a:lstStyle>
            <a:lvl1pPr>
              <a:defRPr spc="-300" sz="9600">
                <a:gradFill flip="none" rotWithShape="1">
                  <a:gsLst>
                    <a:gs pos="0">
                      <a:srgbClr val="878787"/>
                    </a:gs>
                    <a:gs pos="32000">
                      <a:srgbClr val="E3E3E3"/>
                    </a:gs>
                    <a:gs pos="100000">
                      <a:srgbClr val="FFFFFF"/>
                    </a:gs>
                  </a:gsLst>
                  <a:lin ang="8100000" scaled="0"/>
                </a:gradFill>
                <a:effectLst>
                  <a:outerShdw sx="100000" sy="100000" kx="0" ky="0" algn="b" rotWithShape="0" blurRad="469900" dist="342900" dir="5400000">
                    <a:srgbClr val="000000">
                      <a:alpha val="66000"/>
                    </a:srgbClr>
                  </a:outerShdw>
                </a:effectLst>
              </a:defRPr>
            </a:lvl1pPr>
          </a:lstStyle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sz="quarter" idx="1"/>
          </p:nvPr>
        </p:nvSpPr>
        <p:spPr>
          <a:xfrm>
            <a:off x="854532" y="3693674"/>
            <a:ext cx="9144001" cy="75402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>
              <a:buSzTx/>
              <a:buFontTx/>
              <a:buNone/>
              <a:defRPr sz="32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sz="half" idx="1"/>
          </p:nvPr>
        </p:nvSpPr>
        <p:spPr>
          <a:xfrm>
            <a:off x="1120000" y="1825625"/>
            <a:ext cx="5025217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1120000" y="1681163"/>
            <a:ext cx="5025217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319839" y="1681163"/>
            <a:ext cx="5035549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>
                <a:gradFill flip="none" rotWithShape="1">
                  <a:gsLst>
                    <a:gs pos="0">
                      <a:srgbClr val="9FDBE7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pPr>
          </a:p>
        </p:txBody>
      </p:sp>
      <p:sp>
        <p:nvSpPr>
          <p:cNvPr id="5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73" name="Text úrovně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1119999" y="2057400"/>
            <a:ext cx="3652027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pPr>
          </a:p>
        </p:txBody>
      </p:sp>
      <p:sp>
        <p:nvSpPr>
          <p:cNvPr id="7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Text úrovně 1…"/>
          <p:cNvSpPr txBox="1"/>
          <p:nvPr>
            <p:ph type="body" sz="quarter" idx="1"/>
          </p:nvPr>
        </p:nvSpPr>
        <p:spPr>
          <a:xfrm>
            <a:off x="1120000" y="2057400"/>
            <a:ext cx="3652026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1pPr>
            <a:lvl2pPr marL="0" indent="4572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2pPr>
            <a:lvl3pPr marL="0" indent="9144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3pPr>
            <a:lvl4pPr marL="0" indent="13716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4pPr>
            <a:lvl5pPr marL="0" indent="1828800">
              <a:buSzTx/>
              <a:buFontTx/>
              <a:buNone/>
              <a:defRPr sz="1600">
                <a:gradFill flip="none" rotWithShape="1">
                  <a:gsLst>
                    <a:gs pos="0">
                      <a:srgbClr val="FFFFFF"/>
                    </a:gs>
                    <a:gs pos="15000">
                      <a:srgbClr val="94D7E4"/>
                    </a:gs>
                    <a:gs pos="73000">
                      <a:srgbClr val="BFE7EF"/>
                    </a:gs>
                    <a:gs pos="100000">
                      <a:srgbClr val="FFFFFF"/>
                    </a:gs>
                  </a:gsLst>
                  <a:lin ang="16200000" scaled="0"/>
                </a:gra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1120000" y="1825625"/>
            <a:ext cx="10233801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11097260" y="6404292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gradFill flip="none" rotWithShape="1">
                  <a:gsLst>
                    <a:gs pos="0">
                      <a:srgbClr val="9E9E9E"/>
                    </a:gs>
                    <a:gs pos="28000">
                      <a:srgbClr val="EDEDED"/>
                    </a:gs>
                    <a:gs pos="100000">
                      <a:srgbClr val="FFFFFF"/>
                    </a:gs>
                  </a:gsLst>
                  <a:lin ang="5400000" scaled="0"/>
                </a:gra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gradFill flip="none" rotWithShape="1">
            <a:gsLst>
              <a:gs pos="0">
                <a:srgbClr val="BFBFBF"/>
              </a:gs>
              <a:gs pos="28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gradFill flip="none" rotWithShape="1">
            <a:gsLst>
              <a:gs pos="0">
                <a:srgbClr val="BFBFBF"/>
              </a:gs>
              <a:gs pos="34000">
                <a:srgbClr val="EDEDED"/>
              </a:gs>
              <a:gs pos="100000">
                <a:srgbClr val="FFFFFF"/>
              </a:gs>
            </a:gsLst>
            <a:lin ang="4800000" scaled="0"/>
          </a:gra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Nadpis 1"/>
          <p:cNvSpPr txBox="1"/>
          <p:nvPr>
            <p:ph type="ctrTitle"/>
          </p:nvPr>
        </p:nvSpPr>
        <p:spPr>
          <a:xfrm>
            <a:off x="2209800" y="3614022"/>
            <a:ext cx="9144000" cy="1641490"/>
          </a:xfrm>
          <a:prstGeom prst="rect">
            <a:avLst/>
          </a:prstGeom>
        </p:spPr>
        <p:txBody>
          <a:bodyPr/>
          <a:lstStyle/>
          <a:p>
            <a:pPr defTabSz="594359">
              <a:defRPr spc="-195" sz="5590">
                <a:effectLst>
                  <a:outerShdw sx="100000" sy="100000" kx="0" ky="0" algn="b" rotWithShape="0" blurRad="305435" dist="222884" dir="5400000">
                    <a:srgbClr val="000000">
                      <a:alpha val="66000"/>
                    </a:srgbClr>
                  </a:outerShdw>
                </a:effectLst>
              </a:defRPr>
            </a:pPr>
            <a:r>
              <a:t>Dobrý pastýř </a:t>
            </a:r>
            <a:br/>
            <a:r>
              <a:t>(trochu jinak)</a:t>
            </a:r>
          </a:p>
        </p:txBody>
      </p:sp>
      <p:sp>
        <p:nvSpPr>
          <p:cNvPr id="166" name="Podnadpis 2"/>
          <p:cNvSpPr txBox="1"/>
          <p:nvPr>
            <p:ph type="subTitle" sz="quarter" idx="1"/>
          </p:nvPr>
        </p:nvSpPr>
        <p:spPr>
          <a:xfrm>
            <a:off x="2209800" y="2767096"/>
            <a:ext cx="9144000" cy="754026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Ani jeden z těchto… (Mt 18,10)</a:t>
            </a:r>
          </a:p>
        </p:txBody>
      </p:sp>
      <p:sp>
        <p:nvSpPr>
          <p:cNvPr id="193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10</a:t>
            </a:r>
            <a:r>
              <a:rPr baseline="0"/>
              <a:t> </a:t>
            </a:r>
            <a:r>
              <a:rPr baseline="0"/>
              <a:t>Mějte se na pozoru, abyste nepohrdali ani jedním z těchto maličkých. Pravím vám, že jejich andělé v nebi jsou neustále v blízkosti mého nebeského Otce</a:t>
            </a:r>
            <a:r>
              <a:rPr baseline="0"/>
              <a:t>. </a:t>
            </a:r>
            <a:endParaRPr baseline="0"/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~Ora/te mh. katafronh,shte e`no.j tw/n mikrw/n tou,twn\ le,gw ga.r u`mi/n o[ti oi` a;ggeloi auvtw/n evn ouvranoi/j dia. panto.j ble,pousi to. pro,swpon tou/ patro,j mou tou/ evn ouvranoi/jÅ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Nadpis 1"/>
          <p:cNvSpPr txBox="1"/>
          <p:nvPr>
            <p:ph type="title"/>
          </p:nvPr>
        </p:nvSpPr>
        <p:spPr>
          <a:xfrm>
            <a:off x="838200" y="365124"/>
            <a:ext cx="10515600" cy="2184894"/>
          </a:xfrm>
          <a:prstGeom prst="rect">
            <a:avLst/>
          </a:prstGeom>
        </p:spPr>
        <p:txBody>
          <a:bodyPr/>
          <a:lstStyle/>
          <a:p>
            <a:pPr/>
            <a:r>
              <a:t>Co myslíte? Má-li někdo sto ovcí…</a:t>
            </a:r>
            <a:br/>
            <a:r>
              <a:t>(Mt 18,12-14)</a:t>
            </a:r>
          </a:p>
        </p:txBody>
      </p:sp>
      <p:sp>
        <p:nvSpPr>
          <p:cNvPr id="196" name="Zástupný symbol pro obsah 2"/>
          <p:cNvSpPr txBox="1"/>
          <p:nvPr>
            <p:ph type="body" idx="1"/>
          </p:nvPr>
        </p:nvSpPr>
        <p:spPr>
          <a:xfrm>
            <a:off x="1119999" y="2292438"/>
            <a:ext cx="10233802" cy="3884526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12</a:t>
            </a:r>
            <a:r>
              <a:rPr baseline="0"/>
              <a:t> Co myslíte? Má-li někdo sto ovcí a jedna z nich mu zabloudí, nenechá těch devadesát devět na horách a nejde hledat tu, která zabloudila? 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13</a:t>
            </a:r>
            <a:r>
              <a:rPr baseline="0"/>
              <a:t> A podaří-li se mu ji nalézt, amen, pravím vám, bude se z ní radovat víc než z těch devadesáti devíti, které nezabloudily. 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14</a:t>
            </a:r>
            <a:r>
              <a:rPr baseline="0"/>
              <a:t> Právě tak je vůle vašeho nebeského Otce, aby nezahynul ani jediný z těchto maličkých. </a:t>
            </a:r>
            <a:endParaRPr baseline="0"/>
          </a:p>
          <a:p>
            <a:pPr marL="0" indent="0">
              <a:lnSpc>
                <a:spcPct val="81000"/>
              </a:lnSpc>
              <a:buSzTx/>
              <a:buNone/>
              <a:defRPr baseline="30000"/>
            </a:pPr>
            <a:r>
              <a:t>15</a:t>
            </a:r>
            <a:r>
              <a:rPr baseline="0"/>
              <a:t> </a:t>
            </a:r>
            <a:r>
              <a:rPr baseline="0"/>
              <a:t>Když </a:t>
            </a:r>
            <a:r>
              <a:rPr baseline="0"/>
              <a:t>tedy</a:t>
            </a:r>
            <a:r>
              <a:rPr baseline="0"/>
              <a:t> </a:t>
            </a:r>
            <a:r>
              <a:rPr baseline="0"/>
              <a:t>tvůj bratr zhřeší,</a:t>
            </a:r>
            <a:r>
              <a:rPr baseline="0"/>
              <a:t> (</a:t>
            </a:r>
            <a:r>
              <a:rPr baseline="0">
                <a:latin typeface="Bwgrkl"/>
                <a:ea typeface="Bwgrkl"/>
                <a:cs typeface="Bwgrkl"/>
                <a:sym typeface="Bwgrkl"/>
              </a:rPr>
              <a:t>VEa.n de. a`marth,sh| Îeivj se.Ð o` avdelfo,j sou</a:t>
            </a:r>
            <a:r>
              <a:rPr baseline="0"/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6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Celkový kontext</a:t>
            </a:r>
          </a:p>
        </p:txBody>
      </p:sp>
      <p:sp>
        <p:nvSpPr>
          <p:cNvPr id="199" name="Zástupný symbol pro obsah 2"/>
          <p:cNvSpPr txBox="1"/>
          <p:nvPr>
            <p:ph type="body" idx="1"/>
          </p:nvPr>
        </p:nvSpPr>
        <p:spPr>
          <a:xfrm>
            <a:off x="1043189" y="1378038"/>
            <a:ext cx="10985680" cy="535761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Mějte se na pozoru, abyste nepohrdali… (v.10-11)</a:t>
            </a:r>
          </a:p>
          <a:p>
            <a:pPr marL="0" indent="0">
              <a:buSzTx/>
              <a:buNone/>
            </a:pPr>
            <a:r>
              <a:t>Co myslíte? Má-li někdo sto ovcí… (v.12-14)</a:t>
            </a:r>
          </a:p>
          <a:p>
            <a:pPr marL="0" indent="0">
              <a:buSzTx/>
              <a:buNone/>
            </a:pPr>
            <a:r>
              <a:t>Když tedy tvůj bratr proti tobě zhřeší… (v.15-17)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Amen, pravím vám, cokoli odmítnete na zemi, bude odmítnuto v nebi, a cokoli přijmete na zemi, bude přijato v nebi.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Opět vám pravím, shodnou-li se dva z vás na zemi v prosbě o jakoukoli věc, můj nebeský Otec jim to učiní.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20</a:t>
            </a:r>
            <a:r>
              <a:rPr baseline="0"/>
              <a:t> Neboť kde jsou dva nebo tři shromážděni ve jménu mém, tam jsem já uprostřed nich.</a:t>
            </a:r>
            <a:endParaRPr baseline="0"/>
          </a:p>
          <a:p>
            <a:pPr marL="0" indent="0">
              <a:buSzTx/>
              <a:buNone/>
            </a:pPr>
            <a:r>
              <a:t>Pane, kolikrát mám odpustit svému bratru?... (v.21-35)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50391">
              <a:defRPr sz="4464"/>
            </a:pPr>
            <a:r>
              <a:t>Kolikrát mám odpustit? (Mt 18,21-35)</a:t>
            </a:r>
            <a:br/>
          </a:p>
        </p:txBody>
      </p:sp>
      <p:sp>
        <p:nvSpPr>
          <p:cNvPr id="202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Petr: 7x? Ježíš: 77x! (viz Gn 4, Kain a Lámech)</a:t>
            </a:r>
          </a:p>
          <a:p>
            <a:pPr marL="0" indent="0">
              <a:buSzTx/>
              <a:buNone/>
            </a:pPr>
            <a:r>
              <a:t>Služebník dluží pánovi 10 000 hřiven, pán mu je odpustí</a:t>
            </a:r>
          </a:p>
          <a:p>
            <a:pPr marL="0" indent="0">
              <a:buSzTx/>
              <a:buNone/>
            </a:pPr>
            <a:r>
              <a:t>Služebníkovi spoluslužebník dluží 100 denárů, on mu neodpustí</a:t>
            </a:r>
          </a:p>
          <a:p>
            <a:pPr marL="0" indent="0">
              <a:buSzTx/>
              <a:buNone/>
            </a:pPr>
            <a:r>
              <a:t>1 denár = denní mzda dělníka = asi 1000 Kč </a:t>
            </a:r>
          </a:p>
          <a:p>
            <a:pPr marL="0" indent="0">
              <a:buSzTx/>
              <a:buNone/>
            </a:pPr>
            <a:r>
              <a:t>1 hřivna = 6 000 denárů = 6 000 000 Kč</a:t>
            </a:r>
          </a:p>
          <a:p>
            <a:pPr marL="0" indent="0">
              <a:buSzTx/>
              <a:buNone/>
            </a:pPr>
            <a:r>
              <a:t>10 000 hřiven = 60 000 000 000 Kč (60 miliard!)</a:t>
            </a:r>
          </a:p>
          <a:p>
            <a:pPr marL="0" indent="0">
              <a:buSzTx/>
              <a:buNone/>
            </a:pPr>
            <a:r>
              <a:t>100 denárů = 100 000 Kč</a:t>
            </a:r>
          </a:p>
          <a:p>
            <a:pPr marL="0" indent="0">
              <a:buSzTx/>
              <a:buNone/>
            </a:pPr>
            <a:r>
              <a:t>Pán služebníkovi odpustil 60 miliard, on neodpustil 100 000…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0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5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20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7886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Nadpis 1"/>
          <p:cNvSpPr txBox="1"/>
          <p:nvPr>
            <p:ph type="title"/>
          </p:nvPr>
        </p:nvSpPr>
        <p:spPr>
          <a:xfrm>
            <a:off x="9298546" y="128789"/>
            <a:ext cx="2781838" cy="6568224"/>
          </a:xfrm>
          <a:prstGeom prst="rect">
            <a:avLst/>
          </a:prstGeom>
        </p:spPr>
        <p:txBody>
          <a:bodyPr/>
          <a:lstStyle/>
          <a:p>
            <a:pPr/>
            <a:r>
              <a:t>Dobrý pastýř a černá ovce</a:t>
            </a:r>
          </a:p>
        </p:txBody>
      </p:sp>
      <p:pic>
        <p:nvPicPr>
          <p:cNvPr id="16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72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15</a:t>
            </a:r>
            <a:r>
              <a:rPr baseline="0"/>
              <a:t> Když tvůj bratr zhřeší, </a:t>
            </a:r>
          </a:p>
          <a:p>
            <a:pPr marL="0" indent="0">
              <a:buSzTx/>
              <a:buNone/>
            </a:pPr>
            <a:r>
              <a:t>jdi a pokárej ho mezi čtyřma očima; </a:t>
            </a:r>
          </a:p>
          <a:p>
            <a:pPr marL="0" indent="0">
              <a:buSzTx/>
              <a:buNone/>
            </a:pPr>
            <a:r>
              <a:t>dá-li si říci, získal jsi svého bratra.  </a:t>
            </a:r>
          </a:p>
          <a:p>
            <a:pPr marL="0" indent="0">
              <a:buSzTx/>
              <a:buNone/>
              <a:defRPr baseline="30000"/>
            </a:pPr>
            <a:r>
              <a:t>16</a:t>
            </a:r>
            <a:r>
              <a:rPr baseline="0"/>
              <a:t> Nedá-li si říci, přiber k sobě ještě jednoho nebo dva, aby 'ústy dvou nebo tří svědků byla potvrzena každá výpověď'.  </a:t>
            </a:r>
          </a:p>
          <a:p>
            <a:pPr marL="0" indent="0">
              <a:buSzTx/>
              <a:buNone/>
              <a:defRPr baseline="30000"/>
            </a:pPr>
            <a:r>
              <a:t>17</a:t>
            </a:r>
            <a:r>
              <a:rPr baseline="0"/>
              <a:t> Jestliže ani potom neuposlechne, oznam to církvi; </a:t>
            </a:r>
          </a:p>
          <a:p>
            <a:pPr marL="0" indent="0">
              <a:buSzTx/>
              <a:buNone/>
            </a:pPr>
            <a:r>
              <a:t>jestliže však neuposlechne ani církev, </a:t>
            </a:r>
          </a:p>
          <a:p>
            <a:pPr marL="0" indent="0">
              <a:buSzTx/>
              <a:buNone/>
            </a:pPr>
            <a:r>
              <a:t>ať je ti jako pohan nebo celník.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7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Mt 18: Magna charta komunity</a:t>
            </a:r>
          </a:p>
        </p:txBody>
      </p:sp>
      <p:sp>
        <p:nvSpPr>
          <p:cNvPr id="175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Dva problémy, dvě otázky:</a:t>
            </a:r>
          </a:p>
          <a:p>
            <a:pPr marL="514350" indent="-514350">
              <a:buFontTx/>
              <a:buAutoNum type="arabicParenR" startAt="1"/>
            </a:pPr>
            <a:r>
              <a:t>Jak bude komunita uspořádána? („Kdo je vlastně největší v království nebeském?“ 18,1)</a:t>
            </a:r>
          </a:p>
          <a:p>
            <a:pPr marL="514350" indent="-514350">
              <a:buFontTx/>
              <a:buAutoNum type="arabicParenR" startAt="1"/>
            </a:pPr>
            <a:r>
              <a:t>Do jaké míry lze druhým odpouštět? („Pane, kolikrát mám odpustit svému bratru? Snad až sedmkrát?“ 18,21)</a:t>
            </a:r>
          </a:p>
          <a:p>
            <a:pPr marL="0" indent="0">
              <a:buSzTx/>
              <a:buNone/>
            </a:pPr>
            <a:r>
              <a:t>Celá kapitola je Ježíšovou odpovědí na tyto dvě otázky. </a:t>
            </a:r>
          </a:p>
          <a:p>
            <a:pPr marL="0" indent="0">
              <a:buSzTx/>
              <a:buNone/>
            </a:pPr>
            <a:r>
              <a:t>Ústřední myšlenka: kvalita komunity je dána jejím postojem k nejslabšímu.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7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78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15</a:t>
            </a:r>
            <a:r>
              <a:rPr baseline="0"/>
              <a:t> Když tvůj bratr zhřeší </a:t>
            </a:r>
            <a:endParaRPr baseline="0"/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VEa.n de. a`marth,sh| Îeivj se.Ð o` avdelfo,j sou</a:t>
            </a:r>
            <a:r>
              <a:t>)</a:t>
            </a:r>
          </a:p>
          <a:p>
            <a:pPr marL="0" indent="0">
              <a:buSzTx/>
              <a:buNone/>
            </a:pPr>
            <a:r>
              <a:t>jdi a pokárej ho mezi čtyřma očima</a:t>
            </a:r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u[page e;legxon auvto.n metaxu. sou/ kai. auvtou/ mo,nou</a:t>
            </a:r>
            <a:r>
              <a:t>)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  <a:defRPr>
                <a:latin typeface="Bwgrkl"/>
                <a:ea typeface="Bwgrkl"/>
                <a:cs typeface="Bwgrkl"/>
                <a:sym typeface="Bwgrkl"/>
              </a:defRPr>
            </a:pPr>
            <a:r>
              <a:t>e;legxon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, 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elenchein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: 1) odkrýt; 2) dokázat, přesvědčit; 3) usvědčit, kárat; 4) trestat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81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dá-li si říci, získal jsi svého bratra.</a:t>
            </a:r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eva,n sou avkou,sh|( evke,rdhsaj to.n avdelfo,n sou\</a:t>
            </a:r>
            <a:r>
              <a:t>)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  <a:defRPr>
                <a:latin typeface="Bwgrkl"/>
                <a:ea typeface="Bwgrkl"/>
                <a:cs typeface="Bwgrkl"/>
                <a:sym typeface="Bwgrkl"/>
              </a:defRPr>
            </a:pPr>
            <a:r>
              <a:t>avkou,sh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, 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akouein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: 1) slyšet, naslouchat; 2) vyslýchat; 3) slyšet na někoho, tedy souhlasit s ním, poslouchat ho; 4) vyslyšet; 5) slyšet s porozuměním, tedy chápat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8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84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16</a:t>
            </a:r>
            <a:r>
              <a:rPr baseline="0"/>
              <a:t> </a:t>
            </a:r>
            <a:r>
              <a:rPr baseline="0"/>
              <a:t>Nedá-li si říci, přiber k sobě ještě jednoho nebo dva, aby 'ústy dvou nebo tří svědků byla potvrzena každá výpověď'.</a:t>
            </a:r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eva.n de. mh. avkou,sh|( para,labe meta. sou/ e;ti e[na h' du,o( i[na evpi. sto,matoj du,o martu,rwn h' triw/n staqh/| pa/n r`h/ma\</a:t>
            </a:r>
            <a:r>
              <a:t>)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Dt 19,15: „</a:t>
            </a:r>
            <a:r>
              <a:t>Nepovstane jen jediný svědek proti někomu v jakémkoli zločinu, v jakémkoli prohřešku a při jakémkoli hříchu, jehož se někdo dopustil. Soudní výrok bude vynesen podle výpovědi dvou nebo tří svědků. </a:t>
            </a:r>
            <a:r>
              <a:t>“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8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87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17</a:t>
            </a:r>
            <a:r>
              <a:rPr baseline="0"/>
              <a:t> </a:t>
            </a:r>
            <a:r>
              <a:rPr baseline="0"/>
              <a:t>Jestliže ani potom neuposlechne, oznam to církvi;</a:t>
            </a:r>
            <a:endParaRPr baseline="0"/>
          </a:p>
          <a:p>
            <a:pPr marL="0" indent="0"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eva.n de. parakou,sh| auvtw/n( eivpe. th/| evkklhsi,a|\</a:t>
            </a:r>
            <a:r>
              <a:t>)</a:t>
            </a:r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  <a:defRPr>
                <a:latin typeface="Bwgrkl"/>
                <a:ea typeface="Bwgrkl"/>
                <a:cs typeface="Bwgrkl"/>
                <a:sym typeface="Bwgrkl"/>
              </a:defRPr>
            </a:pPr>
            <a:r>
              <a:t>parakou,sh|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, 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parakouein (para-akouein)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: přeslechnout ve významu 1) zaslechnout; 2) nevšimnout si; 3) neuposlechnout</a:t>
            </a:r>
            <a:endParaRPr>
              <a:latin typeface="+mn-lt"/>
              <a:ea typeface="+mn-ea"/>
              <a:cs typeface="+mn-cs"/>
              <a:sym typeface="Corbel"/>
            </a:endParaRPr>
          </a:p>
          <a:p>
            <a:pPr marL="0" indent="0">
              <a:buSzTx/>
              <a:buNone/>
            </a:pPr>
            <a:r>
              <a:t>srov. v.19 „</a:t>
            </a:r>
            <a:r>
              <a:t>shodnou-li se dva z vás</a:t>
            </a:r>
            <a:r>
              <a:t>“ 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eva.n du,o sumfwnh,swsin evx u`mw/n</a:t>
            </a:r>
            <a:r>
              <a:t>)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8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Nadpis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Když tvůj bratr zhřeší… (Mt 18,15-17)</a:t>
            </a:r>
          </a:p>
        </p:txBody>
      </p:sp>
      <p:sp>
        <p:nvSpPr>
          <p:cNvPr id="190" name="Zástupný symbol pro obsah 2"/>
          <p:cNvSpPr txBox="1"/>
          <p:nvPr>
            <p:ph type="body" idx="1"/>
          </p:nvPr>
        </p:nvSpPr>
        <p:spPr>
          <a:xfrm>
            <a:off x="1119999" y="1825625"/>
            <a:ext cx="10233802" cy="4351338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jestliže však neuposlechne ani církev, 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eva.n de. kai. th/j evkklhsi,aj parakou,sh|(</a:t>
            </a:r>
            <a:r>
              <a:t>)</a:t>
            </a: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  <a:r>
              <a:t>ať je ti jako pohan nebo celník.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(</a:t>
            </a:r>
            <a:r>
              <a:rPr>
                <a:latin typeface="Bwgrkl"/>
                <a:ea typeface="Bwgrkl"/>
                <a:cs typeface="Bwgrkl"/>
                <a:sym typeface="Bwgrkl"/>
              </a:rPr>
              <a:t>e;stw soi w[sper o` evqniko.j kai. o` telw,nhjÅ</a:t>
            </a:r>
            <a:r>
              <a:t>)</a:t>
            </a: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  <a:defRPr>
                <a:latin typeface="Bwgrkl"/>
                <a:ea typeface="Bwgrkl"/>
                <a:cs typeface="Bwgrkl"/>
                <a:sym typeface="Bwgrkl"/>
              </a:defRPr>
            </a:pPr>
            <a:r>
              <a:t>o` evqniko.j kai. o` telw,nhj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, 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onen pohan a onen celník</a:t>
            </a:r>
            <a:r>
              <a:rPr>
                <a:latin typeface="+mn-lt"/>
                <a:ea typeface="+mn-ea"/>
                <a:cs typeface="+mn-cs"/>
                <a:sym typeface="Corbel"/>
              </a:rPr>
              <a:t> </a:t>
            </a:r>
            <a:endParaRPr>
              <a:latin typeface="+mn-lt"/>
              <a:ea typeface="+mn-ea"/>
              <a:cs typeface="+mn-cs"/>
              <a:sym typeface="Corbel"/>
            </a:endParaRPr>
          </a:p>
          <a:p>
            <a:pPr marL="0" indent="0">
              <a:lnSpc>
                <a:spcPct val="81000"/>
              </a:lnSpc>
              <a:buSzTx/>
              <a:buNone/>
            </a:pPr>
            <a:r>
              <a:t>(celník Matouš 10,3; </a:t>
            </a:r>
          </a:p>
          <a:p>
            <a:pPr marL="0" indent="0">
              <a:lnSpc>
                <a:spcPct val="81000"/>
              </a:lnSpc>
              <a:buSzTx/>
              <a:buNone/>
            </a:pPr>
            <a:r>
              <a:t>setník v Kafarnau 8,5nn; kananejská žena 15,21nn)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0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Hloubka">
  <a:themeElements>
    <a:clrScheme name="Hloubk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0000FF"/>
      </a:hlink>
      <a:folHlink>
        <a:srgbClr val="FF00FF"/>
      </a:folHlink>
    </a:clrScheme>
    <a:fontScheme name="Hloubka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Hloubk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Hloubka">
  <a:themeElements>
    <a:clrScheme name="Hloubk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0000FF"/>
      </a:hlink>
      <a:folHlink>
        <a:srgbClr val="FF00FF"/>
      </a:folHlink>
    </a:clrScheme>
    <a:fontScheme name="Hloubka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Hloubk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