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97" r:id="rId3"/>
    <p:sldId id="301" r:id="rId4"/>
    <p:sldId id="302" r:id="rId5"/>
    <p:sldId id="303" r:id="rId6"/>
    <p:sldId id="291" r:id="rId7"/>
    <p:sldId id="292" r:id="rId8"/>
    <p:sldId id="294" r:id="rId9"/>
    <p:sldId id="298" r:id="rId10"/>
    <p:sldId id="296" r:id="rId11"/>
    <p:sldId id="299" r:id="rId12"/>
    <p:sldId id="258" r:id="rId13"/>
    <p:sldId id="260" r:id="rId14"/>
    <p:sldId id="262" r:id="rId15"/>
    <p:sldId id="266" r:id="rId16"/>
    <p:sldId id="300" r:id="rId17"/>
    <p:sldId id="263" r:id="rId18"/>
    <p:sldId id="264" r:id="rId19"/>
    <p:sldId id="267" r:id="rId20"/>
    <p:sldId id="270" r:id="rId21"/>
    <p:sldId id="265" r:id="rId22"/>
    <p:sldId id="271" r:id="rId23"/>
    <p:sldId id="272" r:id="rId24"/>
    <p:sldId id="273" r:id="rId25"/>
    <p:sldId id="283" r:id="rId26"/>
    <p:sldId id="276" r:id="rId27"/>
    <p:sldId id="279" r:id="rId28"/>
    <p:sldId id="277" r:id="rId29"/>
    <p:sldId id="278" r:id="rId30"/>
    <p:sldId id="280" r:id="rId31"/>
    <p:sldId id="281" r:id="rId32"/>
    <p:sldId id="282" r:id="rId33"/>
    <p:sldId id="290" r:id="rId34"/>
    <p:sldId id="259" r:id="rId3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4360C-F6DE-439A-9C52-A266AAD5A136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16D1-29D1-4FDA-AFBA-EEEAA13B4F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49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1A00956-CC7D-44F5-BD99-7852048667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17DF2AF-13E5-4181-A14B-F0A60218123F}" type="slidenum">
              <a:rPr lang="cs-CZ" altLang="cs-CZ" sz="1200"/>
              <a:pPr eaLnBrk="1" hangingPunct="1"/>
              <a:t>33</a:t>
            </a:fld>
            <a:endParaRPr lang="cs-CZ" altLang="cs-CZ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DB663FA1-2E9A-451B-9172-0052B2334C93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54063"/>
            <a:ext cx="6616700" cy="3722687"/>
          </a:xfrm>
          <a:solidFill>
            <a:srgbClr val="FFFFFF"/>
          </a:solidFill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DF713AB-0567-4594-B9AA-20859391CCF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cs-CZ" altLang="cs-CZ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945D83-F75A-4B7C-AA4C-02A4EFECD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21424A2-2771-424F-956D-5D39555D0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63DAA-A24B-4C97-8823-33C4FD48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01AA92-F081-4FC5-8FBE-37B0E9974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529F95-0F08-43FB-BD6E-A4146B22E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64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A6D250-BE70-4FF1-93C8-B4E25B19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260B15C-27EF-40A3-B8C1-67CB046BA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5BA61D-9D89-459C-999B-4818A769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8161F7-143D-4F79-9658-F7EF1867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0096C4-B1EC-496A-B017-9C68342E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164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B6BD137-2689-4720-AF8D-D6378E5165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FEB1DFA-A892-4D2B-B2BB-FEB0F83EC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65E395C-6580-4184-BB32-493E3DCD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CB8729-F331-41CB-BE19-BF43DFA7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BBE472-DA35-4779-8EE8-707D6BB5F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32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DFBA7-EBD6-4856-B522-018EA88B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007997-CDC9-4A1F-8CDC-CBC92A3C8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DA0B84-5553-4B2D-B538-0ADD79A57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B2B371B-3CED-4F87-B4B7-276405F7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3C262C2-112D-426F-AD8F-75EB1B7E8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56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75BF30-1C6D-459A-8228-07BE3581F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3E8BE5A-6311-49DA-9CC9-410591A72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8391D9-658F-4FE8-A4BC-880A5395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924265-B32F-4E1E-BC6B-6ED255BB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FE0F0A-D3F2-49F9-AEA2-7D3F4C66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183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3FB60C-9F96-40F3-BEB9-70D87DB8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A720EC-AB78-492D-B4AC-ED56461B1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6BA3EBE-0EF6-4194-9B93-CACC543B5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BBA02C9-F72F-4662-8F43-A78BB5CFA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FAD02B5-3498-4AD8-A1E3-5D87650A5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2731CDA-2766-47D0-98DA-58C23E4DD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55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47C255-399A-4599-A8D0-4695C82D3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C79B5D8-0797-4DF9-9316-87EF145AA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A45B128-30DB-44CB-84D9-E163C3257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FB54E6C-7549-4F83-B760-B17E56F163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109D7767-57CF-408E-AD2D-224D86528A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D497C0F-0917-42EF-B7AB-35D997852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EB83AFC-76ED-4486-97F9-3C73C17C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725FC9E-2B40-4878-B814-7974665D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90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C98685-5EC6-4541-882C-349AC5E0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3A041FE-25DB-4837-BAB8-4D8CDF4B9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1B8F504-BBF9-43F2-BAD7-8CD0C4FD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D151E4-B3A3-41FE-B1F9-387B0EEB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64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D485253-7CDE-4A7D-A382-9A82EDFD3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629F7FC-401A-4652-852D-CE5ACA038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1142880-7F25-46D9-A357-E9C57CF59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644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CC46C5-CDCF-4617-B94E-8AF5C8C86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FB27D5-46A8-4370-B7FF-7BE3DBD97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619B586-FC4D-4A4B-8D97-0C49B43AC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3306D51-EAB8-4BE9-A500-BF1032D6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7E1F49-76C2-47A0-8E7E-11563790D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D8D7FD3-2886-49E6-9BAD-EFE6FAA21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87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583BCC-6EFF-48BD-9C72-B53DFE24D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C267C92-29AB-4787-8270-31A3E877F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F366BA8-0DB8-4856-B9C5-9E4D5485C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188B56F-3896-4079-BBFC-A62C18907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99001AE-B454-43A6-9DD5-0EEE9C5E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6187FF-7591-414F-87F3-C7BC47B5F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637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CAEADD3-B594-41DA-98DF-7AD1589A1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6F5B672-0BE7-4DCE-8435-0E75507E1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A65499-174F-4BD2-95CB-E178F8186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77D6-B981-4444-B2F0-5D768CF33CC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83B62E-F1FE-44DC-B485-AA5BD7695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486343-F9F6-4C6A-BF91-E620AB9DB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0A608-16F7-45D9-BBF6-90C65952FFB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0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lzheimercafe.cz/archiv-temat/" TargetMode="External"/><Relationship Id="rId2" Type="http://schemas.openxmlformats.org/officeDocument/2006/relationships/hyperlink" Target="https://www.ceskatelevize.cz/porady/12161203343-zivot-s-alzheimere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lzheimer.cz/10-prednasek-o-demenci/prednaska-prvni/" TargetMode="External"/><Relationship Id="rId4" Type="http://schemas.openxmlformats.org/officeDocument/2006/relationships/hyperlink" Target="https://centrum-senorina.cz/projekty/podcast-aloisovy-otazky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oporadiakonie.cz/co-vam-prinese-pruvodce-pece/" TargetMode="External"/><Relationship Id="rId2" Type="http://schemas.openxmlformats.org/officeDocument/2006/relationships/hyperlink" Target="https://www.alzheimer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-doma.cz/osobni-asistence-2/#socialni-poradenstvi" TargetMode="External"/><Relationship Id="rId5" Type="http://schemas.openxmlformats.org/officeDocument/2006/relationships/hyperlink" Target="https://centrum-senorina.cz/poradna-rozcestnik/individualni-poradna/" TargetMode="External"/><Relationship Id="rId4" Type="http://schemas.openxmlformats.org/officeDocument/2006/relationships/hyperlink" Target="https://reminiscencnicentrum.cz/co-nabizime/#poradenstv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getmenotdigital.com/cs-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1121F7-8ED5-48AD-A184-7622F9F4E8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SOCIÁLNĚ ZDRAVOTNÍ </a:t>
            </a:r>
            <a:br>
              <a:rPr lang="cs-CZ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PÉČE O SENIORY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D3276C-E81C-4C47-91D1-0A26912FC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275" y="5210175"/>
            <a:ext cx="11420475" cy="914400"/>
          </a:xfrm>
        </p:spPr>
        <p:txBody>
          <a:bodyPr/>
          <a:lstStyle/>
          <a:p>
            <a:pPr algn="l"/>
            <a:r>
              <a:rPr lang="cs-CZ" dirty="0"/>
              <a:t>Hana Čížková								 	2025/2026</a:t>
            </a:r>
          </a:p>
        </p:txBody>
      </p:sp>
    </p:spTree>
    <p:extLst>
      <p:ext uri="{BB962C8B-B14F-4D97-AF65-F5344CB8AC3E}">
        <p14:creationId xmlns:p14="http://schemas.microsoft.com/office/powerpoint/2010/main" val="209821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7C132B-58BA-4B6B-8B25-43263C6D3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365125"/>
            <a:ext cx="10829925" cy="796925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accent6">
                    <a:lumMod val="75000"/>
                  </a:schemeClr>
                </a:solidFill>
              </a:rPr>
              <a:t>Počet lůžek v pobytových zařízeních pro seniory v ČR (2023)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AC4B91-4504-4DDB-9D10-28DC336CB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457324"/>
            <a:ext cx="10715625" cy="51149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Domovy pro seniory						35.700</a:t>
            </a:r>
          </a:p>
          <a:p>
            <a:pPr marL="0" indent="0">
              <a:buNone/>
            </a:pPr>
            <a:r>
              <a:rPr lang="cs-CZ" dirty="0"/>
              <a:t>Domovy se zvláštním režimem				25.400</a:t>
            </a:r>
          </a:p>
          <a:p>
            <a:pPr marL="0" indent="0">
              <a:buNone/>
            </a:pPr>
            <a:r>
              <a:rPr lang="cs-CZ" dirty="0"/>
              <a:t>Léčebny dlouhodobě nemocných (LDN)			11.000</a:t>
            </a:r>
          </a:p>
          <a:p>
            <a:pPr marL="0" indent="0">
              <a:buNone/>
            </a:pPr>
            <a:r>
              <a:rPr lang="cs-CZ" dirty="0"/>
              <a:t>Pečovatelské domy						4.000</a:t>
            </a:r>
          </a:p>
          <a:p>
            <a:pPr marL="0" indent="0">
              <a:buNone/>
            </a:pPr>
            <a:r>
              <a:rPr lang="cs-CZ" dirty="0"/>
              <a:t>Domovy pro osoby se zdravotním postižením  		2.500 (seniorů)</a:t>
            </a:r>
          </a:p>
          <a:p>
            <a:pPr marL="0" indent="0">
              <a:buNone/>
            </a:pPr>
            <a:r>
              <a:rPr lang="cs-CZ" dirty="0"/>
              <a:t>Psychiatrické nemocnice 					</a:t>
            </a:r>
            <a:r>
              <a:rPr lang="cs-CZ" dirty="0" err="1"/>
              <a:t>xy</a:t>
            </a:r>
            <a:r>
              <a:rPr lang="cs-CZ" dirty="0"/>
              <a:t> (seniorů)</a:t>
            </a:r>
          </a:p>
          <a:p>
            <a:pPr marL="0" indent="0">
              <a:buNone/>
            </a:pPr>
            <a:r>
              <a:rPr lang="cs-CZ" b="1" dirty="0"/>
              <a:t>CELKEM	</a:t>
            </a:r>
            <a:r>
              <a:rPr lang="cs-CZ" dirty="0"/>
              <a:t>						</a:t>
            </a:r>
            <a:r>
              <a:rPr lang="cs-CZ" b="1" dirty="0"/>
              <a:t>78.600</a:t>
            </a:r>
          </a:p>
          <a:p>
            <a:pPr marL="0" indent="0">
              <a:buNone/>
            </a:pPr>
            <a:r>
              <a:rPr lang="cs-CZ" sz="2200" i="1" dirty="0"/>
              <a:t>								(zdroj: Český statistický úřad)</a:t>
            </a:r>
          </a:p>
          <a:p>
            <a:pPr marL="0" indent="0">
              <a:buNone/>
            </a:pPr>
            <a:r>
              <a:rPr lang="cs-CZ" b="1" dirty="0"/>
              <a:t>254 000 seniorů (65+) příjemci příspěvku na péči </a:t>
            </a:r>
          </a:p>
          <a:p>
            <a:pPr marL="0" indent="0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à"/>
            </a:pPr>
            <a:r>
              <a:rPr lang="cs-CZ" b="1" dirty="0">
                <a:sym typeface="Wingdings" panose="05000000000000000000" pitchFamily="2" charset="2"/>
              </a:rPr>
              <a:t>175.400  PÉČE V DOMÁCÍM PROSTŘEDÍ (rodina + formální péče)</a:t>
            </a:r>
          </a:p>
          <a:p>
            <a:pPr marL="0" indent="0">
              <a:buNone/>
            </a:pPr>
            <a:r>
              <a:rPr lang="cs-CZ" b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+ další, kteří nezažádali nebo nedostali příspěvek na péči</a:t>
            </a:r>
          </a:p>
          <a:p>
            <a:pPr marL="0" indent="0">
              <a:buNone/>
            </a:pPr>
            <a:r>
              <a:rPr lang="cs-CZ" b="1" dirty="0">
                <a:sym typeface="Wingdings" panose="05000000000000000000" pitchFamily="2" charset="2"/>
              </a:rPr>
              <a:t>	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5680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A74EDA-35D5-450F-8396-0248F1A66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DO SKUPIN: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95F4D01-B22C-4A5F-89F7-4A3BE8A36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600" dirty="0"/>
              <a:t>Jakou máte zkušenost s péčí o blízkého člověka ve vaší rodině nebo u vašich přátel?</a:t>
            </a:r>
          </a:p>
          <a:p>
            <a:pPr marL="0" indent="0">
              <a:buNone/>
            </a:pPr>
            <a:endParaRPr lang="cs-CZ" sz="3600" dirty="0"/>
          </a:p>
          <a:p>
            <a:r>
              <a:rPr lang="cs-CZ" sz="3200" dirty="0"/>
              <a:t>Neformální péče</a:t>
            </a:r>
          </a:p>
          <a:p>
            <a:r>
              <a:rPr lang="cs-CZ" sz="3200" dirty="0"/>
              <a:t>Formální péče – jaká?</a:t>
            </a:r>
          </a:p>
          <a:p>
            <a:r>
              <a:rPr lang="cs-CZ" sz="3200" dirty="0"/>
              <a:t>Informovanost o možnostech podpory.</a:t>
            </a:r>
          </a:p>
        </p:txBody>
      </p:sp>
    </p:spTree>
    <p:extLst>
      <p:ext uri="{BB962C8B-B14F-4D97-AF65-F5344CB8AC3E}">
        <p14:creationId xmlns:p14="http://schemas.microsoft.com/office/powerpoint/2010/main" val="456023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8311B17-3A40-4CCC-A3DA-0D5BD4D24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>DEMENCE – PANDEMIE 21. STOLETÍ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8DC0D88-BDA8-4FAD-AF21-24130801F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cs-CZ" altLang="cs-CZ" sz="3200" b="1" dirty="0">
                <a:solidFill>
                  <a:schemeClr val="accent6">
                    <a:lumMod val="75000"/>
                  </a:schemeClr>
                </a:solidFill>
              </a:rPr>
              <a:t>ČÍSLA: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200" dirty="0"/>
              <a:t>Na světě kolem 55 milionů lidí s demencí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200" dirty="0"/>
              <a:t>V České republice až 180.000 lidí s demencí</a:t>
            </a:r>
          </a:p>
          <a:p>
            <a:pPr eaLnBrk="1" hangingPunct="1">
              <a:lnSpc>
                <a:spcPct val="80000"/>
              </a:lnSpc>
            </a:pPr>
            <a:endParaRPr lang="cs-CZ" altLang="cs-CZ" sz="3200" dirty="0"/>
          </a:p>
          <a:p>
            <a:pPr eaLnBrk="1" hangingPunct="1">
              <a:lnSpc>
                <a:spcPct val="80000"/>
              </a:lnSpc>
            </a:pPr>
            <a:r>
              <a:rPr lang="cs-CZ" altLang="cs-CZ" sz="3200" dirty="0"/>
              <a:t>Do roku 2050 se počet téměř ztrojnásobí</a:t>
            </a:r>
          </a:p>
          <a:p>
            <a:pPr eaLnBrk="1" hangingPunct="1">
              <a:lnSpc>
                <a:spcPct val="80000"/>
              </a:lnSpc>
            </a:pPr>
            <a:endParaRPr lang="cs-CZ" altLang="cs-CZ" sz="3200" dirty="0"/>
          </a:p>
          <a:p>
            <a:pPr eaLnBrk="1" hangingPunct="1">
              <a:lnSpc>
                <a:spcPct val="80000"/>
              </a:lnSpc>
            </a:pPr>
            <a:r>
              <a:rPr lang="cs-CZ" altLang="cs-CZ" sz="3200" dirty="0"/>
              <a:t>Ve věku nad 65 let - 6-7% populace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200" dirty="0"/>
              <a:t>Ve věku nad 80 let - 1/3 populace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ABF5CB-5AE2-4AD3-B8E5-29BB75684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>DEMENCE JE SYNDROM – tj. soubor příznaků</a:t>
            </a:r>
            <a:b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>způsobených nějakým organickým onemocněním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C24BEB8-AC63-4E9F-B46C-4A0F74AF5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sz="4000" b="1" dirty="0"/>
              <a:t>Degenerativní </a:t>
            </a:r>
            <a:r>
              <a:rPr lang="cs-CZ" altLang="cs-CZ" sz="4000" dirty="0"/>
              <a:t>(60%) </a:t>
            </a:r>
            <a:r>
              <a:rPr lang="cs-CZ" altLang="cs-CZ" dirty="0"/>
              <a:t>– z toho polovina Alzheimerova choroba</a:t>
            </a:r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r>
              <a:rPr lang="cs-CZ" altLang="cs-CZ" sz="4000" b="1" dirty="0"/>
              <a:t>Vaskulární </a:t>
            </a:r>
            <a:r>
              <a:rPr lang="cs-CZ" altLang="cs-CZ" sz="4000" dirty="0"/>
              <a:t>(20%)</a:t>
            </a:r>
          </a:p>
          <a:p>
            <a:pPr marL="0" indent="0">
              <a:buNone/>
            </a:pPr>
            <a:endParaRPr lang="cs-CZ" altLang="cs-CZ" sz="4000" dirty="0"/>
          </a:p>
          <a:p>
            <a:pPr marL="0" indent="0">
              <a:buNone/>
            </a:pPr>
            <a:r>
              <a:rPr lang="cs-CZ" altLang="cs-CZ" sz="4000" b="1" dirty="0"/>
              <a:t>Smíšené</a:t>
            </a:r>
            <a:r>
              <a:rPr lang="cs-CZ" altLang="cs-CZ" sz="4000" dirty="0"/>
              <a:t> (10-20%)</a:t>
            </a:r>
          </a:p>
          <a:p>
            <a:pPr eaLnBrk="1" hangingPunct="1">
              <a:buFontTx/>
              <a:buNone/>
            </a:pPr>
            <a:endParaRPr lang="cs-CZ" altLang="cs-CZ" b="1" dirty="0"/>
          </a:p>
        </p:txBody>
      </p:sp>
      <p:pic>
        <p:nvPicPr>
          <p:cNvPr id="4" name="Picture 4" descr="Mozek - (c) profimedia.cz/corbis">
            <a:extLst>
              <a:ext uri="{FF2B5EF4-FFF2-40B4-BE49-F238E27FC236}">
                <a16:creationId xmlns:a16="http://schemas.microsoft.com/office/drawing/2014/main" id="{DA0E8F67-5F85-47E7-990C-80DAC0CF8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90167" y="2728912"/>
            <a:ext cx="4458783" cy="33385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D6552DB-0D8C-4D47-B35E-88F4BE099F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800" b="1" dirty="0">
                <a:solidFill>
                  <a:schemeClr val="accent6">
                    <a:lumMod val="75000"/>
                  </a:schemeClr>
                </a:solidFill>
              </a:rPr>
              <a:t>DEMENCE</a:t>
            </a:r>
          </a:p>
        </p:txBody>
      </p:sp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9925CBE7-F0A5-4226-8421-30FF55FA28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38275"/>
            <a:ext cx="5410200" cy="47386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Primární </a:t>
            </a:r>
          </a:p>
          <a:p>
            <a:pPr marL="0" indent="0">
              <a:buNone/>
            </a:pPr>
            <a:r>
              <a:rPr lang="cs-CZ" altLang="cs-CZ" b="1" dirty="0" err="1">
                <a:latin typeface="Arial" panose="020B0604020202020204" pitchFamily="34" charset="0"/>
              </a:rPr>
              <a:t>atroficko</a:t>
            </a:r>
            <a:r>
              <a:rPr lang="cs-CZ" altLang="cs-CZ" b="1" dirty="0">
                <a:latin typeface="Arial" panose="020B0604020202020204" pitchFamily="34" charset="0"/>
              </a:rPr>
              <a:t> degenerativní </a:t>
            </a:r>
          </a:p>
          <a:p>
            <a:pPr marL="0" indent="0">
              <a:buNone/>
            </a:pPr>
            <a:r>
              <a:rPr lang="cs-CZ" altLang="cs-CZ" b="1" dirty="0">
                <a:latin typeface="Arial" panose="020B0604020202020204" pitchFamily="34" charset="0"/>
              </a:rPr>
              <a:t>choroby mozku   </a:t>
            </a:r>
            <a:endParaRPr lang="cs-CZ" altLang="cs-CZ" dirty="0">
              <a:latin typeface="Arial" panose="020B0604020202020204" pitchFamily="34" charset="0"/>
            </a:endParaRPr>
          </a:p>
          <a:p>
            <a:r>
              <a:rPr lang="cs-CZ" altLang="cs-CZ" dirty="0">
                <a:latin typeface="Arial" panose="020B0604020202020204" pitchFamily="34" charset="0"/>
              </a:rPr>
              <a:t>Alzheimerova choroba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Demence při Parkinsonově chorobě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Demence s </a:t>
            </a:r>
            <a:r>
              <a:rPr lang="cs-CZ" altLang="cs-CZ" dirty="0" err="1">
                <a:latin typeface="Arial" panose="020B0604020202020204" pitchFamily="34" charset="0"/>
              </a:rPr>
              <a:t>Lewyho</a:t>
            </a:r>
            <a:r>
              <a:rPr lang="cs-CZ" altLang="cs-CZ" dirty="0">
                <a:latin typeface="Arial" panose="020B0604020202020204" pitchFamily="34" charset="0"/>
              </a:rPr>
              <a:t> tělísky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Demence při </a:t>
            </a:r>
            <a:r>
              <a:rPr lang="cs-CZ" altLang="cs-CZ" dirty="0" err="1">
                <a:latin typeface="Arial" panose="020B0604020202020204" pitchFamily="34" charset="0"/>
              </a:rPr>
              <a:t>Huntingtonově</a:t>
            </a:r>
            <a:r>
              <a:rPr lang="cs-CZ" altLang="cs-CZ" dirty="0">
                <a:latin typeface="Arial" panose="020B0604020202020204" pitchFamily="34" charset="0"/>
              </a:rPr>
              <a:t> chorobě</a:t>
            </a:r>
          </a:p>
          <a:p>
            <a:r>
              <a:rPr lang="cs-CZ" altLang="cs-CZ" dirty="0" err="1">
                <a:latin typeface="Arial" panose="020B0604020202020204" pitchFamily="34" charset="0"/>
              </a:rPr>
              <a:t>Frontotemoporální</a:t>
            </a:r>
            <a:r>
              <a:rPr lang="cs-CZ" altLang="cs-CZ" dirty="0">
                <a:latin typeface="Arial" panose="020B0604020202020204" pitchFamily="34" charset="0"/>
              </a:rPr>
              <a:t> demence     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Pickova choroba</a:t>
            </a:r>
          </a:p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FD811E-D55A-4C8E-A9C7-00644BC09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3050"/>
            <a:ext cx="5181600" cy="46339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</a:rPr>
              <a:t>Sekundární </a:t>
            </a:r>
            <a:endParaRPr lang="cs-CZ" altLang="cs-CZ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altLang="cs-CZ" b="1" dirty="0">
                <a:latin typeface="Arial" panose="020B0604020202020204" pitchFamily="34" charset="0"/>
              </a:rPr>
              <a:t>vznikající poškozením mozku</a:t>
            </a:r>
            <a:endParaRPr lang="cs-CZ" altLang="cs-CZ" dirty="0">
              <a:latin typeface="Arial" panose="020B0604020202020204" pitchFamily="34" charset="0"/>
            </a:endParaRPr>
          </a:p>
          <a:p>
            <a:r>
              <a:rPr lang="cs-CZ" altLang="cs-CZ" dirty="0">
                <a:latin typeface="Arial" panose="020B0604020202020204" pitchFamily="34" charset="0"/>
              </a:rPr>
              <a:t>Vaskulární demence</a:t>
            </a:r>
          </a:p>
          <a:p>
            <a:r>
              <a:rPr lang="cs-CZ" altLang="cs-CZ" dirty="0" err="1">
                <a:latin typeface="Arial" panose="020B0604020202020204" pitchFamily="34" charset="0"/>
              </a:rPr>
              <a:t>Multifaktorová</a:t>
            </a:r>
            <a:r>
              <a:rPr lang="cs-CZ" altLang="cs-CZ" dirty="0">
                <a:latin typeface="Arial" panose="020B0604020202020204" pitchFamily="34" charset="0"/>
              </a:rPr>
              <a:t> demence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Demence při AIDS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Alkoholová demence</a:t>
            </a:r>
          </a:p>
          <a:p>
            <a:r>
              <a:rPr lang="cs-CZ" altLang="cs-CZ" dirty="0">
                <a:latin typeface="Arial" panose="020B0604020202020204" pitchFamily="34" charset="0"/>
              </a:rPr>
              <a:t>Demence při tumorech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AE2F5CC-B37A-47B8-AB64-B4A79A6D3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6092826"/>
            <a:ext cx="5256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cs-CZ" altLang="cs-CZ" sz="1800" b="1" dirty="0">
                <a:latin typeface="Arial" panose="020B0604020202020204" pitchFamily="34" charset="0"/>
              </a:rPr>
              <a:t>Smíšené</a:t>
            </a:r>
            <a:r>
              <a:rPr lang="cs-CZ" altLang="cs-CZ" sz="1800" b="1" dirty="0"/>
              <a:t> </a:t>
            </a:r>
            <a:r>
              <a:rPr lang="cs-CZ" altLang="cs-CZ" sz="1800" b="1" dirty="0">
                <a:latin typeface="Arial" panose="020B0604020202020204" pitchFamily="34" charset="0"/>
              </a:rPr>
              <a:t>degenerativně-vaskulární demence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0337B78-293B-495A-BA58-C480F8D5D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DEMENCE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6542CFC-09A6-4AB0-A624-E6340D2AE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3200" dirty="0"/>
              <a:t>Postupně se rozvíjí celý </a:t>
            </a:r>
            <a:r>
              <a:rPr lang="cs-CZ" altLang="cs-CZ" sz="3200" b="1" dirty="0"/>
              <a:t>komplex symptomů </a:t>
            </a:r>
            <a:r>
              <a:rPr lang="cs-CZ" altLang="cs-CZ" sz="3200" dirty="0"/>
              <a:t>v oblasti kognitivních funkcí, orientace, komunikace, schopnosti úsudku. </a:t>
            </a:r>
          </a:p>
          <a:p>
            <a:pPr eaLnBrk="1" hangingPunct="1"/>
            <a:r>
              <a:rPr lang="cs-CZ" altLang="cs-CZ" sz="3200" dirty="0"/>
              <a:t>Postižení je závažné natolik, že ve srovnání s dřívějším stavem, je ovlivněn celý běžný </a:t>
            </a:r>
            <a:r>
              <a:rPr lang="cs-CZ" altLang="cs-CZ" sz="3200" b="1" dirty="0"/>
              <a:t>profesní, sociální i osobní život a kontakt s vnějším světem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BABF5CB-5AE2-4AD3-B8E5-29BB75684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800" b="1" dirty="0">
                <a:solidFill>
                  <a:schemeClr val="accent6">
                    <a:lumMod val="75000"/>
                  </a:schemeClr>
                </a:solidFill>
              </a:rPr>
              <a:t>DEMENCE = soubor symptomů</a:t>
            </a:r>
            <a: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cs-CZ" altLang="cs-CZ" b="1" dirty="0">
                <a:solidFill>
                  <a:schemeClr val="accent6">
                    <a:lumMod val="75000"/>
                  </a:schemeClr>
                </a:solidFill>
              </a:rPr>
            </a:br>
            <a:endParaRPr lang="cs-CZ" altLang="cs-CZ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C24BEB8-AC63-4E9F-B46C-4A0F74AF5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cs-CZ" altLang="cs-CZ" sz="3600" b="1" dirty="0">
                <a:solidFill>
                  <a:schemeClr val="accent6">
                    <a:lumMod val="75000"/>
                  </a:schemeClr>
                </a:solidFill>
              </a:rPr>
              <a:t>ZMĚNY VE TŘECH OBLASTECH -  ABC TRIÁDA</a:t>
            </a:r>
          </a:p>
          <a:p>
            <a:pPr marL="0" indent="0" eaLnBrk="1" hangingPunct="1">
              <a:buNone/>
            </a:pPr>
            <a:r>
              <a:rPr lang="cs-CZ" altLang="cs-CZ" b="1" dirty="0"/>
              <a:t>A – AFFECTIVE SYMPTOMS</a:t>
            </a:r>
          </a:p>
          <a:p>
            <a:pPr marL="0" indent="0" eaLnBrk="1" hangingPunct="1">
              <a:buNone/>
            </a:pPr>
            <a:r>
              <a:rPr lang="cs-CZ" altLang="cs-CZ" dirty="0"/>
              <a:t>Emoční projevy – změny nálad (apatie, deprese, úzkostnost, podrážděnost, agrese)</a:t>
            </a:r>
          </a:p>
          <a:p>
            <a:pPr marL="0" indent="0" eaLnBrk="1" hangingPunct="1">
              <a:buNone/>
            </a:pPr>
            <a:endParaRPr lang="cs-CZ" altLang="cs-CZ" dirty="0"/>
          </a:p>
          <a:p>
            <a:pPr marL="0" indent="0" eaLnBrk="1" hangingPunct="1">
              <a:buNone/>
            </a:pPr>
            <a:r>
              <a:rPr lang="cs-CZ" altLang="cs-CZ" b="1" dirty="0"/>
              <a:t>B – BEHAVIOUR SYMPTOMS</a:t>
            </a:r>
          </a:p>
          <a:p>
            <a:pPr marL="0" indent="0">
              <a:buNone/>
            </a:pPr>
            <a:r>
              <a:rPr lang="cs-CZ" altLang="cs-CZ" dirty="0"/>
              <a:t>chování, praktické jednání, každodenní aktivity, sociální kontakty</a:t>
            </a:r>
          </a:p>
          <a:p>
            <a:pPr marL="0" indent="0">
              <a:buNone/>
            </a:pPr>
            <a:endParaRPr lang="cs-CZ" altLang="cs-CZ" dirty="0"/>
          </a:p>
          <a:p>
            <a:pPr marL="0" indent="0">
              <a:buNone/>
            </a:pPr>
            <a:r>
              <a:rPr lang="cs-CZ" altLang="cs-CZ" b="1" dirty="0"/>
              <a:t>C – COGNITIVE SYMPTOMS</a:t>
            </a:r>
          </a:p>
          <a:p>
            <a:pPr marL="0" indent="0">
              <a:buNone/>
            </a:pPr>
            <a:r>
              <a:rPr lang="cs-CZ" altLang="cs-CZ" dirty="0"/>
              <a:t>Paměť, myšlení, řeč, orientace</a:t>
            </a:r>
          </a:p>
          <a:p>
            <a:pPr>
              <a:buNone/>
            </a:pPr>
            <a:endParaRPr lang="cs-CZ" altLang="cs-CZ" b="1" dirty="0"/>
          </a:p>
        </p:txBody>
      </p:sp>
    </p:spTree>
    <p:extLst>
      <p:ext uri="{BB962C8B-B14F-4D97-AF65-F5344CB8AC3E}">
        <p14:creationId xmlns:p14="http://schemas.microsoft.com/office/powerpoint/2010/main" val="3075330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FBC2AF0-C921-44F9-95CA-F8A03F0D3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STADIA DEMENCE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609871A-E898-47DF-97A6-0FC3AFD6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7275" y="1690689"/>
            <a:ext cx="9286875" cy="48339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cs-CZ" altLang="cs-CZ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b="1" dirty="0"/>
              <a:t>Počáteční stadium</a:t>
            </a:r>
            <a:r>
              <a:rPr lang="cs-CZ" altLang="cs-CZ" dirty="0"/>
              <a:t> </a:t>
            </a:r>
          </a:p>
          <a:p>
            <a:r>
              <a:rPr lang="cs-CZ" altLang="cs-CZ" dirty="0"/>
              <a:t>období časné diagnózy, časné </a:t>
            </a:r>
            <a:r>
              <a:rPr lang="cs-CZ" altLang="cs-CZ" dirty="0" err="1"/>
              <a:t>sypmtomy</a:t>
            </a:r>
            <a:endParaRPr lang="cs-CZ" altLang="cs-CZ" dirty="0"/>
          </a:p>
          <a:p>
            <a:r>
              <a:rPr lang="cs-CZ" altLang="cs-CZ" dirty="0"/>
              <a:t> MMSE – 23-25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1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b="1" dirty="0"/>
              <a:t>Střední stadium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mírná až středně těžká demence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600" dirty="0"/>
              <a:t>MMSE – 14-23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b="1" dirty="0"/>
              <a:t>Pozdní stadium</a:t>
            </a:r>
            <a:r>
              <a:rPr lang="cs-CZ" altLang="cs-CZ" dirty="0"/>
              <a:t> </a:t>
            </a:r>
          </a:p>
          <a:p>
            <a:r>
              <a:rPr lang="cs-CZ" altLang="cs-CZ" sz="2600" dirty="0"/>
              <a:t>těžká (pokročilá) demence</a:t>
            </a:r>
          </a:p>
          <a:p>
            <a:r>
              <a:rPr lang="cs-CZ" altLang="cs-CZ" sz="2600" dirty="0"/>
              <a:t>MMSE – </a:t>
            </a:r>
            <a:r>
              <a:rPr lang="cs-CZ" altLang="cs-CZ" sz="2600" dirty="0">
                <a:cs typeface="Times New Roman" panose="02020603050405020304" pitchFamily="18" charset="0"/>
              </a:rPr>
              <a:t>&lt;</a:t>
            </a:r>
            <a:r>
              <a:rPr lang="cs-CZ" altLang="cs-CZ" sz="2600" dirty="0"/>
              <a:t> 14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3DA6BF9-935A-4216-B32F-4A06D3ED9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PREVENCE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EB27918-4F45-4FA2-8758-E54F6989E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1" y="1690688"/>
            <a:ext cx="9578976" cy="4978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altLang="cs-CZ" sz="2400" b="1" dirty="0"/>
              <a:t>Činorodý život</a:t>
            </a:r>
            <a:r>
              <a:rPr lang="cs-CZ" altLang="cs-CZ" sz="2400" dirty="0"/>
              <a:t> – činnosti zaměstnávající mozek (intelektuální práce, jazyky, cestování, četba, studium, trénink paměti)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b="1" dirty="0"/>
              <a:t>Dostatek pohybu</a:t>
            </a:r>
            <a:r>
              <a:rPr lang="cs-CZ" altLang="cs-CZ" sz="2400" dirty="0"/>
              <a:t>, sport, zdravý životní styl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b="1" dirty="0"/>
              <a:t>Práce s lidmi</a:t>
            </a:r>
            <a:r>
              <a:rPr lang="cs-CZ" altLang="cs-CZ" sz="2400" dirty="0"/>
              <a:t> – být společenský, pomáhat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b="1" dirty="0"/>
              <a:t>Výživa:</a:t>
            </a:r>
            <a:r>
              <a:rPr lang="cs-CZ" altLang="cs-CZ" sz="2400" dirty="0"/>
              <a:t> Černá čokoláda, červené víno, antioxidanty - ovoce, zelenina;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dirty="0"/>
              <a:t>   Americká studie: menší riziko měli ti, kteří jedli hodně ryby, drůbež, ořechy, rajčata, brokolici, špenát a ovoce, do salátů používali olivový olej a dopřávali si jen málo červeného masa a tučných mléčných výrobků.</a:t>
            </a:r>
            <a:r>
              <a:rPr lang="cs-CZ" altLang="cs-CZ" dirty="0"/>
              <a:t> </a:t>
            </a:r>
            <a:endParaRPr lang="cs-CZ" altLang="cs-CZ" sz="2400" dirty="0"/>
          </a:p>
          <a:p>
            <a:pPr eaLnBrk="1" hangingPunct="1">
              <a:lnSpc>
                <a:spcPct val="80000"/>
              </a:lnSpc>
            </a:pPr>
            <a:r>
              <a:rPr lang="cs-CZ" altLang="cs-CZ" sz="2400" b="1" dirty="0"/>
              <a:t>Prevence úrazů hlavy</a:t>
            </a:r>
            <a:r>
              <a:rPr lang="cs-CZ" altLang="cs-CZ" sz="2400" dirty="0"/>
              <a:t> a cerebrovaskulárních onemocnění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572729C-B184-4041-8E93-AD3DA28418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PROŽITEK DEMENCE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515D3E4-B498-4641-9FD9-97AD49AE5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b="1" dirty="0"/>
              <a:t>Neschopnost, nezvládání</a:t>
            </a:r>
            <a:r>
              <a:rPr lang="cs-CZ" altLang="cs-CZ" dirty="0"/>
              <a:t> (krátkodobá paměť – </a:t>
            </a:r>
            <a:r>
              <a:rPr lang="cs-CZ" altLang="cs-CZ" dirty="0">
                <a:solidFill>
                  <a:schemeClr val="accent1"/>
                </a:solidFill>
              </a:rPr>
              <a:t>„nevím jak to mám udělat“</a:t>
            </a:r>
            <a:r>
              <a:rPr lang="cs-CZ" altLang="cs-CZ" dirty="0"/>
              <a:t>)</a:t>
            </a:r>
          </a:p>
          <a:p>
            <a:pPr eaLnBrk="1" hangingPunct="1"/>
            <a:r>
              <a:rPr lang="cs-CZ" altLang="cs-CZ" b="1" dirty="0"/>
              <a:t>Identita</a:t>
            </a:r>
            <a:r>
              <a:rPr lang="cs-CZ" altLang="cs-CZ" dirty="0"/>
              <a:t> – </a:t>
            </a:r>
            <a:r>
              <a:rPr lang="cs-CZ" altLang="cs-CZ" dirty="0">
                <a:solidFill>
                  <a:schemeClr val="accent1"/>
                </a:solidFill>
              </a:rPr>
              <a:t>jsem to „já“??</a:t>
            </a:r>
            <a:r>
              <a:rPr lang="cs-CZ" altLang="cs-CZ" dirty="0"/>
              <a:t> (dlouhodobá paměť, můj život)</a:t>
            </a:r>
          </a:p>
          <a:p>
            <a:pPr eaLnBrk="1" hangingPunct="1"/>
            <a:r>
              <a:rPr lang="cs-CZ" altLang="cs-CZ" b="1" dirty="0"/>
              <a:t>Sociální izolace</a:t>
            </a:r>
            <a:r>
              <a:rPr lang="cs-CZ" altLang="cs-CZ" dirty="0"/>
              <a:t> (porucha komunikace, stigma – </a:t>
            </a:r>
            <a:r>
              <a:rPr lang="cs-CZ" altLang="cs-CZ" dirty="0">
                <a:solidFill>
                  <a:schemeClr val="accent1"/>
                </a:solidFill>
              </a:rPr>
              <a:t>„překážím“</a:t>
            </a:r>
            <a:r>
              <a:rPr lang="cs-CZ" altLang="cs-CZ" dirty="0"/>
              <a:t>)</a:t>
            </a:r>
          </a:p>
          <a:p>
            <a:pPr eaLnBrk="1" hangingPunct="1"/>
            <a:r>
              <a:rPr lang="cs-CZ" altLang="cs-CZ" b="1" dirty="0"/>
              <a:t>Ztráta kontroly</a:t>
            </a:r>
            <a:r>
              <a:rPr lang="cs-CZ" altLang="cs-CZ" dirty="0"/>
              <a:t> (mizející „já“, </a:t>
            </a:r>
            <a:r>
              <a:rPr lang="cs-CZ" altLang="cs-CZ" dirty="0">
                <a:solidFill>
                  <a:schemeClr val="accent1"/>
                </a:solidFill>
              </a:rPr>
              <a:t>„nevím co dělám“, „nevím, kde jsem a jak jsem se sem dostal“</a:t>
            </a:r>
            <a:r>
              <a:rPr lang="cs-CZ" altLang="cs-CZ" dirty="0"/>
              <a:t>)</a:t>
            </a:r>
          </a:p>
          <a:p>
            <a:pPr eaLnBrk="1" hangingPunct="1"/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C0374E-3073-4671-9E35-F3C2CEA37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PODMÍNKY SPLNĚNÍ SEMINÁŘE: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8E7831-E9B8-4661-BD48-4E2B612F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b="1" dirty="0"/>
              <a:t>Docházka alespoň 75% a aktivní účast na semináři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2.   Splnění jedno z těchto úkolů:</a:t>
            </a:r>
          </a:p>
          <a:p>
            <a:r>
              <a:rPr lang="cs-CZ" dirty="0"/>
              <a:t>Zpracování modelu možností péče pro seniora v konkrétní lokalitě </a:t>
            </a:r>
          </a:p>
          <a:p>
            <a:r>
              <a:rPr lang="cs-CZ" dirty="0"/>
              <a:t>Na základě sledování alespoň 3 doporučených dokumentů vygenerovat tři témata a napsat, proč studenta oslovila a proč mu připadají důležitá</a:t>
            </a:r>
          </a:p>
          <a:p>
            <a:r>
              <a:rPr lang="cs-CZ" dirty="0"/>
              <a:t>Návštěva jednoho setkání projektu Vzpomínejme, když pečujeme (exkurze v Reminiscenčním centru)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4435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87188DF-0580-4C3F-A0BD-923770D23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POTŘEBY ČLOVĚKA S DEMENCÍ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513CCBF-7BC7-403C-8943-2DF55B9F5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Pocit bezpečí (fyzického i citového)</a:t>
            </a:r>
          </a:p>
          <a:p>
            <a:pPr eaLnBrk="1" hangingPunct="1"/>
            <a:r>
              <a:rPr lang="cs-CZ" altLang="cs-CZ" dirty="0"/>
              <a:t>Být milován, blízký vztah, něhu</a:t>
            </a:r>
          </a:p>
          <a:p>
            <a:pPr eaLnBrk="1" hangingPunct="1"/>
            <a:r>
              <a:rPr lang="cs-CZ" altLang="cs-CZ" dirty="0"/>
              <a:t>Kontrolu nad vlastním životem (respekt, uznání, zvládání, úspěch)</a:t>
            </a:r>
          </a:p>
          <a:p>
            <a:pPr eaLnBrk="1" hangingPunct="1"/>
            <a:r>
              <a:rPr lang="cs-CZ" altLang="cs-CZ" dirty="0"/>
              <a:t>Sociální začlenění (příslušnost ke skupině, společenství lidí)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578781-7365-42D9-96D1-1A6D9D821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cs-CZ" altLang="cs-CZ" sz="5400" b="1" dirty="0">
                <a:solidFill>
                  <a:schemeClr val="accent6">
                    <a:lumMod val="75000"/>
                  </a:schemeClr>
                </a:solidFill>
              </a:rPr>
              <a:t>DEMENCE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8FA816C-4578-4DF2-8D51-83DF1B7AE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=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Dlouhodobý a těžký zápas člověka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s problémy, které mu přináší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onemocnění mozku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(poruchy paměti, poruchy orientace, apraxie)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ADAPTAČNÍ STRATEGIE,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ÚSILÍ ZVLÁDNOUT SITUACI, NEZTRATIT TVÁŘ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cs-CZ" altLang="cs-CZ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2D2B1841-0F09-4075-BBC1-79CB4ABCB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Porucha komunikace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4C0A273-B774-4E30-B0D4-EB996FA17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  <a:p>
            <a:pPr eaLnBrk="1" hangingPunct="1"/>
            <a:r>
              <a:rPr lang="cs-CZ" altLang="cs-CZ"/>
              <a:t>brání uspokojení potřeb člověka s demencí</a:t>
            </a:r>
          </a:p>
          <a:p>
            <a:pPr eaLnBrk="1" hangingPunct="1"/>
            <a:r>
              <a:rPr lang="cs-CZ" altLang="cs-CZ"/>
              <a:t>brání budování vztahu</a:t>
            </a:r>
          </a:p>
          <a:p>
            <a:pPr eaLnBrk="1" hangingPunct="1"/>
            <a:r>
              <a:rPr lang="cs-CZ" altLang="cs-CZ"/>
              <a:t>vede k frustraci personálu a blízkých</a:t>
            </a:r>
          </a:p>
          <a:p>
            <a:pPr eaLnBrk="1" hangingPunct="1"/>
            <a:r>
              <a:rPr lang="cs-CZ" altLang="cs-CZ"/>
              <a:t>vede k izolaci</a:t>
            </a:r>
          </a:p>
          <a:p>
            <a:pPr eaLnBrk="1" hangingPunct="1">
              <a:buFontTx/>
              <a:buNone/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3D1F596-72C4-4712-A28B-44012ECBF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Psychosociální malignity</a:t>
            </a:r>
            <a:br>
              <a:rPr lang="cs-CZ" altLang="cs-CZ"/>
            </a:br>
            <a:endParaRPr lang="cs-CZ" altLang="cs-CZ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5314FEB-46D7-409B-99B9-EDC62E48C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Deformované komunikační vzorce , objevující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/>
              <a:t>se jako důsledek: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/>
              <a:t>Rutiny, nastavení sociálního klimatu, norem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/>
              <a:t>Jako obrana před vyčerpáním pracovníka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/>
              <a:t>Jako projev nekompetence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altLang="cs-CZ"/>
              <a:t>V situaci závislosti jednoho člověka na druhém, nerovnováhy v kontrole situace, mocenského vztahu, nerovnosti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6E721E8-E53A-4AB3-87F7-DBF86A127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/>
              <a:t>Příklady komunikačních malignit </a:t>
            </a:r>
            <a:br>
              <a:rPr lang="cs-CZ" altLang="cs-CZ" sz="4000"/>
            </a:br>
            <a:r>
              <a:rPr lang="cs-CZ" altLang="cs-CZ" sz="4000"/>
              <a:t> </a:t>
            </a:r>
            <a:r>
              <a:rPr lang="cs-CZ" altLang="cs-CZ" sz="1600">
                <a:cs typeface="Times New Roman" panose="02020603050405020304" pitchFamily="18" charset="0"/>
              </a:rPr>
              <a:t>(</a:t>
            </a:r>
            <a:r>
              <a:rPr lang="cs-CZ" altLang="cs-CZ" sz="1600"/>
              <a:t>podle </a:t>
            </a:r>
            <a:r>
              <a:rPr lang="cs-CZ" altLang="cs-CZ" sz="1600">
                <a:cs typeface="Times New Roman" panose="02020603050405020304" pitchFamily="18" charset="0"/>
              </a:rPr>
              <a:t>Tom</a:t>
            </a:r>
            <a:r>
              <a:rPr lang="cs-CZ" altLang="cs-CZ" sz="1600"/>
              <a:t>a</a:t>
            </a:r>
            <a:r>
              <a:rPr lang="cs-CZ" altLang="cs-CZ" sz="1600">
                <a:cs typeface="Times New Roman" panose="02020603050405020304" pitchFamily="18" charset="0"/>
              </a:rPr>
              <a:t> Kitwood</a:t>
            </a:r>
            <a:r>
              <a:rPr lang="cs-CZ" altLang="cs-CZ" sz="1600"/>
              <a:t>a</a:t>
            </a:r>
            <a:r>
              <a:rPr lang="cs-CZ" altLang="cs-CZ" sz="1600">
                <a:cs typeface="Times New Roman" panose="02020603050405020304" pitchFamily="18" charset="0"/>
              </a:rPr>
              <a:t> a Kathleen Bredin</a:t>
            </a:r>
            <a:r>
              <a:rPr lang="cs-CZ" altLang="cs-CZ" sz="1600"/>
              <a:t>ové</a:t>
            </a:r>
            <a:r>
              <a:rPr lang="cs-CZ" altLang="cs-CZ" sz="1600">
                <a:cs typeface="Times New Roman" panose="02020603050405020304" pitchFamily="18" charset="0"/>
              </a:rPr>
              <a:t>)</a:t>
            </a:r>
            <a:r>
              <a:rPr lang="cs-CZ" altLang="cs-CZ" sz="3200"/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8CF1DDB-3ABC-4CE6-990A-B981F9FDEEB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000"/>
              <a:t>Podvádění, zrádcovství, lest, porušení daného slova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Infantilizace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Nálepkování, labeling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Stigmatizace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Ignorování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Odmítání, odpírání pozornosti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Netrpělivost, spěch, předbíhání, nerespektování tempa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Vynucování, nařizování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Zapuzování, odhánění, izolování, distance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2D77466-7C63-4754-9E6E-63A08B1F32D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000"/>
              <a:t>Zpředmětňování, zhmotňování, manipulce, depersonalizace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Výsměch, posměch, zesměšňování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Zneschopňování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Zneplatňování - invalidace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Přerušování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Ponižování, pohrdání, podceňování, znevažování, bagatelizování, pohanění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Obviňování, nařčení, znevěrohodňování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000"/>
              <a:t>Zastrašování, vyhrožování, hubování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C075AE9-5D23-44E6-8998-AC6FAA169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/>
              <a:t>„Zlatá“ otázka kvalitní dlouhodobé péče, chránící důstojnost: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482B4D-4B16-4D66-B71B-3963EBC40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altLang="cs-CZ"/>
          </a:p>
          <a:p>
            <a:pPr eaLnBrk="1" hangingPunct="1"/>
            <a:endParaRPr lang="cs-CZ" altLang="cs-CZ"/>
          </a:p>
          <a:p>
            <a:pPr algn="ctr" eaLnBrk="1" hangingPunct="1">
              <a:buFontTx/>
              <a:buNone/>
            </a:pPr>
            <a:r>
              <a:rPr lang="cs-CZ" altLang="cs-CZ" sz="3600" b="1"/>
              <a:t>„Co o Tobě, jakožto jedinečné lidské bytosti, potřebuji vědět, abych Ti mohl/a skutečně pomoci?“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1541403-9520-4BCA-82B8-2160CDCDEC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altLang="cs-CZ" sz="36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36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36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30BE7E5-C604-4FCD-8B2E-B8602AF2F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209800"/>
            <a:ext cx="7772400" cy="3886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altLang="cs-CZ" sz="2400" b="1"/>
              <a:t>Zjistěte si </a:t>
            </a:r>
            <a:r>
              <a:rPr lang="en-GB" altLang="cs-CZ" sz="2400" b="1" u="sng"/>
              <a:t>údaje o životě </a:t>
            </a:r>
            <a:r>
              <a:rPr lang="cs-CZ" altLang="cs-CZ" sz="2400" b="1" u="sng"/>
              <a:t>člověka</a:t>
            </a:r>
            <a:r>
              <a:rPr lang="en-GB" altLang="cs-CZ" sz="2400" b="1"/>
              <a:t>, důležitých obdobích a situacích, ke kterým se může vztahovat jeho řeč.</a:t>
            </a:r>
            <a:endParaRPr lang="cs-CZ" altLang="cs-CZ" sz="2400" b="1"/>
          </a:p>
          <a:p>
            <a:pPr eaLnBrk="1" hangingPunct="1">
              <a:lnSpc>
                <a:spcPct val="80000"/>
              </a:lnSpc>
            </a:pPr>
            <a:endParaRPr lang="en-GB" altLang="cs-CZ" sz="2400"/>
          </a:p>
          <a:p>
            <a:pPr eaLnBrk="1" hangingPunct="1">
              <a:lnSpc>
                <a:spcPct val="80000"/>
              </a:lnSpc>
            </a:pPr>
            <a:r>
              <a:rPr lang="en-GB" altLang="cs-CZ" sz="2400" b="1"/>
              <a:t>Pokuste se </a:t>
            </a:r>
            <a:r>
              <a:rPr lang="en-GB" altLang="cs-CZ" sz="2400" b="1" u="sng"/>
              <a:t>vyloučit z prostředí rušivé prvky</a:t>
            </a:r>
            <a:r>
              <a:rPr lang="en-GB" altLang="cs-CZ" sz="2400" b="1"/>
              <a:t>. Nesnažte se vést jakýkoli důležitý rozhovor v prostředí, kde je </a:t>
            </a:r>
            <a:r>
              <a:rPr lang="cs-CZ" altLang="cs-CZ" sz="2400" b="1"/>
              <a:t>člověk</a:t>
            </a:r>
            <a:r>
              <a:rPr lang="en-GB" altLang="cs-CZ" sz="2400" b="1"/>
              <a:t> s demencí rozptylován a špatně se orientuje.</a:t>
            </a:r>
            <a:endParaRPr lang="cs-CZ" altLang="cs-CZ" sz="2400" b="1"/>
          </a:p>
          <a:p>
            <a:pPr eaLnBrk="1" hangingPunct="1">
              <a:lnSpc>
                <a:spcPct val="80000"/>
              </a:lnSpc>
            </a:pPr>
            <a:endParaRPr lang="cs-CZ" altLang="cs-CZ" sz="2400" b="1"/>
          </a:p>
          <a:p>
            <a:pPr eaLnBrk="1" hangingPunct="1">
              <a:lnSpc>
                <a:spcPct val="90000"/>
              </a:lnSpc>
            </a:pPr>
            <a:r>
              <a:rPr lang="en-GB" altLang="cs-CZ" sz="2400" b="1"/>
              <a:t>Na počátku rozhovoru </a:t>
            </a:r>
            <a:r>
              <a:rPr lang="en-GB" altLang="cs-CZ" sz="2400" b="1" u="sng"/>
              <a:t>oslovte </a:t>
            </a:r>
            <a:r>
              <a:rPr lang="cs-CZ" altLang="cs-CZ" sz="2400" b="1" u="sng"/>
              <a:t>člověka </a:t>
            </a:r>
            <a:r>
              <a:rPr lang="en-GB" altLang="cs-CZ" sz="2400" b="1" u="sng"/>
              <a:t> vždy jménem</a:t>
            </a:r>
            <a:r>
              <a:rPr lang="en-GB" altLang="cs-CZ" sz="2400" b="1"/>
              <a:t>. Podle jeho reakce na oslovení zjistíte, zda Vám věnuje pozornost. Ovšem i Vy sami musíte </a:t>
            </a:r>
            <a:r>
              <a:rPr lang="en-GB" altLang="cs-CZ" sz="2400" b="1" u="sng"/>
              <a:t>věnovat rozhovoru svou veškerou pozornost.</a:t>
            </a:r>
            <a:endParaRPr lang="cs-CZ" altLang="cs-CZ" sz="2400" b="1" u="sng"/>
          </a:p>
          <a:p>
            <a:pPr eaLnBrk="1" hangingPunct="1">
              <a:lnSpc>
                <a:spcPct val="90000"/>
              </a:lnSpc>
            </a:pPr>
            <a:endParaRPr lang="cs-CZ" altLang="cs-CZ" sz="2400" b="1" u="sng"/>
          </a:p>
          <a:p>
            <a:pPr eaLnBrk="1" hangingPunct="1">
              <a:lnSpc>
                <a:spcPct val="90000"/>
              </a:lnSpc>
            </a:pPr>
            <a:endParaRPr lang="cs-CZ" altLang="cs-CZ" sz="2400" b="1" u="sng"/>
          </a:p>
          <a:p>
            <a:pPr eaLnBrk="1" hangingPunct="1">
              <a:lnSpc>
                <a:spcPct val="90000"/>
              </a:lnSpc>
            </a:pPr>
            <a:endParaRPr lang="cs-CZ" altLang="cs-CZ" sz="2400" u="sng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15668AB-18F9-4FD6-9CD9-4C6E3C05B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40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4000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3CF72E5-AE60-4F3E-9949-96C0A04AF9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422400"/>
            <a:ext cx="7772400" cy="4673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z="24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40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6666150E-C779-4ED5-BA63-DCD5ECA89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5" y="2400301"/>
            <a:ext cx="10096500" cy="356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cs-CZ" b="1" dirty="0" err="1"/>
              <a:t>Jestliže</a:t>
            </a:r>
            <a:r>
              <a:rPr lang="en-GB" altLang="cs-CZ" b="1" dirty="0"/>
              <a:t> </a:t>
            </a:r>
            <a:r>
              <a:rPr lang="en-GB" altLang="cs-CZ" b="1" dirty="0" err="1"/>
              <a:t>Vám</a:t>
            </a:r>
            <a:r>
              <a:rPr lang="en-GB" altLang="cs-CZ" b="1" dirty="0"/>
              <a:t> </a:t>
            </a:r>
            <a:r>
              <a:rPr lang="cs-CZ" altLang="cs-CZ" b="1" dirty="0"/>
              <a:t>člověk s demencí </a:t>
            </a:r>
            <a:r>
              <a:rPr lang="en-GB" altLang="cs-CZ" b="1" dirty="0" err="1"/>
              <a:t>nepodá</a:t>
            </a:r>
            <a:r>
              <a:rPr lang="en-GB" altLang="cs-CZ" b="1" dirty="0"/>
              <a:t> </a:t>
            </a:r>
            <a:r>
              <a:rPr lang="en-GB" altLang="cs-CZ" b="1" dirty="0" err="1"/>
              <a:t>jasný</a:t>
            </a:r>
            <a:r>
              <a:rPr lang="en-GB" altLang="cs-CZ" b="1" dirty="0"/>
              <a:t> </a:t>
            </a:r>
            <a:r>
              <a:rPr lang="en-GB" altLang="cs-CZ" b="1" dirty="0" err="1"/>
              <a:t>důkaz</a:t>
            </a:r>
            <a:r>
              <a:rPr lang="en-GB" altLang="cs-CZ" b="1" dirty="0"/>
              <a:t>, </a:t>
            </a:r>
            <a:r>
              <a:rPr lang="en-GB" altLang="cs-CZ" b="1" dirty="0" err="1"/>
              <a:t>že</a:t>
            </a:r>
            <a:r>
              <a:rPr lang="en-GB" altLang="cs-CZ" b="1" dirty="0"/>
              <a:t> </a:t>
            </a:r>
            <a:r>
              <a:rPr lang="en-GB" altLang="cs-CZ" b="1" dirty="0" err="1"/>
              <a:t>si</a:t>
            </a:r>
            <a:r>
              <a:rPr lang="en-GB" altLang="cs-CZ" b="1" dirty="0"/>
              <a:t> </a:t>
            </a:r>
            <a:r>
              <a:rPr lang="en-GB" altLang="cs-CZ" b="1" dirty="0" err="1"/>
              <a:t>pamatuje</a:t>
            </a:r>
            <a:r>
              <a:rPr lang="en-GB" altLang="cs-CZ" b="1" dirty="0"/>
              <a:t>, </a:t>
            </a:r>
            <a:r>
              <a:rPr lang="en-GB" altLang="cs-CZ" b="1" dirty="0" err="1"/>
              <a:t>kdo</a:t>
            </a:r>
            <a:r>
              <a:rPr lang="en-GB" altLang="cs-CZ" b="1" dirty="0"/>
              <a:t> </a:t>
            </a:r>
            <a:r>
              <a:rPr lang="en-GB" altLang="cs-CZ" b="1" dirty="0" err="1"/>
              <a:t>jste</a:t>
            </a:r>
            <a:r>
              <a:rPr lang="en-GB" altLang="cs-CZ" b="1" dirty="0"/>
              <a:t> a </a:t>
            </a:r>
            <a:r>
              <a:rPr lang="en-GB" altLang="cs-CZ" b="1" dirty="0" err="1"/>
              <a:t>že</a:t>
            </a:r>
            <a:r>
              <a:rPr lang="en-GB" altLang="cs-CZ" b="1" dirty="0"/>
              <a:t> </a:t>
            </a:r>
            <a:r>
              <a:rPr lang="en-GB" altLang="cs-CZ" b="1" dirty="0" err="1"/>
              <a:t>Vás</a:t>
            </a:r>
            <a:r>
              <a:rPr lang="en-GB" altLang="cs-CZ" b="1" dirty="0"/>
              <a:t> </a:t>
            </a:r>
            <a:r>
              <a:rPr lang="en-GB" altLang="cs-CZ" b="1" dirty="0" err="1"/>
              <a:t>vnímá</a:t>
            </a:r>
            <a:r>
              <a:rPr lang="en-GB" altLang="cs-CZ" b="1" dirty="0"/>
              <a:t> </a:t>
            </a:r>
            <a:r>
              <a:rPr lang="en-GB" altLang="cs-CZ" b="1" dirty="0" err="1"/>
              <a:t>ve</a:t>
            </a:r>
            <a:r>
              <a:rPr lang="en-GB" altLang="cs-CZ" b="1" dirty="0"/>
              <a:t> </a:t>
            </a:r>
            <a:r>
              <a:rPr lang="en-GB" altLang="cs-CZ" b="1" dirty="0" err="1"/>
              <a:t>správných</a:t>
            </a:r>
            <a:r>
              <a:rPr lang="en-GB" altLang="cs-CZ" b="1" dirty="0"/>
              <a:t> </a:t>
            </a:r>
            <a:r>
              <a:rPr lang="en-GB" altLang="cs-CZ" b="1" dirty="0" err="1"/>
              <a:t>souvislostech</a:t>
            </a:r>
            <a:r>
              <a:rPr lang="en-GB" altLang="cs-CZ" b="1" dirty="0"/>
              <a:t>, </a:t>
            </a:r>
            <a:r>
              <a:rPr lang="en-GB" altLang="cs-CZ" b="1" dirty="0" err="1"/>
              <a:t>nespoléhejte</a:t>
            </a:r>
            <a:r>
              <a:rPr lang="en-GB" altLang="cs-CZ" b="1" dirty="0"/>
              <a:t> </a:t>
            </a:r>
            <a:r>
              <a:rPr lang="en-GB" altLang="cs-CZ" b="1" dirty="0" err="1"/>
              <a:t>na</a:t>
            </a:r>
            <a:r>
              <a:rPr lang="en-GB" altLang="cs-CZ" b="1" dirty="0"/>
              <a:t> to, </a:t>
            </a:r>
            <a:r>
              <a:rPr lang="en-GB" altLang="cs-CZ" b="1" dirty="0" err="1"/>
              <a:t>že</a:t>
            </a:r>
            <a:r>
              <a:rPr lang="en-GB" altLang="cs-CZ" b="1" dirty="0"/>
              <a:t> </a:t>
            </a:r>
            <a:r>
              <a:rPr lang="en-GB" altLang="cs-CZ" b="1" dirty="0" err="1"/>
              <a:t>Vás</a:t>
            </a:r>
            <a:r>
              <a:rPr lang="en-GB" altLang="cs-CZ" b="1" dirty="0"/>
              <a:t> </a:t>
            </a:r>
            <a:r>
              <a:rPr lang="en-GB" altLang="cs-CZ" b="1" dirty="0" err="1"/>
              <a:t>poznává</a:t>
            </a:r>
            <a:r>
              <a:rPr lang="en-GB" altLang="cs-CZ" b="1" dirty="0"/>
              <a:t>. </a:t>
            </a:r>
            <a:r>
              <a:rPr lang="en-GB" altLang="cs-CZ" b="1" dirty="0" err="1"/>
              <a:t>Nejlepší</a:t>
            </a:r>
            <a:r>
              <a:rPr lang="en-GB" altLang="cs-CZ" b="1" dirty="0"/>
              <a:t> je </a:t>
            </a:r>
            <a:r>
              <a:rPr lang="en-GB" altLang="cs-CZ" b="1" u="sng" dirty="0" err="1"/>
              <a:t>pokaždé</a:t>
            </a:r>
            <a:r>
              <a:rPr lang="en-GB" altLang="cs-CZ" b="1" u="sng" dirty="0"/>
              <a:t>, </a:t>
            </a:r>
            <a:r>
              <a:rPr lang="en-GB" altLang="cs-CZ" b="1" u="sng" dirty="0" err="1"/>
              <a:t>když</a:t>
            </a:r>
            <a:r>
              <a:rPr lang="en-GB" altLang="cs-CZ" b="1" u="sng" dirty="0"/>
              <a:t> se </a:t>
            </a:r>
            <a:r>
              <a:rPr lang="en-GB" altLang="cs-CZ" b="1" u="sng" dirty="0" err="1"/>
              <a:t>setkáte</a:t>
            </a:r>
            <a:r>
              <a:rPr lang="en-GB" altLang="cs-CZ" b="1" u="sng" dirty="0"/>
              <a:t>, </a:t>
            </a:r>
            <a:r>
              <a:rPr lang="en-GB" altLang="cs-CZ" b="1" u="sng" dirty="0" err="1"/>
              <a:t>představit</a:t>
            </a:r>
            <a:r>
              <a:rPr lang="en-GB" altLang="cs-CZ" b="1" u="sng" dirty="0"/>
              <a:t> se</a:t>
            </a:r>
            <a:r>
              <a:rPr lang="en-GB" altLang="cs-CZ" b="1" dirty="0"/>
              <a:t> a </a:t>
            </a:r>
            <a:r>
              <a:rPr lang="en-GB" altLang="cs-CZ" b="1" dirty="0" err="1"/>
              <a:t>naznačit</a:t>
            </a:r>
            <a:r>
              <a:rPr lang="en-GB" altLang="cs-CZ" b="1" dirty="0"/>
              <a:t> </a:t>
            </a:r>
            <a:r>
              <a:rPr lang="en-GB" altLang="cs-CZ" b="1" dirty="0" err="1"/>
              <a:t>dalšími</a:t>
            </a:r>
            <a:r>
              <a:rPr lang="en-GB" altLang="cs-CZ" b="1" dirty="0"/>
              <a:t> </a:t>
            </a:r>
            <a:r>
              <a:rPr lang="en-GB" altLang="cs-CZ" b="1" dirty="0" err="1"/>
              <a:t>prostředky</a:t>
            </a:r>
            <a:r>
              <a:rPr lang="en-GB" altLang="cs-CZ" b="1" dirty="0"/>
              <a:t>, </a:t>
            </a:r>
            <a:r>
              <a:rPr lang="en-GB" altLang="cs-CZ" b="1" dirty="0" err="1"/>
              <a:t>kdo</a:t>
            </a:r>
            <a:r>
              <a:rPr lang="en-GB" altLang="cs-CZ" b="1" dirty="0"/>
              <a:t> </a:t>
            </a:r>
            <a:r>
              <a:rPr lang="en-GB" altLang="cs-CZ" b="1" dirty="0" err="1"/>
              <a:t>jste</a:t>
            </a:r>
            <a:r>
              <a:rPr lang="en-GB" altLang="cs-CZ" b="1" dirty="0"/>
              <a:t>. </a:t>
            </a:r>
            <a:r>
              <a:rPr lang="en-GB" altLang="cs-CZ" b="1" dirty="0" err="1"/>
              <a:t>Ke</a:t>
            </a:r>
            <a:r>
              <a:rPr lang="en-GB" altLang="cs-CZ" b="1" dirty="0"/>
              <a:t> </a:t>
            </a:r>
            <a:r>
              <a:rPr lang="en-GB" altLang="cs-CZ" b="1" dirty="0" err="1"/>
              <a:t>svému</a:t>
            </a:r>
            <a:r>
              <a:rPr lang="en-GB" altLang="cs-CZ" b="1" dirty="0"/>
              <a:t> </a:t>
            </a:r>
            <a:r>
              <a:rPr lang="en-GB" altLang="cs-CZ" b="1" dirty="0" err="1"/>
              <a:t>jménu</a:t>
            </a:r>
            <a:r>
              <a:rPr lang="en-GB" altLang="cs-CZ" b="1" dirty="0"/>
              <a:t> </a:t>
            </a:r>
            <a:r>
              <a:rPr lang="en-GB" altLang="cs-CZ" b="1" dirty="0" err="1"/>
              <a:t>můžete</a:t>
            </a:r>
            <a:r>
              <a:rPr lang="en-GB" altLang="cs-CZ" b="1" dirty="0"/>
              <a:t> </a:t>
            </a:r>
            <a:r>
              <a:rPr lang="en-GB" altLang="cs-CZ" b="1" dirty="0" err="1"/>
              <a:t>navíc</a:t>
            </a:r>
            <a:r>
              <a:rPr lang="en-GB" altLang="cs-CZ" b="1" dirty="0"/>
              <a:t> </a:t>
            </a:r>
            <a:r>
              <a:rPr lang="en-GB" altLang="cs-CZ" b="1" u="sng" dirty="0" err="1"/>
              <a:t>připojit</a:t>
            </a:r>
            <a:r>
              <a:rPr lang="en-GB" altLang="cs-CZ" b="1" u="sng" dirty="0"/>
              <a:t> </a:t>
            </a:r>
            <a:r>
              <a:rPr lang="en-GB" altLang="cs-CZ" b="1" u="sng" dirty="0" err="1"/>
              <a:t>svůj</a:t>
            </a:r>
            <a:r>
              <a:rPr lang="en-GB" altLang="cs-CZ" b="1" u="sng" dirty="0"/>
              <a:t> </a:t>
            </a:r>
            <a:r>
              <a:rPr lang="en-GB" altLang="cs-CZ" b="1" u="sng" dirty="0" err="1"/>
              <a:t>vztah</a:t>
            </a:r>
            <a:r>
              <a:rPr lang="en-GB" altLang="cs-CZ" b="1" u="sng" dirty="0"/>
              <a:t> k </a:t>
            </a:r>
            <a:r>
              <a:rPr lang="en-GB" altLang="cs-CZ" b="1" u="sng" dirty="0" err="1"/>
              <a:t>němu</a:t>
            </a:r>
            <a:r>
              <a:rPr lang="en-GB" altLang="cs-CZ" b="1" dirty="0"/>
              <a:t>, </a:t>
            </a:r>
            <a:r>
              <a:rPr lang="en-GB" altLang="cs-CZ" b="1" dirty="0" err="1"/>
              <a:t>cíl</a:t>
            </a:r>
            <a:r>
              <a:rPr lang="en-GB" altLang="cs-CZ" b="1" dirty="0"/>
              <a:t> </a:t>
            </a:r>
            <a:r>
              <a:rPr lang="en-GB" altLang="cs-CZ" b="1" dirty="0" err="1"/>
              <a:t>své</a:t>
            </a:r>
            <a:r>
              <a:rPr lang="en-GB" altLang="cs-CZ" b="1" dirty="0"/>
              <a:t> </a:t>
            </a:r>
            <a:r>
              <a:rPr lang="en-GB" altLang="cs-CZ" b="1" dirty="0" err="1"/>
              <a:t>návštěvy</a:t>
            </a:r>
            <a:r>
              <a:rPr lang="en-GB" altLang="cs-CZ" b="1" dirty="0"/>
              <a:t> a </a:t>
            </a:r>
            <a:r>
              <a:rPr lang="en-GB" altLang="cs-CZ" b="1" dirty="0" err="1"/>
              <a:t>jak</a:t>
            </a:r>
            <a:r>
              <a:rPr lang="en-GB" altLang="cs-CZ" b="1" dirty="0"/>
              <a:t> je to </a:t>
            </a:r>
            <a:r>
              <a:rPr lang="en-GB" altLang="cs-CZ" b="1" dirty="0" err="1"/>
              <a:t>dlouho</a:t>
            </a:r>
            <a:r>
              <a:rPr lang="en-GB" altLang="cs-CZ" b="1" dirty="0"/>
              <a:t>, co </a:t>
            </a:r>
            <a:r>
              <a:rPr lang="en-GB" altLang="cs-CZ" b="1" dirty="0" err="1"/>
              <a:t>jste</a:t>
            </a:r>
            <a:r>
              <a:rPr lang="en-GB" altLang="cs-CZ" b="1" dirty="0"/>
              <a:t> se </a:t>
            </a:r>
            <a:r>
              <a:rPr lang="en-GB" altLang="cs-CZ" b="1" dirty="0" err="1"/>
              <a:t>naposledy</a:t>
            </a:r>
            <a:r>
              <a:rPr lang="en-GB" altLang="cs-CZ" b="1" dirty="0"/>
              <a:t> </a:t>
            </a:r>
            <a:r>
              <a:rPr lang="en-GB" altLang="cs-CZ" b="1" dirty="0" err="1"/>
              <a:t>viděli</a:t>
            </a:r>
            <a:r>
              <a:rPr lang="en-GB" altLang="cs-CZ" b="1" dirty="0"/>
              <a:t>. 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GB" altLang="cs-CZ" b="1" dirty="0" err="1"/>
              <a:t>Nesnažte</a:t>
            </a:r>
            <a:r>
              <a:rPr lang="en-GB" altLang="cs-CZ" b="1" dirty="0"/>
              <a:t> se </a:t>
            </a:r>
            <a:r>
              <a:rPr lang="cs-CZ" altLang="cs-CZ" b="1" dirty="0"/>
              <a:t>ho</a:t>
            </a:r>
            <a:r>
              <a:rPr lang="en-GB" altLang="cs-CZ" b="1" dirty="0"/>
              <a:t> </a:t>
            </a:r>
            <a:r>
              <a:rPr lang="en-GB" altLang="cs-CZ" b="1" dirty="0" err="1"/>
              <a:t>nutit</a:t>
            </a:r>
            <a:r>
              <a:rPr lang="en-GB" altLang="cs-CZ" b="1" dirty="0"/>
              <a:t>, aby </a:t>
            </a:r>
            <a:r>
              <a:rPr lang="en-GB" altLang="cs-CZ" b="1" dirty="0" err="1"/>
              <a:t>řekl</a:t>
            </a:r>
            <a:r>
              <a:rPr lang="en-GB" altLang="cs-CZ" b="1" dirty="0"/>
              <a:t> to </a:t>
            </a:r>
            <a:r>
              <a:rPr lang="en-GB" altLang="cs-CZ" b="1" dirty="0" err="1"/>
              <a:t>správné</a:t>
            </a:r>
            <a:r>
              <a:rPr lang="en-GB" altLang="cs-CZ" b="1" dirty="0"/>
              <a:t> </a:t>
            </a:r>
            <a:r>
              <a:rPr lang="en-GB" altLang="cs-CZ" b="1" dirty="0" err="1"/>
              <a:t>slovo</a:t>
            </a:r>
            <a:r>
              <a:rPr lang="en-GB" altLang="cs-CZ" b="1" dirty="0"/>
              <a:t>. </a:t>
            </a:r>
            <a:r>
              <a:rPr lang="en-GB" altLang="cs-CZ" b="1" dirty="0" err="1"/>
              <a:t>Jestli</a:t>
            </a:r>
            <a:r>
              <a:rPr lang="en-GB" altLang="cs-CZ" b="1" dirty="0"/>
              <a:t> </a:t>
            </a:r>
            <a:r>
              <a:rPr lang="en-GB" altLang="cs-CZ" b="1" dirty="0" err="1"/>
              <a:t>rozumíte</a:t>
            </a:r>
            <a:r>
              <a:rPr lang="en-GB" altLang="cs-CZ" b="1" dirty="0"/>
              <a:t>, co </a:t>
            </a:r>
            <a:r>
              <a:rPr lang="en-GB" altLang="cs-CZ" b="1" dirty="0" err="1"/>
              <a:t>tím</a:t>
            </a:r>
            <a:r>
              <a:rPr lang="en-GB" altLang="cs-CZ" b="1" dirty="0"/>
              <a:t> </a:t>
            </a:r>
            <a:r>
              <a:rPr lang="en-GB" altLang="cs-CZ" b="1" dirty="0" err="1"/>
              <a:t>míní</a:t>
            </a:r>
            <a:r>
              <a:rPr lang="en-GB" altLang="cs-CZ" b="1" dirty="0"/>
              <a:t>, </a:t>
            </a:r>
            <a:r>
              <a:rPr lang="en-GB" altLang="cs-CZ" b="1" dirty="0" err="1"/>
              <a:t>nechte</a:t>
            </a:r>
            <a:r>
              <a:rPr lang="en-GB" altLang="cs-CZ" b="1" dirty="0"/>
              <a:t> ho </a:t>
            </a:r>
            <a:r>
              <a:rPr lang="en-GB" altLang="cs-CZ" b="1" dirty="0" err="1"/>
              <a:t>přitom</a:t>
            </a:r>
            <a:r>
              <a:rPr lang="en-GB" altLang="cs-CZ" b="1" dirty="0"/>
              <a:t>.</a:t>
            </a:r>
            <a:endParaRPr lang="en-GB" altLang="cs-CZ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cs-CZ" b="1" dirty="0" err="1"/>
              <a:t>Ve</a:t>
            </a:r>
            <a:r>
              <a:rPr lang="en-GB" altLang="cs-CZ" b="1" dirty="0"/>
              <a:t> </a:t>
            </a:r>
            <a:r>
              <a:rPr lang="en-GB" altLang="cs-CZ" b="1" dirty="0" err="1"/>
              <a:t>všem</a:t>
            </a:r>
            <a:r>
              <a:rPr lang="en-GB" altLang="cs-CZ" b="1" dirty="0"/>
              <a:t>, co </a:t>
            </a:r>
            <a:r>
              <a:rPr lang="en-GB" altLang="cs-CZ" b="1" dirty="0" err="1"/>
              <a:t>děláte</a:t>
            </a:r>
            <a:r>
              <a:rPr lang="en-GB" altLang="cs-CZ" b="1" dirty="0"/>
              <a:t>, se </a:t>
            </a:r>
            <a:r>
              <a:rPr lang="en-GB" altLang="cs-CZ" b="1" dirty="0" err="1"/>
              <a:t>snažte</a:t>
            </a:r>
            <a:r>
              <a:rPr lang="en-GB" altLang="cs-CZ" b="1" dirty="0"/>
              <a:t> </a:t>
            </a:r>
            <a:r>
              <a:rPr lang="en-GB" altLang="cs-CZ" b="1" dirty="0" err="1"/>
              <a:t>posílit</a:t>
            </a:r>
            <a:r>
              <a:rPr lang="en-GB" altLang="cs-CZ" b="1" dirty="0"/>
              <a:t> </a:t>
            </a:r>
            <a:r>
              <a:rPr lang="cs-CZ" altLang="cs-CZ" b="1" dirty="0"/>
              <a:t>jeho </a:t>
            </a:r>
            <a:r>
              <a:rPr lang="en-GB" altLang="cs-CZ" b="1" dirty="0" err="1"/>
              <a:t>sebeúctu</a:t>
            </a:r>
            <a:r>
              <a:rPr lang="en-GB" altLang="cs-CZ" b="1" dirty="0"/>
              <a:t> a </a:t>
            </a:r>
            <a:r>
              <a:rPr lang="en-GB" altLang="cs-CZ" b="1" dirty="0" err="1"/>
              <a:t>sebedůvěru</a:t>
            </a:r>
            <a:r>
              <a:rPr lang="en-GB" altLang="cs-CZ" b="1" dirty="0"/>
              <a:t>.</a:t>
            </a:r>
            <a:endParaRPr lang="cs-CZ" altLang="cs-CZ" dirty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cs-CZ" alt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0BB2648-ADD2-45CE-888B-92D97F1232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40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4000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8D44F0C-A427-4659-8488-C9107E27AE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719262"/>
            <a:ext cx="7772400" cy="48021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cs-CZ" sz="2400" b="1" dirty="0" err="1"/>
              <a:t>Nacházejte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význam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všem</a:t>
            </a:r>
            <a:r>
              <a:rPr lang="en-GB" altLang="cs-CZ" sz="2400" b="1" dirty="0"/>
              <a:t>, co </a:t>
            </a:r>
            <a:r>
              <a:rPr lang="en-GB" altLang="cs-CZ" sz="2400" b="1" dirty="0" err="1"/>
              <a:t>dělá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říká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alespoň</a:t>
            </a:r>
            <a:r>
              <a:rPr lang="en-GB" altLang="cs-CZ" sz="2400" b="1" dirty="0"/>
              <a:t> </a:t>
            </a:r>
            <a:r>
              <a:rPr lang="cs-CZ" altLang="cs-CZ" sz="2400" b="1" dirty="0"/>
              <a:t>u</a:t>
            </a:r>
            <a:r>
              <a:rPr lang="en-GB" altLang="cs-CZ" sz="2400" b="1" dirty="0" err="1"/>
              <a:t>vědom</a:t>
            </a:r>
            <a:r>
              <a:rPr lang="cs-CZ" altLang="cs-CZ" sz="2400" b="1" dirty="0" err="1"/>
              <a:t>ujte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v tom </a:t>
            </a:r>
            <a:r>
              <a:rPr lang="en-GB" altLang="cs-CZ" sz="2400" b="1" dirty="0" err="1"/>
              <a:t>nějaký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význam</a:t>
            </a:r>
            <a:r>
              <a:rPr lang="en-GB" altLang="cs-CZ" sz="2400" b="1" dirty="0"/>
              <a:t> je.</a:t>
            </a:r>
            <a:r>
              <a:rPr lang="cs-CZ" altLang="cs-CZ" sz="2400" b="1" dirty="0"/>
              <a:t> Použijte  intuici, znalosti o člověku, </a:t>
            </a:r>
            <a:r>
              <a:rPr lang="cs-CZ" altLang="cs-CZ" sz="2400" b="1" u="sng" dirty="0"/>
              <a:t>vylaďte se na jeho notu.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cs-CZ" sz="2400" u="sng" dirty="0"/>
          </a:p>
          <a:p>
            <a:pPr eaLnBrk="1" hangingPunct="1">
              <a:lnSpc>
                <a:spcPct val="90000"/>
              </a:lnSpc>
            </a:pPr>
            <a:r>
              <a:rPr lang="en-GB" altLang="cs-CZ" sz="2400" b="1" dirty="0" err="1"/>
              <a:t>Poznejte</a:t>
            </a:r>
            <a:r>
              <a:rPr lang="en-GB" altLang="cs-CZ" sz="2400" b="1" dirty="0"/>
              <a:t> a </a:t>
            </a:r>
            <a:r>
              <a:rPr lang="en-GB" altLang="cs-CZ" sz="2400" b="1" u="sng" dirty="0" err="1"/>
              <a:t>využijte</a:t>
            </a:r>
            <a:r>
              <a:rPr lang="en-GB" altLang="cs-CZ" sz="2400" b="1" u="sng" dirty="0"/>
              <a:t> </a:t>
            </a:r>
            <a:r>
              <a:rPr lang="en-GB" altLang="cs-CZ" sz="2400" b="1" u="sng" dirty="0" err="1"/>
              <a:t>všech</a:t>
            </a:r>
            <a:r>
              <a:rPr lang="en-GB" altLang="cs-CZ" sz="2400" b="1" u="sng" dirty="0"/>
              <a:t> </a:t>
            </a:r>
            <a:r>
              <a:rPr lang="en-GB" altLang="cs-CZ" sz="2400" b="1" u="sng" dirty="0" err="1"/>
              <a:t>zbývajících</a:t>
            </a:r>
            <a:r>
              <a:rPr lang="en-GB" altLang="cs-CZ" sz="2400" b="1" u="sng" dirty="0"/>
              <a:t> </a:t>
            </a:r>
            <a:r>
              <a:rPr lang="en-GB" altLang="cs-CZ" sz="2400" b="1" u="sng" dirty="0" err="1"/>
              <a:t>dovedností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Někdy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jsou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nejužitečnější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dovednosti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přehlíženy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skryty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Například</a:t>
            </a:r>
            <a:r>
              <a:rPr lang="en-GB" altLang="cs-CZ" sz="2400" b="1" dirty="0"/>
              <a:t> </a:t>
            </a:r>
            <a:r>
              <a:rPr lang="en-GB" altLang="cs-CZ" sz="2400" b="1" u="sng" dirty="0" err="1"/>
              <a:t>schopnost</a:t>
            </a:r>
            <a:r>
              <a:rPr lang="en-GB" altLang="cs-CZ" sz="2400" b="1" u="sng" dirty="0"/>
              <a:t> </a:t>
            </a:r>
            <a:r>
              <a:rPr lang="en-GB" altLang="cs-CZ" sz="2400" b="1" u="sng" dirty="0" err="1"/>
              <a:t>být</a:t>
            </a:r>
            <a:r>
              <a:rPr lang="en-GB" altLang="cs-CZ" sz="2400" b="1" u="sng" dirty="0"/>
              <a:t> </a:t>
            </a:r>
            <a:r>
              <a:rPr lang="en-GB" altLang="cs-CZ" sz="2400" b="1" u="sng" dirty="0" err="1"/>
              <a:t>zdvořilý</a:t>
            </a:r>
            <a:r>
              <a:rPr lang="cs-CZ" altLang="cs-CZ" sz="2400" b="1" u="sng" dirty="0"/>
              <a:t>, dát radu</a:t>
            </a:r>
            <a:r>
              <a:rPr lang="en-GB" altLang="cs-CZ" sz="2400" b="1" dirty="0"/>
              <a:t>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cs-CZ" sz="2400" dirty="0"/>
          </a:p>
          <a:p>
            <a:pPr eaLnBrk="1" hangingPunct="1">
              <a:lnSpc>
                <a:spcPct val="90000"/>
              </a:lnSpc>
            </a:pPr>
            <a:r>
              <a:rPr lang="en-GB" altLang="cs-CZ" sz="2400" b="1" dirty="0" err="1"/>
              <a:t>Pamatujte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člověk</a:t>
            </a:r>
            <a:r>
              <a:rPr lang="en-GB" altLang="cs-CZ" sz="2400" b="1" dirty="0"/>
              <a:t> s </a:t>
            </a:r>
            <a:r>
              <a:rPr lang="en-GB" altLang="cs-CZ" sz="2400" b="1" dirty="0" err="1"/>
              <a:t>demencí</a:t>
            </a:r>
            <a:r>
              <a:rPr lang="en-GB" altLang="cs-CZ" sz="2400" b="1" dirty="0"/>
              <a:t> je </a:t>
            </a:r>
            <a:r>
              <a:rPr lang="en-GB" altLang="cs-CZ" sz="2400" b="1" dirty="0" err="1"/>
              <a:t>stále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schopen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rozumět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řeči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Vašeho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těla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Vaší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náladě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upřímnosti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Nikdy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nepředpokládejte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nerozumí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tomu</a:t>
            </a:r>
            <a:r>
              <a:rPr lang="en-GB" altLang="cs-CZ" sz="2400" b="1" dirty="0"/>
              <a:t>, co se </a:t>
            </a:r>
            <a:r>
              <a:rPr lang="en-GB" altLang="cs-CZ" sz="2400" b="1" dirty="0" err="1"/>
              <a:t>říká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děje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kolem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něho</a:t>
            </a:r>
            <a:r>
              <a:rPr lang="en-GB" altLang="cs-CZ" sz="2400" b="1" dirty="0"/>
              <a:t> </a:t>
            </a:r>
            <a:endParaRPr lang="cs-CZ" altLang="cs-CZ" sz="2400" dirty="0"/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23BA1E5-D754-42A1-A917-DE8A12B85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40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4000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C87BCF7-072F-4EB8-A6E7-4F5417D44C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371600"/>
            <a:ext cx="7772400" cy="4724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cs-CZ" sz="2400" b="1" dirty="0"/>
              <a:t>To, co </a:t>
            </a:r>
            <a:r>
              <a:rPr lang="en-GB" altLang="cs-CZ" sz="2400" b="1" dirty="0" err="1"/>
              <a:t>říkáte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podporujte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vhodnými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gesty</a:t>
            </a:r>
            <a:r>
              <a:rPr lang="cs-CZ" altLang="cs-CZ" sz="2400" b="1" dirty="0"/>
              <a:t>, </a:t>
            </a:r>
            <a:r>
              <a:rPr lang="en-GB" altLang="cs-CZ" sz="2400" b="1" dirty="0" err="1"/>
              <a:t>výrazem</a:t>
            </a:r>
            <a:r>
              <a:rPr lang="cs-CZ" altLang="cs-CZ" sz="2400" b="1" dirty="0"/>
              <a:t>, řečí těla. </a:t>
            </a:r>
            <a:r>
              <a:rPr lang="en-GB" altLang="cs-CZ" sz="2400" b="1" dirty="0" err="1"/>
              <a:t>Například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chcete</a:t>
            </a:r>
            <a:r>
              <a:rPr lang="en-GB" altLang="cs-CZ" sz="2400" b="1" dirty="0"/>
              <a:t>-li po </a:t>
            </a:r>
            <a:r>
              <a:rPr lang="cs-CZ" altLang="cs-CZ" sz="2400" b="1" dirty="0"/>
              <a:t>člověku s demencí</a:t>
            </a:r>
            <a:r>
              <a:rPr lang="en-GB" altLang="cs-CZ" sz="2400" b="1" dirty="0"/>
              <a:t>, aby </a:t>
            </a:r>
            <a:r>
              <a:rPr lang="en-GB" altLang="cs-CZ" sz="2400" b="1" dirty="0" err="1"/>
              <a:t>si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sedl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ukažte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na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určitou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židli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požádejte</a:t>
            </a:r>
            <a:r>
              <a:rPr lang="en-GB" altLang="cs-CZ" sz="2400" b="1" dirty="0"/>
              <a:t> ho, aby </a:t>
            </a:r>
            <a:r>
              <a:rPr lang="en-GB" altLang="cs-CZ" sz="2400" b="1" dirty="0" err="1"/>
              <a:t>si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sedl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gestem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vyzvěte</a:t>
            </a:r>
            <a:r>
              <a:rPr lang="en-GB" altLang="cs-CZ" sz="2400" b="1" dirty="0"/>
              <a:t> k </a:t>
            </a:r>
            <a:r>
              <a:rPr lang="en-GB" altLang="cs-CZ" sz="2400" b="1" dirty="0" err="1"/>
              <a:t>usednutí</a:t>
            </a:r>
            <a:r>
              <a:rPr lang="en-GB" altLang="cs-CZ" sz="2400" b="1" dirty="0"/>
              <a:t>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endParaRPr lang="en-GB" altLang="cs-CZ" sz="2400" dirty="0"/>
          </a:p>
          <a:p>
            <a:pPr eaLnBrk="1" hangingPunct="1">
              <a:lnSpc>
                <a:spcPct val="90000"/>
              </a:lnSpc>
            </a:pPr>
            <a:r>
              <a:rPr lang="en-GB" altLang="cs-CZ" sz="2400" b="1" dirty="0" err="1"/>
              <a:t>Užívejte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krátké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jednoduché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věty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zaměřené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na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jedno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téma</a:t>
            </a:r>
            <a:r>
              <a:rPr lang="en-GB" altLang="cs-CZ" sz="2400" b="1" dirty="0"/>
              <a:t>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endParaRPr lang="en-GB" altLang="cs-CZ" sz="2400" dirty="0"/>
          </a:p>
          <a:p>
            <a:pPr eaLnBrk="1" hangingPunct="1">
              <a:lnSpc>
                <a:spcPct val="90000"/>
              </a:lnSpc>
            </a:pPr>
            <a:r>
              <a:rPr lang="en-GB" altLang="cs-CZ" sz="2400" b="1" dirty="0" err="1"/>
              <a:t>Vyhněte</a:t>
            </a:r>
            <a:r>
              <a:rPr lang="en-GB" altLang="cs-CZ" sz="2400" b="1" dirty="0"/>
              <a:t> se </a:t>
            </a:r>
            <a:r>
              <a:rPr lang="en-GB" altLang="cs-CZ" sz="2400" b="1" dirty="0" err="1"/>
              <a:t>otázkám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příkazům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které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nabízejí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více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možností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volby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vyžadují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více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kroků</a:t>
            </a:r>
            <a:r>
              <a:rPr lang="en-GB" altLang="cs-CZ" sz="2400" b="1" dirty="0"/>
              <a:t>.</a:t>
            </a:r>
            <a:endParaRPr lang="cs-CZ" altLang="cs-CZ" sz="2400" b="1" dirty="0"/>
          </a:p>
          <a:p>
            <a:pPr eaLnBrk="1" hangingPunct="1">
              <a:lnSpc>
                <a:spcPct val="90000"/>
              </a:lnSpc>
            </a:pPr>
            <a:endParaRPr lang="en-GB" altLang="cs-CZ" sz="2400" dirty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dirty="0"/>
              <a:t>K člověku</a:t>
            </a:r>
            <a:r>
              <a:rPr lang="en-GB" altLang="cs-CZ" sz="2400" b="1" dirty="0"/>
              <a:t> s </a:t>
            </a:r>
            <a:r>
              <a:rPr lang="en-GB" altLang="cs-CZ" sz="2400" b="1" dirty="0" err="1"/>
              <a:t>demencí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přistupujte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vždy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otevřeně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přátelsky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laskavě</a:t>
            </a:r>
            <a:r>
              <a:rPr lang="en-GB" altLang="cs-CZ" sz="2400" b="1" dirty="0"/>
              <a:t>. A to </a:t>
            </a:r>
            <a:r>
              <a:rPr lang="en-GB" altLang="cs-CZ" sz="2400" b="1" dirty="0" err="1"/>
              <a:t>i</a:t>
            </a:r>
            <a:r>
              <a:rPr lang="en-GB" altLang="cs-CZ" sz="2400" b="1" dirty="0"/>
              <a:t> v </a:t>
            </a:r>
            <a:r>
              <a:rPr lang="en-GB" altLang="cs-CZ" sz="2400" b="1" dirty="0" err="1"/>
              <a:t>případě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situace</a:t>
            </a:r>
            <a:r>
              <a:rPr lang="en-GB" altLang="cs-CZ" sz="2400" b="1" dirty="0"/>
              <a:t> je </a:t>
            </a:r>
            <a:r>
              <a:rPr lang="en-GB" altLang="cs-CZ" sz="2400" b="1" dirty="0" err="1"/>
              <a:t>naléhavá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i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když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jste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rozčileni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Pokud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pociťujete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úzkost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určité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napětí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přenesete</a:t>
            </a:r>
            <a:r>
              <a:rPr lang="en-GB" altLang="cs-CZ" sz="2400" b="1" dirty="0"/>
              <a:t> je </a:t>
            </a:r>
            <a:r>
              <a:rPr lang="en-GB" altLang="cs-CZ" sz="2400" b="1" dirty="0" err="1"/>
              <a:t>na</a:t>
            </a:r>
            <a:r>
              <a:rPr lang="en-GB" altLang="cs-CZ" sz="2400" b="1" dirty="0"/>
              <a:t> </a:t>
            </a:r>
            <a:r>
              <a:rPr lang="cs-CZ" altLang="cs-CZ" sz="2400" b="1" dirty="0"/>
              <a:t>druhého</a:t>
            </a:r>
            <a:r>
              <a:rPr lang="en-GB" altLang="cs-CZ" sz="2400" b="1" dirty="0"/>
              <a:t>.</a:t>
            </a:r>
            <a:endParaRPr lang="cs-CZ" altLang="cs-CZ" sz="2400" dirty="0"/>
          </a:p>
          <a:p>
            <a:pPr eaLnBrk="1" hangingPunct="1">
              <a:lnSpc>
                <a:spcPct val="90000"/>
              </a:lnSpc>
            </a:pPr>
            <a:endParaRPr lang="cs-CZ" alt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FC6AF-F52F-4241-92E1-5551BF5F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>
                <a:solidFill>
                  <a:schemeClr val="accent6">
                    <a:lumMod val="75000"/>
                  </a:schemeClr>
                </a:solidFill>
              </a:rPr>
              <a:t>DOKUMENTY KE STUDIU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81937A4-2B5C-4522-9A3F-E637E758B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Česká televize: Život s Alzheimerem: </a:t>
            </a:r>
            <a:r>
              <a:rPr lang="cs-CZ" b="1" dirty="0">
                <a:hlinkClick r:id="rId2"/>
              </a:rPr>
              <a:t>https://www.ceskatelevize.cz/porady/12161203343-zivot-s-alzheimerem/</a:t>
            </a: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Alzheimer Café </a:t>
            </a:r>
            <a:r>
              <a:rPr lang="cs-CZ" dirty="0"/>
              <a:t>– archiv témat: </a:t>
            </a:r>
            <a:r>
              <a:rPr lang="cs-CZ" dirty="0">
                <a:hlinkClick r:id="rId3"/>
              </a:rPr>
              <a:t>https://alzheimercafe.cz/archiv-temat/</a:t>
            </a:r>
            <a:endParaRPr lang="cs-CZ" dirty="0"/>
          </a:p>
          <a:p>
            <a:r>
              <a:rPr lang="cs-CZ" dirty="0"/>
              <a:t>většinou jsou nahraná témata z Prahy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Aloisovy otázky </a:t>
            </a:r>
            <a:r>
              <a:rPr lang="cs-CZ" dirty="0"/>
              <a:t>(</a:t>
            </a:r>
            <a:r>
              <a:rPr lang="cs-CZ" dirty="0" err="1"/>
              <a:t>podcast</a:t>
            </a:r>
            <a:r>
              <a:rPr lang="cs-CZ" dirty="0"/>
              <a:t>): </a:t>
            </a:r>
            <a:r>
              <a:rPr lang="cs-CZ" dirty="0">
                <a:hlinkClick r:id="rId4"/>
              </a:rPr>
              <a:t>https://centrum-senorina.cz/projekty/podcast-aloisovy-otazky/</a:t>
            </a:r>
            <a:r>
              <a:rPr lang="cs-CZ" dirty="0"/>
              <a:t> - </a:t>
            </a:r>
            <a:r>
              <a:rPr lang="cs-CZ" dirty="0" err="1"/>
              <a:t>youtube</a:t>
            </a:r>
            <a:r>
              <a:rPr lang="cs-CZ" dirty="0"/>
              <a:t>, </a:t>
            </a:r>
            <a:r>
              <a:rPr lang="cs-CZ" dirty="0" err="1"/>
              <a:t>spotify</a:t>
            </a:r>
            <a:r>
              <a:rPr lang="cs-CZ" dirty="0"/>
              <a:t>, </a:t>
            </a:r>
            <a:r>
              <a:rPr lang="cs-CZ" dirty="0" err="1"/>
              <a:t>apple</a:t>
            </a:r>
            <a:r>
              <a:rPr lang="cs-CZ" dirty="0"/>
              <a:t> </a:t>
            </a:r>
            <a:r>
              <a:rPr lang="cs-CZ" dirty="0" err="1"/>
              <a:t>podcast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Česká </a:t>
            </a:r>
            <a:r>
              <a:rPr lang="cs-CZ" b="1" dirty="0" err="1"/>
              <a:t>alzheimerovská</a:t>
            </a:r>
            <a:r>
              <a:rPr lang="cs-CZ" b="1" dirty="0"/>
              <a:t> společnost</a:t>
            </a:r>
            <a:r>
              <a:rPr lang="cs-CZ" dirty="0"/>
              <a:t>: video(a) o demenci: </a:t>
            </a:r>
            <a:r>
              <a:rPr lang="cs-CZ" dirty="0">
                <a:hlinkClick r:id="rId5"/>
              </a:rPr>
              <a:t>https://www.alzheimer.cz/10-prednasek-o-demenci/prednaska-prvni/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672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7F9A81A-F710-4A0D-B6B0-532316B86C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40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4000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DFC9D7B-591F-4152-969B-026BCF9AF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cs-CZ" b="1"/>
              <a:t>Mluvte klidně, nižším tónem hlasu. Vysoký tón či hlasitý hovor vyvolává úzkost a napětí. Mluvte pomalu, ale ne v monotónním uspávajícím rytmu.</a:t>
            </a:r>
            <a:endParaRPr lang="cs-CZ" altLang="cs-CZ" b="1"/>
          </a:p>
          <a:p>
            <a:pPr eaLnBrk="1" hangingPunct="1">
              <a:lnSpc>
                <a:spcPct val="80000"/>
              </a:lnSpc>
            </a:pPr>
            <a:endParaRPr lang="en-GB" altLang="cs-CZ"/>
          </a:p>
          <a:p>
            <a:pPr eaLnBrk="1" hangingPunct="1">
              <a:lnSpc>
                <a:spcPct val="80000"/>
              </a:lnSpc>
            </a:pPr>
            <a:r>
              <a:rPr lang="en-GB" altLang="cs-CZ" b="1"/>
              <a:t>Používejte krátké jednoduché věty, zaměřujte se vždy jen na jedno téma. Vyhýbejte se pokynům a otázkám, které vyžadují více kroků nebo nabízejí více možností volby.</a:t>
            </a:r>
            <a:endParaRPr lang="cs-CZ" altLang="cs-CZ"/>
          </a:p>
          <a:p>
            <a:pPr eaLnBrk="1" hangingPunct="1">
              <a:lnSpc>
                <a:spcPct val="80000"/>
              </a:lnSpc>
            </a:pPr>
            <a:endParaRPr lang="cs-CZ" altLang="cs-CZ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7507625-CBCF-4E18-BE06-248FF5BA8C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KOMUNIKACE S </a:t>
            </a:r>
            <a:r>
              <a:rPr lang="cs-CZ" altLang="cs-CZ" sz="4000" b="1" dirty="0">
                <a:solidFill>
                  <a:schemeClr val="accent6">
                    <a:lumMod val="75000"/>
                  </a:schemeClr>
                </a:solidFill>
              </a:rPr>
              <a:t>ČLOVĚKEM </a:t>
            </a:r>
            <a:r>
              <a:rPr lang="en-GB" altLang="cs-CZ" sz="4000" b="1" dirty="0">
                <a:solidFill>
                  <a:schemeClr val="accent6">
                    <a:lumMod val="75000"/>
                  </a:schemeClr>
                </a:solidFill>
              </a:rPr>
              <a:t>POSTIŽENÝM DEMENCÍ</a:t>
            </a:r>
            <a:endParaRPr lang="cs-CZ" altLang="cs-CZ" sz="4000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48F196D-CE18-41C8-BCCF-200CCA841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438274"/>
            <a:ext cx="8216900" cy="54197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altLang="cs-CZ" sz="2400" b="1" dirty="0" err="1"/>
              <a:t>Používejte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hojně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nonverbální</a:t>
            </a:r>
            <a:r>
              <a:rPr lang="en-GB" altLang="cs-CZ" sz="2400" b="1" dirty="0"/>
              <a:t> (</a:t>
            </a:r>
            <a:r>
              <a:rPr lang="en-GB" altLang="cs-CZ" sz="2400" b="1" dirty="0" err="1"/>
              <a:t>fyzické</a:t>
            </a:r>
            <a:r>
              <a:rPr lang="en-GB" altLang="cs-CZ" sz="2400" b="1" dirty="0"/>
              <a:t>) </a:t>
            </a:r>
            <a:r>
              <a:rPr lang="en-GB" altLang="cs-CZ" sz="2400" b="1" dirty="0" err="1"/>
              <a:t>vyjadřovací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prostředky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např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jemný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dotyk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držení</a:t>
            </a:r>
            <a:r>
              <a:rPr lang="en-GB" altLang="cs-CZ" sz="2400" b="1" dirty="0"/>
              <a:t> za </a:t>
            </a:r>
            <a:r>
              <a:rPr lang="en-GB" altLang="cs-CZ" sz="2400" b="1" dirty="0" err="1"/>
              <a:t>ruku,předvedení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pohybu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podobně</a:t>
            </a:r>
            <a:r>
              <a:rPr lang="en-GB" altLang="cs-CZ" sz="2400" b="1" dirty="0"/>
              <a:t> - ale ne </a:t>
            </a:r>
            <a:r>
              <a:rPr lang="en-GB" altLang="cs-CZ" sz="2400" b="1" dirty="0" err="1"/>
              <a:t>dříve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než</a:t>
            </a:r>
            <a:r>
              <a:rPr lang="en-GB" altLang="cs-CZ" sz="2400" b="1" dirty="0"/>
              <a:t> se </a:t>
            </a:r>
            <a:r>
              <a:rPr lang="en-GB" altLang="cs-CZ" sz="2400" b="1" dirty="0" err="1"/>
              <a:t>ujistíte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máte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jeho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svolení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proniknout</a:t>
            </a:r>
            <a:r>
              <a:rPr lang="en-GB" altLang="cs-CZ" sz="2400" b="1" dirty="0"/>
              <a:t> do </a:t>
            </a:r>
            <a:r>
              <a:rPr lang="en-GB" altLang="cs-CZ" sz="2400" b="1" dirty="0" err="1"/>
              <a:t>jeho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osobního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prostoru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Někteří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lidé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více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chrání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svou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soukromou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sféru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cítili</a:t>
            </a:r>
            <a:r>
              <a:rPr lang="en-GB" altLang="cs-CZ" sz="2400" b="1" dirty="0"/>
              <a:t> by </a:t>
            </a:r>
            <a:r>
              <a:rPr lang="en-GB" altLang="cs-CZ" sz="2400" b="1" dirty="0" err="1"/>
              <a:t>jako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urážku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kdybyste</a:t>
            </a:r>
            <a:r>
              <a:rPr lang="en-GB" altLang="cs-CZ" sz="2400" b="1" dirty="0"/>
              <a:t> do </a:t>
            </a:r>
            <a:r>
              <a:rPr lang="en-GB" altLang="cs-CZ" sz="2400" b="1" dirty="0" err="1"/>
              <a:t>ní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náhle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vstoupili</a:t>
            </a:r>
            <a:r>
              <a:rPr lang="cs-CZ" altLang="cs-CZ" sz="2400" b="1" dirty="0"/>
              <a:t> (mohli by se i leknout, být agresivní)</a:t>
            </a:r>
          </a:p>
          <a:p>
            <a:pPr eaLnBrk="1" hangingPunct="1">
              <a:lnSpc>
                <a:spcPct val="80000"/>
              </a:lnSpc>
            </a:pPr>
            <a:endParaRPr lang="en-GB" altLang="cs-CZ" sz="2400" dirty="0"/>
          </a:p>
          <a:p>
            <a:pPr eaLnBrk="1" hangingPunct="1">
              <a:lnSpc>
                <a:spcPct val="80000"/>
              </a:lnSpc>
            </a:pPr>
            <a:r>
              <a:rPr lang="en-GB" altLang="cs-CZ" sz="2400" b="1" dirty="0" err="1"/>
              <a:t>Jestliže</a:t>
            </a:r>
            <a:r>
              <a:rPr lang="en-GB" altLang="cs-CZ" sz="2400" b="1" dirty="0"/>
              <a:t> </a:t>
            </a:r>
            <a:r>
              <a:rPr lang="cs-CZ" altLang="cs-CZ" sz="2400" b="1" dirty="0"/>
              <a:t>člověk s demencí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reaguje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negativně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s </a:t>
            </a:r>
            <a:r>
              <a:rPr lang="en-GB" altLang="cs-CZ" sz="2400" b="1" dirty="0" err="1"/>
              <a:t>nervozitou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nazačínejte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spor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vyhněte</a:t>
            </a:r>
            <a:r>
              <a:rPr lang="en-GB" altLang="cs-CZ" sz="2400" b="1" dirty="0"/>
              <a:t> se </a:t>
            </a:r>
            <a:r>
              <a:rPr lang="en-GB" altLang="cs-CZ" sz="2400" b="1" dirty="0" err="1"/>
              <a:t>domluvám</a:t>
            </a:r>
            <a:r>
              <a:rPr lang="en-GB" altLang="cs-CZ" sz="2400" b="1" dirty="0"/>
              <a:t>. </a:t>
            </a:r>
            <a:r>
              <a:rPr lang="en-GB" altLang="cs-CZ" sz="2400" b="1" dirty="0" err="1"/>
              <a:t>Místo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toho</a:t>
            </a:r>
            <a:r>
              <a:rPr lang="en-GB" altLang="cs-CZ" sz="2400" b="1" dirty="0"/>
              <a:t> se k </a:t>
            </a:r>
            <a:r>
              <a:rPr lang="en-GB" altLang="cs-CZ" sz="2400" b="1" dirty="0" err="1"/>
              <a:t>pocitům</a:t>
            </a:r>
            <a:r>
              <a:rPr lang="en-GB" altLang="cs-CZ" sz="2400" b="1" dirty="0"/>
              <a:t> (</a:t>
            </a:r>
            <a:r>
              <a:rPr lang="en-GB" altLang="cs-CZ" sz="2400" b="1" dirty="0" err="1"/>
              <a:t>neklid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úzkost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strach</a:t>
            </a:r>
            <a:r>
              <a:rPr lang="en-GB" altLang="cs-CZ" sz="2400" b="1" dirty="0"/>
              <a:t>), o </a:t>
            </a:r>
            <a:r>
              <a:rPr lang="en-GB" altLang="cs-CZ" sz="2400" b="1" dirty="0" err="1"/>
              <a:t>kterých</a:t>
            </a:r>
            <a:r>
              <a:rPr lang="en-GB" altLang="cs-CZ" sz="2400" b="1" dirty="0"/>
              <a:t> se </a:t>
            </a:r>
            <a:r>
              <a:rPr lang="en-GB" altLang="cs-CZ" sz="2400" b="1" dirty="0" err="1"/>
              <a:t>domníváte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že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pacient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vyjadřuje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stavte</a:t>
            </a:r>
            <a:r>
              <a:rPr lang="en-GB" altLang="cs-CZ" sz="2400" b="1" dirty="0"/>
              <a:t> s </a:t>
            </a:r>
            <a:r>
              <a:rPr lang="en-GB" altLang="cs-CZ" sz="2400" b="1" dirty="0" err="1"/>
              <a:t>účastí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klidně</a:t>
            </a:r>
            <a:r>
              <a:rPr lang="en-GB" altLang="cs-CZ" sz="2400" b="1" dirty="0"/>
              <a:t> ho </a:t>
            </a:r>
            <a:r>
              <a:rPr lang="en-GB" altLang="cs-CZ" sz="2400" b="1" dirty="0" err="1"/>
              <a:t>směřujte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na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pohodlné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místo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nebo</a:t>
            </a:r>
            <a:r>
              <a:rPr lang="en-GB" altLang="cs-CZ" sz="2400" b="1" dirty="0"/>
              <a:t> k </a:t>
            </a:r>
            <a:r>
              <a:rPr lang="en-GB" altLang="cs-CZ" sz="2400" b="1" dirty="0" err="1"/>
              <a:t>činnosti</a:t>
            </a:r>
            <a:r>
              <a:rPr lang="en-GB" altLang="cs-CZ" sz="2400" b="1" dirty="0"/>
              <a:t>, </a:t>
            </a:r>
            <a:r>
              <a:rPr lang="en-GB" altLang="cs-CZ" sz="2400" b="1" dirty="0" err="1"/>
              <a:t>jež</a:t>
            </a:r>
            <a:r>
              <a:rPr lang="en-GB" altLang="cs-CZ" sz="2400" b="1" dirty="0"/>
              <a:t> ho </a:t>
            </a:r>
            <a:r>
              <a:rPr lang="en-GB" altLang="cs-CZ" sz="2400" b="1" dirty="0" err="1"/>
              <a:t>uklidní</a:t>
            </a:r>
            <a:r>
              <a:rPr lang="en-GB" altLang="cs-CZ" sz="2400" b="1" dirty="0"/>
              <a:t>. Je </a:t>
            </a:r>
            <a:r>
              <a:rPr lang="en-GB" altLang="cs-CZ" sz="2400" b="1" dirty="0" err="1"/>
              <a:t>důležité</a:t>
            </a:r>
            <a:r>
              <a:rPr lang="en-GB" altLang="cs-CZ" sz="2400" b="1" dirty="0"/>
              <a:t>, aby </a:t>
            </a:r>
            <a:r>
              <a:rPr lang="en-GB" altLang="cs-CZ" sz="2400" b="1" dirty="0" err="1"/>
              <a:t>Vás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nechápal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jako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protivníka</a:t>
            </a:r>
            <a:r>
              <a:rPr lang="en-GB" altLang="cs-CZ" sz="2400" b="1" dirty="0"/>
              <a:t>, ale </a:t>
            </a:r>
            <a:r>
              <a:rPr lang="en-GB" altLang="cs-CZ" sz="2400" b="1" dirty="0" err="1"/>
              <a:t>jako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zdroj</a:t>
            </a:r>
            <a:r>
              <a:rPr lang="en-GB" altLang="cs-CZ" sz="2400" b="1" dirty="0"/>
              <a:t> </a:t>
            </a:r>
            <a:r>
              <a:rPr lang="en-GB" altLang="cs-CZ" sz="2400" b="1" dirty="0" err="1"/>
              <a:t>pohody</a:t>
            </a:r>
            <a:r>
              <a:rPr lang="en-GB" altLang="cs-CZ" sz="2400" b="1" dirty="0"/>
              <a:t> a </a:t>
            </a:r>
            <a:r>
              <a:rPr lang="en-GB" altLang="cs-CZ" sz="2400" b="1" dirty="0" err="1"/>
              <a:t>bezpečí</a:t>
            </a:r>
            <a:r>
              <a:rPr lang="cs-CZ" altLang="cs-CZ" sz="2400" b="1" dirty="0"/>
              <a:t> (připojte se, nalaďte se na něj).</a:t>
            </a:r>
            <a:endParaRPr lang="cs-CZ" altLang="cs-CZ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dirty="0"/>
              <a:t>      Č</a:t>
            </a:r>
            <a:r>
              <a:rPr lang="en-GB" altLang="cs-CZ" sz="1600" dirty="0" err="1"/>
              <a:t>erpáno</a:t>
            </a:r>
            <a:r>
              <a:rPr lang="en-GB" altLang="cs-CZ" sz="1600" dirty="0"/>
              <a:t> z </a:t>
            </a:r>
            <a:r>
              <a:rPr lang="en-GB" altLang="cs-CZ" sz="1600" dirty="0" err="1"/>
              <a:t>knihy</a:t>
            </a:r>
            <a:r>
              <a:rPr lang="en-GB" altLang="cs-CZ" sz="1600" dirty="0"/>
              <a:t> J. </a:t>
            </a:r>
            <a:r>
              <a:rPr lang="en-GB" altLang="cs-CZ" sz="1600" dirty="0" err="1"/>
              <a:t>Zgola</a:t>
            </a:r>
            <a:r>
              <a:rPr lang="en-GB" altLang="cs-CZ" sz="1600" dirty="0"/>
              <a:t>: </a:t>
            </a:r>
            <a:r>
              <a:rPr lang="en-GB" altLang="cs-CZ" sz="1600" dirty="0" err="1"/>
              <a:t>Úspěšná</a:t>
            </a:r>
            <a:r>
              <a:rPr lang="en-GB" altLang="cs-CZ" sz="1600" dirty="0"/>
              <a:t> </a:t>
            </a:r>
            <a:r>
              <a:rPr lang="en-GB" altLang="cs-CZ" sz="1600" dirty="0" err="1"/>
              <a:t>péče</a:t>
            </a:r>
            <a:r>
              <a:rPr lang="en-GB" altLang="cs-CZ" sz="1600" dirty="0"/>
              <a:t> o </a:t>
            </a:r>
            <a:r>
              <a:rPr lang="en-GB" altLang="cs-CZ" sz="1600" dirty="0" err="1"/>
              <a:t>člověka</a:t>
            </a:r>
            <a:r>
              <a:rPr lang="en-GB" altLang="cs-CZ" sz="1600" dirty="0"/>
              <a:t> s </a:t>
            </a:r>
            <a:r>
              <a:rPr lang="en-GB" altLang="cs-CZ" sz="1600" dirty="0" err="1"/>
              <a:t>demencí</a:t>
            </a:r>
            <a:r>
              <a:rPr lang="en-GB" altLang="cs-CZ" sz="1600" dirty="0"/>
              <a:t>, Praha, </a:t>
            </a:r>
            <a:r>
              <a:rPr lang="en-GB" altLang="cs-CZ" sz="1600" dirty="0" err="1"/>
              <a:t>Grada</a:t>
            </a:r>
            <a:r>
              <a:rPr lang="en-GB" altLang="cs-CZ" sz="1600" dirty="0"/>
              <a:t> 2003)</a:t>
            </a:r>
            <a:endParaRPr lang="cs-CZ" altLang="cs-CZ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0497B8E-3029-4646-9303-DD500CFF0F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/>
              <a:t>Komunikace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F587D52-E447-4372-A1DE-D63A40484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Založena na </a:t>
            </a:r>
            <a:r>
              <a:rPr lang="cs-CZ" altLang="cs-CZ" b="1"/>
              <a:t>znalosti člověka</a:t>
            </a:r>
            <a:r>
              <a:rPr lang="cs-CZ" altLang="cs-CZ"/>
              <a:t> a na </a:t>
            </a:r>
            <a:r>
              <a:rPr lang="cs-CZ" altLang="cs-CZ" b="1"/>
              <a:t>speciálních komunikačních dovednostech</a:t>
            </a:r>
          </a:p>
          <a:p>
            <a:pPr eaLnBrk="1" hangingPunct="1"/>
            <a:r>
              <a:rPr lang="cs-CZ" altLang="cs-CZ"/>
              <a:t>Neverbální komunikace</a:t>
            </a:r>
          </a:p>
          <a:p>
            <a:pPr eaLnBrk="1" hangingPunct="1"/>
            <a:r>
              <a:rPr lang="cs-CZ" altLang="cs-CZ"/>
              <a:t>Rozumět jazyku</a:t>
            </a:r>
          </a:p>
          <a:p>
            <a:pPr eaLnBrk="1" hangingPunct="1"/>
            <a:r>
              <a:rPr lang="cs-CZ" altLang="cs-CZ"/>
              <a:t>Překonávat bariéry v komunikaci</a:t>
            </a:r>
          </a:p>
          <a:p>
            <a:pPr eaLnBrk="1" hangingPunct="1"/>
            <a:r>
              <a:rPr lang="cs-CZ" altLang="cs-CZ" b="1"/>
              <a:t>Věnovat pozornost, mít kontakt, vnímat iniciativy, vyladit se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>
            <a:extLst>
              <a:ext uri="{FF2B5EF4-FFF2-40B4-BE49-F238E27FC236}">
                <a16:creationId xmlns:a16="http://schemas.microsoft.com/office/drawing/2014/main" id="{984A54EE-7F45-4F8E-BB02-66FE431C8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4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Pečující rodina</a:t>
            </a:r>
          </a:p>
        </p:txBody>
      </p:sp>
      <p:sp>
        <p:nvSpPr>
          <p:cNvPr id="33795" name="Text Box 3">
            <a:extLst>
              <a:ext uri="{FF2B5EF4-FFF2-40B4-BE49-F238E27FC236}">
                <a16:creationId xmlns:a16="http://schemas.microsoft.com/office/drawing/2014/main" id="{7AF6EB4F-C6A1-4F5F-80B7-4EEA5A4AE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3" y="1800225"/>
            <a:ext cx="8229600" cy="488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8138" indent="-338138" defTabSz="449263" eaLnBrk="0" hangingPunct="0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 eaLnBrk="0" hangingPunct="0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 eaLnBrk="0" hangingPunct="0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 eaLnBrk="0" hangingPunct="0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 eaLnBrk="0" hangingPunct="0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altLang="cs-CZ"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Pečující – „druhý“, skrytý, pacient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altLang="cs-CZ" sz="2800" b="1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Zátěž pečovatele</a:t>
            </a:r>
            <a:r>
              <a:rPr lang="cs-CZ" altLang="cs-CZ"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(carer´s burden) – deprese, stres, horší fyzické zdraví, horší subjektivní pocit zdraví, snížená kvalita života, narušené sociální vztahy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altLang="cs-CZ"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Odpověď na fyzické, psychologické, emoční, sociální a finanční stresory, které jsou spojeny s poskytováním péče starým, dlouhodobě nemocným členům rodiny.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altLang="cs-CZ"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Vnímání situace jako tíživé vede k předčasné institucionalizaci blízkého člověka spojeného s obavami, pocity viny, prohry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0000"/>
            </a:pPr>
            <a:endParaRPr lang="cs-CZ" altLang="cs-CZ" sz="2800">
              <a:solidFill>
                <a:srgbClr val="000000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2547A-51CB-49A7-9376-B1E1286B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>
                <a:solidFill>
                  <a:schemeClr val="accent6">
                    <a:lumMod val="75000"/>
                  </a:schemeClr>
                </a:solidFill>
              </a:rPr>
              <a:t>PORADENSTVÍ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076E54A-42F6-4BD7-BBFA-822233B72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Česká </a:t>
            </a:r>
            <a:r>
              <a:rPr lang="cs-CZ" dirty="0" err="1"/>
              <a:t>alzheimerovská</a:t>
            </a:r>
            <a:r>
              <a:rPr lang="cs-CZ" dirty="0"/>
              <a:t> společnost: </a:t>
            </a:r>
            <a:r>
              <a:rPr lang="cs-CZ" dirty="0">
                <a:hlinkClick r:id="rId2"/>
              </a:rPr>
              <a:t>https://www.alzheimer.cz/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Pečuj doma (Diakonie ČCE): </a:t>
            </a:r>
            <a:r>
              <a:rPr lang="cs-CZ" dirty="0">
                <a:hlinkClick r:id="rId3"/>
              </a:rPr>
              <a:t>https://oporadiakonie.cz/co-vam-prinese-pruvodce-pece/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Alzheimer point (Reminiscenční centrum): </a:t>
            </a:r>
            <a:r>
              <a:rPr lang="cs-CZ" dirty="0">
                <a:hlinkClick r:id="rId4"/>
              </a:rPr>
              <a:t>https://reminiscencnicentrum.cz/co-nabizime/#poradenstvi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Centrum </a:t>
            </a:r>
            <a:r>
              <a:rPr lang="cs-CZ" dirty="0" err="1"/>
              <a:t>Seňorina</a:t>
            </a:r>
            <a:r>
              <a:rPr lang="cs-CZ" dirty="0"/>
              <a:t>: </a:t>
            </a:r>
            <a:r>
              <a:rPr lang="cs-CZ" dirty="0">
                <a:hlinkClick r:id="rId5"/>
              </a:rPr>
              <a:t>https://centrum-senorina.cz/poradna-rozcestnik/individualni-poradna/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A-doma: </a:t>
            </a:r>
            <a:r>
              <a:rPr lang="cs-CZ" dirty="0">
                <a:hlinkClick r:id="rId6"/>
              </a:rPr>
              <a:t>https://www.a-doma.cz/osobni-asistence-2/#socialni-poradenstvi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0132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A96830-C16F-4908-A589-F822713F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0250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VZPOMÍNEJME, KDYŽ PEČUJEME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56B946F-09AA-421B-8F1E-8293A4261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5875"/>
            <a:ext cx="10515600" cy="4891088"/>
          </a:xfrm>
        </p:spPr>
        <p:txBody>
          <a:bodyPr/>
          <a:lstStyle/>
          <a:p>
            <a:pPr marL="0" indent="0">
              <a:buNone/>
            </a:pPr>
            <a:r>
              <a:rPr lang="cs-CZ" sz="4000" dirty="0"/>
              <a:t>JABOK – čtvrtek 13:00 – 17:00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30. října: Téma: Místo mého srdce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20. listopadu: Téma: Škola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11. prosince: Téma: Vánoce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AFDB4E4-2F27-4E23-AC0C-F38208DF25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998" y="2370137"/>
            <a:ext cx="5997452" cy="399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98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AC0DB-D0E3-4482-8C2E-9927D676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9825"/>
          </a:xfrm>
        </p:spPr>
        <p:txBody>
          <a:bodyPr>
            <a:normAutofit/>
          </a:bodyPr>
          <a:lstStyle/>
          <a:p>
            <a:r>
              <a:rPr lang="cs-CZ" sz="5400" b="1" dirty="0">
                <a:solidFill>
                  <a:schemeClr val="accent6">
                    <a:lumMod val="75000"/>
                  </a:schemeClr>
                </a:solidFill>
              </a:rPr>
              <a:t>FORGET ME NOT – ERASMUS+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5ABDADB-93DB-4042-89C4-B2B66977C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https://www.forgetmenotdigital.com/cs-cz/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Digitální platforma s možností: </a:t>
            </a:r>
          </a:p>
          <a:p>
            <a:r>
              <a:rPr lang="cs-CZ" dirty="0"/>
              <a:t>vytvořit si vlastní archiv vzpomínek (fotografií, obrázků, dokumentů, hudby, …)</a:t>
            </a:r>
          </a:p>
          <a:p>
            <a:r>
              <a:rPr lang="cs-CZ" dirty="0"/>
              <a:t>Získávat stimuly pro vzpomínání z národních archivů </a:t>
            </a:r>
          </a:p>
          <a:p>
            <a:r>
              <a:rPr lang="cs-CZ" dirty="0"/>
              <a:t>Metodiky pro práci se skupinou seniorů s demencí (kreativní reminiscence)</a:t>
            </a:r>
          </a:p>
          <a:p>
            <a:r>
              <a:rPr lang="cs-CZ" dirty="0"/>
              <a:t>Nabídka workshopů v kreativní reminiscenční práci za pomoci platformy </a:t>
            </a:r>
            <a:r>
              <a:rPr lang="cs-CZ" dirty="0" err="1"/>
              <a:t>forgetmenotdigital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339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562515-C551-45D9-BD2F-0AA22E059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Statistika (2023)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B6A2B26-94F9-4F8A-9FC1-5193E6803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/>
          </a:bodyPr>
          <a:lstStyle/>
          <a:p>
            <a:r>
              <a:rPr lang="cs-CZ" b="1" dirty="0"/>
              <a:t>2.240.000</a:t>
            </a:r>
            <a:r>
              <a:rPr lang="cs-CZ" dirty="0"/>
              <a:t> lidí starších </a:t>
            </a:r>
            <a:r>
              <a:rPr lang="cs-CZ" b="1" dirty="0"/>
              <a:t>65 let</a:t>
            </a:r>
          </a:p>
          <a:p>
            <a:r>
              <a:rPr lang="cs-CZ" b="1" dirty="0"/>
              <a:t>199 000</a:t>
            </a:r>
            <a:r>
              <a:rPr lang="cs-CZ" dirty="0"/>
              <a:t> lidí starších </a:t>
            </a:r>
            <a:r>
              <a:rPr lang="cs-CZ" b="1" dirty="0"/>
              <a:t>85 let</a:t>
            </a:r>
          </a:p>
          <a:p>
            <a:endParaRPr lang="cs-CZ" b="1" dirty="0"/>
          </a:p>
          <a:p>
            <a:pPr marL="0" indent="0">
              <a:buNone/>
            </a:pPr>
            <a:r>
              <a:rPr lang="cs-CZ" dirty="0"/>
              <a:t>Přibližně 64% (80%) lidí nad 65 let má alespoň jedno chronické onemocnění, s věkem toto procento stoupá, přidává se komorbidita (více nemocí současně).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254 tisíc seniorů</a:t>
            </a:r>
            <a:r>
              <a:rPr lang="cs-CZ" dirty="0"/>
              <a:t> (65+) příjemci </a:t>
            </a:r>
            <a:r>
              <a:rPr lang="cs-CZ" b="1" dirty="0"/>
              <a:t>příspěvku na péči</a:t>
            </a:r>
            <a:r>
              <a:rPr lang="cs-CZ" dirty="0"/>
              <a:t>, což činí přibližně </a:t>
            </a:r>
            <a:r>
              <a:rPr lang="cs-CZ" b="1" dirty="0"/>
              <a:t>11,3 %</a:t>
            </a:r>
            <a:r>
              <a:rPr lang="cs-CZ" dirty="0"/>
              <a:t> všech seniorů v této věkové skupině.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471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E02C9-58B3-4CCD-9821-A256BD68E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/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NEJČASTĚJŠÍ ONEMOCNĚNÍ 65+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C4BE86-A36E-4F0A-86F5-BD7812E47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3950"/>
            <a:ext cx="10515600" cy="5543550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Kardiovaskulární onemocnění: </a:t>
            </a:r>
            <a:r>
              <a:rPr lang="cs-CZ" dirty="0"/>
              <a:t>Hypertenze, Ischemická choroba srdeční (angina pectoris, infarkt), Srdeční selhání, Ateroskleróza</a:t>
            </a:r>
          </a:p>
          <a:p>
            <a:r>
              <a:rPr lang="cs-CZ" b="1" dirty="0"/>
              <a:t>Cukrovka (Diabetes </a:t>
            </a:r>
            <a:r>
              <a:rPr lang="cs-CZ" b="1" dirty="0" err="1"/>
              <a:t>mellitus</a:t>
            </a:r>
            <a:r>
              <a:rPr lang="cs-CZ" b="1" dirty="0"/>
              <a:t>) - </a:t>
            </a:r>
            <a:r>
              <a:rPr lang="cs-CZ" dirty="0"/>
              <a:t>Typ 2 je velmi častý u seniorů, často spojený s obezitou a nezdravým životním stylem.</a:t>
            </a:r>
          </a:p>
          <a:p>
            <a:r>
              <a:rPr lang="cs-CZ" b="1" dirty="0"/>
              <a:t>Chronická onemocnění dýchacích cest: </a:t>
            </a:r>
            <a:r>
              <a:rPr lang="cs-CZ" dirty="0"/>
              <a:t>Chronická obstrukční plicní nemoc (CHOPN), Astma</a:t>
            </a:r>
          </a:p>
          <a:p>
            <a:r>
              <a:rPr lang="cs-CZ" b="1" dirty="0"/>
              <a:t>Nemoci pohybového aparátu: </a:t>
            </a:r>
            <a:r>
              <a:rPr lang="cs-CZ" dirty="0"/>
              <a:t>Osteoartróza (degenerativní kloubní onemocnění), Osteoporóza (řídnutí kostí, zvyšující riziko zlomenin), Revmatická onemocnění</a:t>
            </a:r>
          </a:p>
          <a:p>
            <a:r>
              <a:rPr lang="cs-CZ" b="1" dirty="0"/>
              <a:t>Neurologická onemocnění: </a:t>
            </a:r>
            <a:r>
              <a:rPr lang="cs-CZ" dirty="0"/>
              <a:t>Demence (Alzheimerova choroba a jiné formy demence), Parkinsonova choroba, Cévní mozková příhoda (mrtvice)</a:t>
            </a:r>
          </a:p>
          <a:p>
            <a:r>
              <a:rPr lang="cs-CZ" b="1" dirty="0"/>
              <a:t>Chronická onemocnění ledvin</a:t>
            </a:r>
          </a:p>
          <a:p>
            <a:r>
              <a:rPr lang="cs-CZ" b="1" dirty="0"/>
              <a:t>Různé typy rakoviny: </a:t>
            </a:r>
            <a:r>
              <a:rPr lang="cs-CZ" dirty="0"/>
              <a:t> např. karcinom plic, prsu, tlustého střeva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0810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E02C9-58B3-4CCD-9821-A256BD68E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Odhady počtu seniorů nad 65 let v ČR </a:t>
            </a:r>
            <a:br>
              <a:rPr lang="cs-CZ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závislých na péči podle onemocnění (2023)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C4BE86-A36E-4F0A-86F5-BD7812E47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174"/>
            <a:ext cx="10515600" cy="5267325"/>
          </a:xfrm>
        </p:spPr>
        <p:txBody>
          <a:bodyPr>
            <a:normAutofit/>
          </a:bodyPr>
          <a:lstStyle/>
          <a:p>
            <a:r>
              <a:rPr lang="cs-CZ" b="1" dirty="0"/>
              <a:t>Demence a kognitivní poruchy  </a:t>
            </a:r>
            <a:r>
              <a:rPr lang="cs-CZ" dirty="0"/>
              <a:t>přibližně   </a:t>
            </a:r>
            <a:r>
              <a:rPr lang="cs-CZ" b="1" dirty="0"/>
              <a:t>130.000 závislých na péči</a:t>
            </a:r>
          </a:p>
          <a:p>
            <a:r>
              <a:rPr lang="cs-CZ" dirty="0"/>
              <a:t>Cévní onemocnění mozku (následky mrtvice)</a:t>
            </a:r>
          </a:p>
          <a:p>
            <a:r>
              <a:rPr lang="cs-CZ" dirty="0"/>
              <a:t>Srdeční selhání a závažné srdeční choroby</a:t>
            </a:r>
          </a:p>
          <a:p>
            <a:r>
              <a:rPr lang="cs-CZ" dirty="0"/>
              <a:t>Chronická obstrukční plicní nemoc (CHOPN)</a:t>
            </a:r>
          </a:p>
          <a:p>
            <a:r>
              <a:rPr lang="cs-CZ" dirty="0"/>
              <a:t>Pokročilá cukrovka s komplikacemi</a:t>
            </a:r>
          </a:p>
          <a:p>
            <a:r>
              <a:rPr lang="cs-CZ" dirty="0"/>
              <a:t>Nemoci pohybového aparátu (osteoporóza, artróza)</a:t>
            </a:r>
          </a:p>
          <a:p>
            <a:r>
              <a:rPr lang="cs-CZ" dirty="0"/>
              <a:t>Chronická onemocnění ledvin</a:t>
            </a:r>
          </a:p>
          <a:p>
            <a:r>
              <a:rPr lang="cs-CZ" dirty="0"/>
              <a:t>Parkinsonova choroba a další neurologická onemocnění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Pořadí je určeno dle </a:t>
            </a:r>
            <a:r>
              <a:rPr lang="cs-CZ" sz="2400" b="1" dirty="0">
                <a:solidFill>
                  <a:schemeClr val="accent6">
                    <a:lumMod val="75000"/>
                  </a:schemeClr>
                </a:solidFill>
              </a:rPr>
              <a:t>počtu</a:t>
            </a:r>
            <a:r>
              <a:rPr lang="cs-CZ" sz="2400" dirty="0">
                <a:solidFill>
                  <a:schemeClr val="accent6">
                    <a:lumMod val="75000"/>
                  </a:schemeClr>
                </a:solidFill>
              </a:rPr>
              <a:t> seniorů, kteří potřebují péči – neznamená to, že samo onemocnění samo o sobě péči vyžaduje více než jiná onemocnění.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5304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D9C96-285C-40B2-8AA0-96D3B8E01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B4A74C4-9E2D-4613-B4B8-3F0FA76BD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999"/>
            <a:ext cx="10515600" cy="4652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Neformální</a:t>
            </a:r>
            <a:r>
              <a:rPr lang="cs-CZ" dirty="0"/>
              <a:t> – péče rodiny, přátel a sousedů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Neformální s podporou formální péče </a:t>
            </a:r>
          </a:p>
          <a:p>
            <a:pPr lvl="1"/>
            <a:r>
              <a:rPr lang="cs-CZ" dirty="0"/>
              <a:t>Domácí </a:t>
            </a:r>
            <a:r>
              <a:rPr lang="cs-CZ" dirty="0" err="1"/>
              <a:t>zravotní</a:t>
            </a:r>
            <a:r>
              <a:rPr lang="cs-CZ" dirty="0"/>
              <a:t> péče (oblast zdravotnictví)</a:t>
            </a:r>
          </a:p>
          <a:p>
            <a:pPr lvl="1"/>
            <a:r>
              <a:rPr lang="cs-CZ" dirty="0"/>
              <a:t>Terénní pečovatelská služba</a:t>
            </a:r>
          </a:p>
          <a:p>
            <a:pPr lvl="1"/>
            <a:r>
              <a:rPr lang="cs-CZ" dirty="0"/>
              <a:t>Osobní asistence</a:t>
            </a:r>
          </a:p>
          <a:p>
            <a:pPr lvl="1"/>
            <a:r>
              <a:rPr lang="cs-CZ" dirty="0"/>
              <a:t>Denní stacionáře</a:t>
            </a:r>
          </a:p>
          <a:p>
            <a:pPr lvl="1"/>
            <a:r>
              <a:rPr lang="cs-CZ" dirty="0" err="1"/>
              <a:t>Respitní</a:t>
            </a:r>
            <a:r>
              <a:rPr lang="cs-CZ" dirty="0"/>
              <a:t> pobytová péče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Formální péče </a:t>
            </a:r>
            <a:r>
              <a:rPr lang="cs-CZ" dirty="0"/>
              <a:t>– pobytová</a:t>
            </a:r>
          </a:p>
          <a:p>
            <a:pPr lvl="1"/>
            <a:r>
              <a:rPr lang="cs-CZ" dirty="0"/>
              <a:t>Domovy pro seniory</a:t>
            </a:r>
          </a:p>
          <a:p>
            <a:pPr lvl="1"/>
            <a:r>
              <a:rPr lang="cs-CZ" dirty="0"/>
              <a:t>Domovy se zvláštním režimem</a:t>
            </a:r>
          </a:p>
          <a:p>
            <a:pPr lvl="1"/>
            <a:r>
              <a:rPr lang="cs-CZ" dirty="0"/>
              <a:t>Domy s pečovatelskou službou</a:t>
            </a:r>
          </a:p>
          <a:p>
            <a:pPr lvl="1"/>
            <a:r>
              <a:rPr lang="cs-CZ" dirty="0"/>
              <a:t>LDN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8088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1942</Words>
  <Application>Microsoft Office PowerPoint</Application>
  <PresentationFormat>Širokoúhlá obrazovka</PresentationFormat>
  <Paragraphs>276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1" baseType="lpstr">
      <vt:lpstr>Microsoft YaHei</vt:lpstr>
      <vt:lpstr>Arial</vt:lpstr>
      <vt:lpstr>Calibri</vt:lpstr>
      <vt:lpstr>Calibri Light</vt:lpstr>
      <vt:lpstr>Times New Roman</vt:lpstr>
      <vt:lpstr>Wingdings</vt:lpstr>
      <vt:lpstr>Motiv Office</vt:lpstr>
      <vt:lpstr>SOCIÁLNĚ ZDRAVOTNÍ  PÉČE O SENIORY</vt:lpstr>
      <vt:lpstr>PODMÍNKY SPLNĚNÍ SEMINÁŘE:</vt:lpstr>
      <vt:lpstr>DOKUMENTY KE STUDIU</vt:lpstr>
      <vt:lpstr>VZPOMÍNEJME, KDYŽ PEČUJEME</vt:lpstr>
      <vt:lpstr>FORGET ME NOT – ERASMUS+</vt:lpstr>
      <vt:lpstr>Statistika (2023)</vt:lpstr>
      <vt:lpstr>NEJČASTĚJŠÍ ONEMOCNĚNÍ 65+</vt:lpstr>
      <vt:lpstr>Odhady počtu seniorů nad 65 let v ČR  závislých na péči podle onemocnění (2023)</vt:lpstr>
      <vt:lpstr>FORMY PÉČE</vt:lpstr>
      <vt:lpstr>Počet lůžek v pobytových zařízeních pro seniory v ČR (2023)</vt:lpstr>
      <vt:lpstr>PRÁCE DO SKUPIN:</vt:lpstr>
      <vt:lpstr>DEMENCE – PANDEMIE 21. STOLETÍ</vt:lpstr>
      <vt:lpstr>DEMENCE JE SYNDROM – tj. soubor příznaků způsobených nějakým organickým onemocněním</vt:lpstr>
      <vt:lpstr>DEMENCE</vt:lpstr>
      <vt:lpstr>DEMENCE</vt:lpstr>
      <vt:lpstr>DEMENCE = soubor symptomů </vt:lpstr>
      <vt:lpstr>STADIA DEMENCE</vt:lpstr>
      <vt:lpstr>PREVENCE</vt:lpstr>
      <vt:lpstr>PROŽITEK DEMENCE</vt:lpstr>
      <vt:lpstr>POTŘEBY ČLOVĚKA S DEMENCÍ</vt:lpstr>
      <vt:lpstr>DEMENCE</vt:lpstr>
      <vt:lpstr>Porucha komunikace</vt:lpstr>
      <vt:lpstr>Psychosociální malignity </vt:lpstr>
      <vt:lpstr>Příklady komunikačních malignit   (podle Toma Kitwooda a Kathleen Bredinové) </vt:lpstr>
      <vt:lpstr>„Zlatá“ otázka kvalitní dlouhodobé péče, chránící důstojnost:</vt:lpstr>
      <vt:lpstr>KOMUNIKACE S ČLOVĚKEM POSTIŽENÝM DEMENCÍ</vt:lpstr>
      <vt:lpstr>KOMUNIKACE S ČLOVĚKEM POSTIŽENÝM DEMENCÍ</vt:lpstr>
      <vt:lpstr>KOMUNIKACE S ČLOVĚKEM POSTIŽENÝM DEMENCÍ</vt:lpstr>
      <vt:lpstr>KOMUNIKACE S ČLOVĚKEM POSTIŽENÝM DEMENCÍ</vt:lpstr>
      <vt:lpstr>KOMUNIKACE S ČLOVĚKEM POSTIŽENÝM DEMENCÍ</vt:lpstr>
      <vt:lpstr>KOMUNIKACE S ČLOVĚKEM POSTIŽENÝM DEMENCÍ</vt:lpstr>
      <vt:lpstr>Komunikace</vt:lpstr>
      <vt:lpstr>Prezentace aplikace PowerPoint</vt:lpstr>
      <vt:lpstr>PORADENSTVÍ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Hana Čížková</dc:creator>
  <cp:lastModifiedBy>Hana Čížková</cp:lastModifiedBy>
  <cp:revision>25</cp:revision>
  <dcterms:created xsi:type="dcterms:W3CDTF">2025-10-15T19:17:43Z</dcterms:created>
  <dcterms:modified xsi:type="dcterms:W3CDTF">2025-10-22T12:03:44Z</dcterms:modified>
</cp:coreProperties>
</file>