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FF7B70E8-7E46-4EFE-89BE-A5854D7F4820}" type="datetimeFigureOut">
              <a:rPr lang="cs-CZ" smtClean="0"/>
              <a:t>11.12.2024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823F7DE5-6A4B-4510-9C11-2C99DF098BED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B70E8-7E46-4EFE-89BE-A5854D7F4820}" type="datetimeFigureOut">
              <a:rPr lang="cs-CZ" smtClean="0"/>
              <a:t>11.12.2024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DE5-6A4B-4510-9C11-2C99DF098BE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B70E8-7E46-4EFE-89BE-A5854D7F4820}" type="datetimeFigureOut">
              <a:rPr lang="cs-CZ" smtClean="0"/>
              <a:t>11.12.2024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DE5-6A4B-4510-9C11-2C99DF098BED}" type="slidenum">
              <a:rPr lang="cs-CZ" smtClean="0"/>
              <a:t>‹#›</a:t>
            </a:fld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B70E8-7E46-4EFE-89BE-A5854D7F4820}" type="datetimeFigureOut">
              <a:rPr lang="cs-CZ" smtClean="0"/>
              <a:t>11.12.2024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DE5-6A4B-4510-9C11-2C99DF098BED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FF7B70E8-7E46-4EFE-89BE-A5854D7F4820}" type="datetimeFigureOut">
              <a:rPr lang="cs-CZ" smtClean="0"/>
              <a:t>11.12.2024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823F7DE5-6A4B-4510-9C11-2C99DF098BED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B70E8-7E46-4EFE-89BE-A5854D7F4820}" type="datetimeFigureOut">
              <a:rPr lang="cs-CZ" smtClean="0"/>
              <a:t>11.12.2024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DE5-6A4B-4510-9C11-2C99DF098BED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B70E8-7E46-4EFE-89BE-A5854D7F4820}" type="datetimeFigureOut">
              <a:rPr lang="cs-CZ" smtClean="0"/>
              <a:t>11.12.2024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DE5-6A4B-4510-9C11-2C99DF098BED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B70E8-7E46-4EFE-89BE-A5854D7F4820}" type="datetimeFigureOut">
              <a:rPr lang="cs-CZ" smtClean="0"/>
              <a:t>11.12.2024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DE5-6A4B-4510-9C11-2C99DF098BED}" type="slidenum">
              <a:rPr lang="cs-CZ" smtClean="0"/>
              <a:t>‹#›</a:t>
            </a:fld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B70E8-7E46-4EFE-89BE-A5854D7F4820}" type="datetimeFigureOut">
              <a:rPr lang="cs-CZ" smtClean="0"/>
              <a:t>11.12.2024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DE5-6A4B-4510-9C11-2C99DF098BED}" type="slidenum">
              <a:rPr lang="cs-CZ" smtClean="0"/>
              <a:t>‹#›</a:t>
            </a:fld>
            <a:endParaRPr lang="cs-CZ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B70E8-7E46-4EFE-89BE-A5854D7F4820}" type="datetimeFigureOut">
              <a:rPr lang="cs-CZ" smtClean="0"/>
              <a:t>11.12.2024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DE5-6A4B-4510-9C11-2C99DF098BED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B70E8-7E46-4EFE-89BE-A5854D7F4820}" type="datetimeFigureOut">
              <a:rPr lang="cs-CZ" smtClean="0"/>
              <a:t>11.12.2024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DE5-6A4B-4510-9C11-2C99DF098BED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F7B70E8-7E46-4EFE-89BE-A5854D7F4820}" type="datetimeFigureOut">
              <a:rPr lang="cs-CZ" smtClean="0"/>
              <a:t>11.12.2024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23F7DE5-6A4B-4510-9C11-2C99DF098BED}" type="slidenum">
              <a:rPr lang="cs-CZ" smtClean="0"/>
              <a:t>‹#›</a:t>
            </a:fld>
            <a:endParaRPr lang="cs-CZ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Vybrané kapitoly ze sociologie 8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/>
              <a:t>PhDr.Hana</a:t>
            </a:r>
            <a:r>
              <a:rPr lang="cs-CZ" dirty="0"/>
              <a:t> </a:t>
            </a:r>
            <a:r>
              <a:rPr lang="cs-CZ" dirty="0" err="1"/>
              <a:t>Pazlarová</a:t>
            </a:r>
            <a:r>
              <a:rPr lang="cs-CZ" dirty="0"/>
              <a:t>, </a:t>
            </a:r>
            <a:r>
              <a:rPr lang="cs-CZ" dirty="0" err="1"/>
              <a:t>Ph.D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Stádia vývoje etnických předsudků </a:t>
            </a:r>
            <a:br>
              <a:rPr lang="cs-CZ" dirty="0"/>
            </a:br>
            <a:r>
              <a:rPr lang="cs-CZ" sz="1800" dirty="0"/>
              <a:t>podle amerického psychologa </a:t>
            </a:r>
            <a:r>
              <a:rPr lang="cs-CZ" sz="1800" dirty="0" err="1"/>
              <a:t>Gordona</a:t>
            </a:r>
            <a:r>
              <a:rPr lang="cs-CZ" sz="1800" dirty="0"/>
              <a:t> </a:t>
            </a:r>
            <a:r>
              <a:rPr lang="cs-CZ" sz="1800" dirty="0" err="1"/>
              <a:t>W.Allporta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Očerňování – nepřátelské řeči, pomluvy, propaganda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Izolace – oddělování skupin od majority – např. sestěhování do jedné lokality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Diskriminace – upírání občanských práv (jihoafrický apartheid)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Tělesné napadení – násilí jednotlivců, skupin nebo státu vůči menšinám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Vyhlazování – snaha o vyhlazení celé skupiny osob (Židé, Romové za 2.svět.války)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Afirmativní akce/pozitivní diskriminace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Politika zvýhodnění příslušníků historicky diskriminované menšiny s cílem vyrovnání příležitostí a zrovnoprávnění postavení menšiny</a:t>
            </a:r>
          </a:p>
          <a:p>
            <a:r>
              <a:rPr lang="cs-CZ" dirty="0"/>
              <a:t>Nejčastěji v přístupu ke zdrojům – vzdělání, zaměstnání</a:t>
            </a:r>
          </a:p>
          <a:p>
            <a:r>
              <a:rPr lang="cs-CZ" dirty="0"/>
              <a:t>V praxi uplatňován ve Spojených státech </a:t>
            </a:r>
          </a:p>
          <a:p>
            <a:endParaRPr lang="cs-CZ" dirty="0"/>
          </a:p>
          <a:p>
            <a:r>
              <a:rPr lang="cs-CZ" dirty="0"/>
              <a:t>Měkká opatření – tematizace problematiky, kampaně, vzdělávání</a:t>
            </a:r>
          </a:p>
          <a:p>
            <a:r>
              <a:rPr lang="cs-CZ" dirty="0"/>
              <a:t>Tvrdá opatření – legislativa, firemní normy, kvóty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Afirmativní opatření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/>
              <a:t>Odstraňování přímé diskriminace a prevenci</a:t>
            </a:r>
            <a:r>
              <a:rPr lang="cs-CZ" dirty="0"/>
              <a:t> (tehdy stát aktivně napomáhá k dosažení rovnoprávnosti, např. trestání diskriminace, realizace informačních kampaní)</a:t>
            </a:r>
          </a:p>
          <a:p>
            <a:r>
              <a:rPr lang="cs-CZ" b="1" dirty="0"/>
              <a:t>Odstraňování systémové a institucionální nepřímé diskriminace</a:t>
            </a:r>
            <a:r>
              <a:rPr lang="cs-CZ" dirty="0"/>
              <a:t> (např. aktivní vyhledávání oblastí, kde dochází k utváření nerovností, a jejich náprava)</a:t>
            </a:r>
          </a:p>
          <a:p>
            <a:r>
              <a:rPr lang="cs-CZ" b="1" dirty="0"/>
              <a:t>Nepřímou pomoc poskytovanou znevýhodněnému či problémovému obyvatelstvu</a:t>
            </a:r>
            <a:r>
              <a:rPr lang="cs-CZ" dirty="0"/>
              <a:t> (konkrétní pomoc pro předem nedefinované skupiny, které se potýkají s diskriminací)</a:t>
            </a:r>
          </a:p>
          <a:p>
            <a:r>
              <a:rPr lang="cs-CZ" b="1" dirty="0"/>
              <a:t>Přímou pomoc znevýhodněným skupinám</a:t>
            </a:r>
            <a:r>
              <a:rPr lang="cs-CZ" dirty="0"/>
              <a:t> (na rozdíl od předchozí kategorie se jedná již o pomoc čistě adresnou, např. v podobě tzv. </a:t>
            </a:r>
            <a:r>
              <a:rPr lang="cs-CZ" dirty="0" err="1"/>
              <a:t>inkluzivních</a:t>
            </a:r>
            <a:r>
              <a:rPr lang="cs-CZ" dirty="0"/>
              <a:t> programů)</a:t>
            </a:r>
          </a:p>
          <a:p>
            <a:r>
              <a:rPr lang="cs-CZ" b="1" dirty="0"/>
              <a:t>Měkkou formu preferencí</a:t>
            </a:r>
            <a:r>
              <a:rPr lang="cs-CZ" dirty="0"/>
              <a:t> (tehdy by měl být faktor vedoucí k diskriminaci při posuzování primárně vnímán jako pozitivum)</a:t>
            </a:r>
          </a:p>
          <a:p>
            <a:r>
              <a:rPr lang="cs-CZ" b="1" dirty="0"/>
              <a:t>Střední formu preferencí</a:t>
            </a:r>
            <a:r>
              <a:rPr lang="cs-CZ" dirty="0"/>
              <a:t> (relativní upřednostnění jedinců z diskriminovaných skupin)</a:t>
            </a:r>
          </a:p>
          <a:p>
            <a:r>
              <a:rPr lang="cs-CZ" b="1" dirty="0"/>
              <a:t>Tvrdou formu preferencí</a:t>
            </a:r>
            <a:r>
              <a:rPr lang="cs-CZ" dirty="0"/>
              <a:t> (většinový uchazeč je vyloučen ve prospěch uchazeče menšinového, v tomto případě jsou již uplatňovány rozličné systémy kvót).</a:t>
            </a:r>
          </a:p>
          <a:p>
            <a:pPr>
              <a:buNone/>
            </a:pPr>
            <a:r>
              <a:rPr lang="cs-CZ" sz="1200" dirty="0"/>
              <a:t>www.</a:t>
            </a:r>
            <a:r>
              <a:rPr lang="cs-CZ" sz="1200" dirty="0" err="1"/>
              <a:t>profairplay.cz</a:t>
            </a:r>
            <a:endParaRPr lang="cs-CZ" sz="1700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Národ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Skupina lidí sdílející společný původ, řeč, kulturu, tradice, náboženství, dějiny</a:t>
            </a:r>
          </a:p>
          <a:p>
            <a:r>
              <a:rPr lang="cs-CZ" dirty="0"/>
              <a:t>Složitá definice, platná v souhrnu, dílčí aspekty neplatí pro každý národ</a:t>
            </a:r>
          </a:p>
          <a:p>
            <a:r>
              <a:rPr lang="cs-CZ" dirty="0"/>
              <a:t>Prvek subjektivní příslušnosti ke skupině v kontrastu v vymezením vůči cizincům</a:t>
            </a:r>
          </a:p>
          <a:p>
            <a:r>
              <a:rPr lang="cs-CZ" dirty="0"/>
              <a:t>Nacionalismus – radikální forma, národnost je nejvyšší hodnotou</a:t>
            </a:r>
          </a:p>
          <a:p>
            <a:r>
              <a:rPr lang="cs-CZ" dirty="0"/>
              <a:t>Vznik národních států – konec 19.st., národ se stává „tvrdým“sociálním faktem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Mnoho  početných a starých národů vlastní stát nemá – Kurdové, Romové,Baskové…</a:t>
            </a:r>
          </a:p>
          <a:p>
            <a:r>
              <a:rPr lang="cs-CZ" dirty="0"/>
              <a:t>Vs. Vznik státu předchází vzniku národa (Spojené státy, Itálie…) – zdrojem společné identity je občanství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Co je rasa a co etnikum?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Rasa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Snaha rozčlenit lidstvo podle objektivních kritérií je velmi stará</a:t>
            </a:r>
          </a:p>
          <a:p>
            <a:r>
              <a:rPr lang="cs-CZ" dirty="0"/>
              <a:t>Egypťané – Kniha bran – 4 rasy</a:t>
            </a:r>
          </a:p>
          <a:p>
            <a:r>
              <a:rPr lang="cs-CZ" dirty="0"/>
              <a:t>Středověk – dělení lidstva podle původu z </a:t>
            </a:r>
            <a:r>
              <a:rPr lang="cs-CZ" dirty="0" err="1"/>
              <a:t>Noemových</a:t>
            </a:r>
            <a:r>
              <a:rPr lang="cs-CZ" dirty="0"/>
              <a:t> synů </a:t>
            </a:r>
            <a:r>
              <a:rPr lang="cs-CZ" dirty="0" err="1"/>
              <a:t>Šéma</a:t>
            </a:r>
            <a:r>
              <a:rPr lang="cs-CZ" dirty="0"/>
              <a:t> (Asiaté – semité), Cháma (Afričané – hamité) a </a:t>
            </a:r>
            <a:r>
              <a:rPr lang="cs-CZ" dirty="0" err="1"/>
              <a:t>Jafeta</a:t>
            </a:r>
            <a:r>
              <a:rPr lang="cs-CZ" dirty="0"/>
              <a:t> (Evropané – </a:t>
            </a:r>
            <a:r>
              <a:rPr lang="cs-CZ" dirty="0" err="1"/>
              <a:t>Jafetovci</a:t>
            </a:r>
            <a:r>
              <a:rPr lang="cs-CZ" dirty="0"/>
              <a:t>)</a:t>
            </a:r>
          </a:p>
          <a:p>
            <a:r>
              <a:rPr lang="cs-CZ" dirty="0"/>
              <a:t>V 19.st. vědci věřili v existenci ras jako objektivního faktu umožňujícího předikovat lidské chování</a:t>
            </a:r>
          </a:p>
          <a:p>
            <a:r>
              <a:rPr lang="cs-CZ" dirty="0"/>
              <a:t>Dnes diverzifikovaný pohled na samotnou existenci „ras“, shoda na tom, že společná </a:t>
            </a:r>
            <a:r>
              <a:rPr lang="cs-CZ" b="1" dirty="0"/>
              <a:t>genetická výbava nemá přímou vazbu na lidské chování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V historii teorie ras zneužívána k účelové diskriminaci skupin obyvatelstva (američtí černoši, Indiáni,Židé atd.)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Etnikum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Skupina obyvatel určená kulturními faktory – jazykem, oblečením, zvyky, historií, </a:t>
            </a:r>
            <a:r>
              <a:rPr lang="cs-CZ" dirty="0" err="1"/>
              <a:t>sebepojetím</a:t>
            </a:r>
            <a:endParaRPr lang="cs-CZ" dirty="0"/>
          </a:p>
          <a:p>
            <a:r>
              <a:rPr lang="cs-CZ" dirty="0"/>
              <a:t>Obvykle se členové považují za potomky společných předků</a:t>
            </a:r>
          </a:p>
          <a:p>
            <a:r>
              <a:rPr lang="cs-CZ" dirty="0"/>
              <a:t>Silný pocit sounáležitosti</a:t>
            </a:r>
          </a:p>
          <a:p>
            <a:r>
              <a:rPr lang="cs-CZ" dirty="0"/>
              <a:t>„…lidské skupiny, které udržují subjektivní přesvědčení o svém společném původu na základě podobnosti fyzických typů nebo zvyků…tato víra musí být důležitá pro vytváření skupiny; navíc nezáleží na tom, </a:t>
            </a:r>
            <a:r>
              <a:rPr lang="cs-CZ" dirty="0" err="1"/>
              <a:t>jelti</a:t>
            </a:r>
            <a:r>
              <a:rPr lang="cs-CZ" dirty="0"/>
              <a:t> objektivní krevní pouto existuje“ (</a:t>
            </a:r>
            <a:r>
              <a:rPr lang="cs-CZ" dirty="0" err="1"/>
              <a:t>M</a:t>
            </a:r>
            <a:r>
              <a:rPr lang="cs-CZ" dirty="0"/>
              <a:t>.Weber)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Rasa a etnikum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Rasa – společné dědictví na základě genetické příbuznosti</a:t>
            </a:r>
          </a:p>
          <a:p>
            <a:r>
              <a:rPr lang="cs-CZ" dirty="0"/>
              <a:t>Etnikum – společné dědictví kulturní, jazykové, náboženské…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Co je předsudek?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Předsudek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Soud, který člověk učiní předem, bez potřebných znalostí a zkušeností</a:t>
            </a:r>
          </a:p>
          <a:p>
            <a:r>
              <a:rPr lang="cs-CZ" dirty="0"/>
              <a:t>Předsudek sám ještě není diskriminací, pokud není následován konkrétním jednáním</a:t>
            </a:r>
          </a:p>
          <a:p>
            <a:r>
              <a:rPr lang="cs-CZ" dirty="0"/>
              <a:t>Předsudek byl historicky nástrojem lidského přežití -  potřeba rychlého rozhodnutí bez možnosti racionální úvahy vs. Nevýhoda rozpoznání spojenců a zdrojů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Rasismus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Přesvědčení, že vlastní rasa má výjimečné postavení a hodnotu</a:t>
            </a:r>
          </a:p>
          <a:p>
            <a:r>
              <a:rPr lang="cs-CZ" dirty="0"/>
              <a:t>Ostatní jsou méněcenní a nebezpeční</a:t>
            </a:r>
          </a:p>
          <a:p>
            <a:r>
              <a:rPr lang="cs-CZ" dirty="0"/>
              <a:t>Zjevný rasismus</a:t>
            </a:r>
          </a:p>
          <a:p>
            <a:r>
              <a:rPr lang="cs-CZ" dirty="0"/>
              <a:t>Skrytý rasismus – znevýhodňování zdůvodněné jinými než rasovými motivy</a:t>
            </a:r>
          </a:p>
          <a:p>
            <a:r>
              <a:rPr lang="cs-CZ" dirty="0"/>
              <a:t>Strukturální rasismus – nerovnosti vytvářeny systémem (např. romské děti ve speciálních školách)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ů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417</TotalTime>
  <Words>693</Words>
  <Application>Microsoft Office PowerPoint</Application>
  <PresentationFormat>Předvádění na obrazovce (4:3)</PresentationFormat>
  <Paragraphs>59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Bookman Old Style</vt:lpstr>
      <vt:lpstr>Gill Sans MT</vt:lpstr>
      <vt:lpstr>Wingdings</vt:lpstr>
      <vt:lpstr>Wingdings 3</vt:lpstr>
      <vt:lpstr>Původ</vt:lpstr>
      <vt:lpstr>Vybrané kapitoly ze sociologie 8</vt:lpstr>
      <vt:lpstr>Prezentace aplikace PowerPoint</vt:lpstr>
      <vt:lpstr>Rasa</vt:lpstr>
      <vt:lpstr>Prezentace aplikace PowerPoint</vt:lpstr>
      <vt:lpstr>Etnikum</vt:lpstr>
      <vt:lpstr>Rasa a etnikum</vt:lpstr>
      <vt:lpstr>Prezentace aplikace PowerPoint</vt:lpstr>
      <vt:lpstr>Předsudek</vt:lpstr>
      <vt:lpstr>Rasismus</vt:lpstr>
      <vt:lpstr>Stádia vývoje etnických předsudků  podle amerického psychologa Gordona W.Allporta</vt:lpstr>
      <vt:lpstr>Afirmativní akce/pozitivní diskriminace</vt:lpstr>
      <vt:lpstr>Afirmativní opatření</vt:lpstr>
      <vt:lpstr>Národ</vt:lpstr>
      <vt:lpstr>Prezentace aplikace PowerPoint</vt:lpstr>
    </vt:vector>
  </TitlesOfParts>
  <Company>Jabok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Vybrané kapitoly ze sociologie 8</dc:title>
  <dc:creator>Pazlarova</dc:creator>
  <cp:lastModifiedBy>Hana Pazlarová</cp:lastModifiedBy>
  <cp:revision>44</cp:revision>
  <dcterms:created xsi:type="dcterms:W3CDTF">2017-04-25T07:42:31Z</dcterms:created>
  <dcterms:modified xsi:type="dcterms:W3CDTF">2024-12-11T12:40:02Z</dcterms:modified>
</cp:coreProperties>
</file>