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7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667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7799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321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44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877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36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9952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3424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623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47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9802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55A9496-FF6A-4B97-8774-68142F48C42C}" type="datetimeFigureOut">
              <a:rPr lang="cs-CZ" smtClean="0"/>
              <a:pPr/>
              <a:t>27.11.2024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1F10812-22D6-4482-A35C-B39445A3F6BB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158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Vybrané kapitoly ze sociologie 6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Sociologie organizace a byrokracie</a:t>
            </a:r>
          </a:p>
          <a:p>
            <a:r>
              <a:rPr lang="cs-CZ" dirty="0" err="1"/>
              <a:t>Phdr.Hana</a:t>
            </a:r>
            <a:r>
              <a:rPr lang="cs-CZ" dirty="0"/>
              <a:t> </a:t>
            </a:r>
            <a:r>
              <a:rPr lang="cs-CZ" dirty="0" err="1"/>
              <a:t>Pazlarová</a:t>
            </a:r>
            <a:r>
              <a:rPr lang="cs-CZ" dirty="0"/>
              <a:t>, </a:t>
            </a:r>
            <a:r>
              <a:rPr lang="cs-CZ" dirty="0" err="1"/>
              <a:t>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8526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Nápravné instituce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Vězeňská zařízení</a:t>
            </a:r>
          </a:p>
          <a:p>
            <a:r>
              <a:rPr lang="cs-CZ" dirty="0"/>
              <a:t>Specifická sociální stratifikace – vězeňská elita, masa běžných vězňů, opovrhovaní outsideři</a:t>
            </a:r>
          </a:p>
          <a:p>
            <a:r>
              <a:rPr lang="cs-CZ" dirty="0"/>
              <a:t>Role neformálních vůdců</a:t>
            </a:r>
          </a:p>
          <a:p>
            <a:r>
              <a:rPr lang="cs-CZ" dirty="0"/>
              <a:t>Proces depersonalizace </a:t>
            </a:r>
          </a:p>
          <a:p>
            <a:r>
              <a:rPr lang="cs-CZ" dirty="0"/>
              <a:t>Efektivita činnosti – účinnost trestů, převýchova</a:t>
            </a:r>
          </a:p>
        </p:txBody>
      </p:sp>
    </p:spTree>
    <p:extLst>
      <p:ext uri="{BB962C8B-B14F-4D97-AF65-F5344CB8AC3E}">
        <p14:creationId xmlns:p14="http://schemas.microsoft.com/office/powerpoint/2010/main" val="2110742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Vojenské instituce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Styly vedení</a:t>
            </a:r>
          </a:p>
          <a:p>
            <a:r>
              <a:rPr lang="cs-CZ" dirty="0"/>
              <a:t>Identifikace podřízených s velením a úkoly</a:t>
            </a:r>
          </a:p>
          <a:p>
            <a:r>
              <a:rPr lang="cs-CZ" dirty="0"/>
              <a:t>Vojenský styl života v kasárnách</a:t>
            </a:r>
          </a:p>
          <a:p>
            <a:r>
              <a:rPr lang="cs-CZ" dirty="0"/>
              <a:t>Dopad vojenských institucí na společnost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88175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Léčebné instituce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Nemocnice, ústavy</a:t>
            </a:r>
          </a:p>
          <a:p>
            <a:r>
              <a:rPr lang="cs-CZ" dirty="0"/>
              <a:t>„přemístění cílů“ z léčebných na ostraha a izolace – generuje další příznaky choroby</a:t>
            </a:r>
          </a:p>
          <a:p>
            <a:r>
              <a:rPr lang="cs-CZ" dirty="0"/>
              <a:t>Klienti jako neplnoprávné pasivní objekty péče</a:t>
            </a:r>
          </a:p>
          <a:p>
            <a:r>
              <a:rPr lang="cs-CZ" dirty="0"/>
              <a:t>Postupná demokratizace léčebných zařízení, důraz na vztah pacient-personál, participace pacientů</a:t>
            </a:r>
          </a:p>
        </p:txBody>
      </p:sp>
    </p:spTree>
    <p:extLst>
      <p:ext uri="{BB962C8B-B14F-4D97-AF65-F5344CB8AC3E}">
        <p14:creationId xmlns:p14="http://schemas.microsoft.com/office/powerpoint/2010/main" val="3551338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Typologie totálních institucí </a:t>
            </a:r>
            <a:r>
              <a:rPr lang="cs-CZ" sz="1800" dirty="0"/>
              <a:t>podle </a:t>
            </a:r>
            <a:r>
              <a:rPr lang="cs-CZ" sz="1800" dirty="0" err="1"/>
              <a:t>Goffmana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/>
              <a:t>Instituce péče o ty, kteří o sebe pečovat nedokáží (senioři, sirotci, lidé s vážným postižením)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Instituce péče o ty, kteří o sebe pečovat nedokáží a navíc mohou být pro společnost nebezpečím (lidé s nakažlivými chorobami, lidé s vážnými duševními onemocněními)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Instituce zřízení kvůli ochraně společnosti (vězení, detenční zařízení)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Instituce zřízení pro řešení záležitostí spojených s provozem společnosti (kasárna, internátní školy)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Instituce umožňují stažení ze světa (kláštery, komunity)</a:t>
            </a:r>
          </a:p>
        </p:txBody>
      </p:sp>
    </p:spTree>
    <p:extLst>
      <p:ext uri="{BB962C8B-B14F-4D97-AF65-F5344CB8AC3E}">
        <p14:creationId xmlns:p14="http://schemas.microsoft.com/office/powerpoint/2010/main" val="211145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Svět chovanců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Bariéry mezi světem uvnitř a venku – fyzické, komunikační</a:t>
            </a:r>
          </a:p>
          <a:p>
            <a:r>
              <a:rPr lang="cs-CZ" dirty="0"/>
              <a:t>Změna koncepce sebe sama, šok ze ztráty dřívějších rolí a vazeb</a:t>
            </a:r>
          </a:p>
          <a:p>
            <a:r>
              <a:rPr lang="cs-CZ" dirty="0"/>
              <a:t>„civilní smrt“</a:t>
            </a:r>
          </a:p>
          <a:p>
            <a:r>
              <a:rPr lang="cs-CZ" dirty="0"/>
              <a:t>Ztráta soukromí a omezené vlastnictví</a:t>
            </a:r>
          </a:p>
          <a:p>
            <a:r>
              <a:rPr lang="cs-CZ" dirty="0"/>
              <a:t>Omezený vliv na vlastní život a rozhodovací procesy</a:t>
            </a:r>
          </a:p>
          <a:p>
            <a:r>
              <a:rPr lang="cs-CZ" dirty="0"/>
              <a:t>Systém příkazů, zákazů a sankcí</a:t>
            </a:r>
          </a:p>
          <a:p>
            <a:r>
              <a:rPr lang="cs-CZ" dirty="0"/>
              <a:t>Potlačení autonomního chování a dřívější osobnosti</a:t>
            </a:r>
          </a:p>
        </p:txBody>
      </p:sp>
    </p:spTree>
    <p:extLst>
      <p:ext uri="{BB962C8B-B14F-4D97-AF65-F5344CB8AC3E}">
        <p14:creationId xmlns:p14="http://schemas.microsoft.com/office/powerpoint/2010/main" val="30838132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 adaptace na totální instituce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dirty="0"/>
              <a:t>Regrese – stažení do sebe, útěk z reality, minimální komunikace s okolím, bagatelizace reality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Rebelie – odmítnutí spolupráce, ignorování pravidel, často první reakce, po sankcích přechází v jiné formy, zejm. regrese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Kolonizace – snaha o co nejpřijatelnější podmínky v rámci dosažitelných zdrojů</a:t>
            </a:r>
          </a:p>
          <a:p>
            <a:pPr marL="457200" indent="-457200">
              <a:buFont typeface="+mj-lt"/>
              <a:buAutoNum type="arabicPeriod"/>
            </a:pPr>
            <a:r>
              <a:rPr lang="cs-CZ" dirty="0"/>
              <a:t>Konverze – přejímání optiky personálu v pohledu na sebe i druhé, spolupráce s personálem i na úkor jiných</a:t>
            </a:r>
          </a:p>
        </p:txBody>
      </p:sp>
    </p:spTree>
    <p:extLst>
      <p:ext uri="{BB962C8B-B14F-4D97-AF65-F5344CB8AC3E}">
        <p14:creationId xmlns:p14="http://schemas.microsoft.com/office/powerpoint/2010/main" val="2170581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Platnost popsaných mechanismů i způsobů adaptace s liší podle způsobu </a:t>
            </a:r>
            <a:r>
              <a:rPr lang="cs-CZ" dirty="0" err="1"/>
              <a:t>rekrutace</a:t>
            </a:r>
            <a:endParaRPr lang="cs-CZ" dirty="0"/>
          </a:p>
          <a:p>
            <a:r>
              <a:rPr lang="cs-CZ" dirty="0"/>
              <a:t>Nedobrovolná – vězení, léčebny</a:t>
            </a:r>
          </a:p>
          <a:p>
            <a:r>
              <a:rPr lang="cs-CZ" dirty="0"/>
              <a:t>Dobrovolná dočasná – kasárna</a:t>
            </a:r>
          </a:p>
          <a:p>
            <a:r>
              <a:rPr lang="cs-CZ" dirty="0"/>
              <a:t>Dobrovolná trvalá - klášter</a:t>
            </a:r>
          </a:p>
        </p:txBody>
      </p:sp>
    </p:spTree>
    <p:extLst>
      <p:ext uri="{BB962C8B-B14F-4D97-AF65-F5344CB8AC3E}">
        <p14:creationId xmlns:p14="http://schemas.microsoft.com/office/powerpoint/2010/main" val="3399262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plyne ze sociologických poznatků o organizacích pro </a:t>
            </a:r>
            <a:r>
              <a:rPr lang="cs-CZ"/>
              <a:t>pomáhající profese?</a:t>
            </a:r>
          </a:p>
        </p:txBody>
      </p:sp>
    </p:spTree>
    <p:extLst>
      <p:ext uri="{BB962C8B-B14F-4D97-AF65-F5344CB8AC3E}">
        <p14:creationId xmlns:p14="http://schemas.microsoft.com/office/powerpoint/2010/main" val="267386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organizace?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6469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Formální organizace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 řeckého výrazu pro „nástroj“</a:t>
            </a:r>
          </a:p>
          <a:p>
            <a:r>
              <a:rPr lang="cs-CZ" dirty="0"/>
              <a:t>Prostředek koordinace činnosti většího počtu lidí za určitým účelem.</a:t>
            </a:r>
          </a:p>
          <a:p>
            <a:r>
              <a:rPr lang="cs-CZ" dirty="0"/>
              <a:t>Výhody koordinace vedly k rozšíření formálních organizací (školství, zdravotnictví, obrana…)</a:t>
            </a:r>
          </a:p>
          <a:p>
            <a:r>
              <a:rPr lang="cs-CZ" dirty="0"/>
              <a:t>Snaha o koordinaci a stálost bez ohledu na konkrétní osoby</a:t>
            </a:r>
          </a:p>
        </p:txBody>
      </p:sp>
    </p:spTree>
    <p:extLst>
      <p:ext uri="{BB962C8B-B14F-4D97-AF65-F5344CB8AC3E}">
        <p14:creationId xmlns:p14="http://schemas.microsoft.com/office/powerpoint/2010/main" val="2363048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znamená byrokracie?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4327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Byrokracie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Snaha o efektivní organizaci a řízení formálních organizací a nastavení procesů funkčních bez ohledu na konkrétní osoby</a:t>
            </a:r>
          </a:p>
          <a:p>
            <a:r>
              <a:rPr lang="cs-CZ" dirty="0"/>
              <a:t>x</a:t>
            </a:r>
          </a:p>
          <a:p>
            <a:r>
              <a:rPr lang="cs-CZ" dirty="0"/>
              <a:t>Procesy směřující původně k zefektivnění fungování formálních organizací, které od určitého okamžiku brání jejích efektivnímu fungování a rozvoji.</a:t>
            </a:r>
          </a:p>
          <a:p>
            <a:r>
              <a:rPr lang="cs-CZ" dirty="0"/>
              <a:t>Výsledek snahy optimalizovat procesy v organizacích, který ve výsledku jejich činnost brzdí.</a:t>
            </a:r>
          </a:p>
          <a:p>
            <a:endParaRPr lang="cs-CZ" dirty="0"/>
          </a:p>
          <a:p>
            <a:r>
              <a:rPr lang="cs-CZ" dirty="0"/>
              <a:t>               určitá míra byrokracie je nezbytnou daní za přijatelné fungování velkých formálních organizací</a:t>
            </a:r>
          </a:p>
          <a:p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991674" y="449472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5826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Organizační účinnost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Měření účinnosti organizací patří mezi základní otázky </a:t>
            </a:r>
            <a:r>
              <a:rPr lang="cs-CZ" dirty="0" err="1"/>
              <a:t>sg</a:t>
            </a:r>
            <a:r>
              <a:rPr lang="cs-CZ" dirty="0"/>
              <a:t>. organizací</a:t>
            </a:r>
          </a:p>
          <a:p>
            <a:r>
              <a:rPr lang="cs-CZ" dirty="0"/>
              <a:t>Problematické definování cílů = problematické měření výsledků</a:t>
            </a:r>
          </a:p>
          <a:p>
            <a:r>
              <a:rPr lang="cs-CZ" dirty="0"/>
              <a:t>Cíle manifestní vs. cíle skryté (léčebny, věznice apod.)</a:t>
            </a:r>
          </a:p>
          <a:p>
            <a:r>
              <a:rPr lang="cs-CZ" dirty="0"/>
              <a:t>Úspěšnost organizace se může měřit jejím zapojením do širších sítí a získáváním zdrojů, nikoliv dosahováním cílů.</a:t>
            </a:r>
          </a:p>
        </p:txBody>
      </p:sp>
    </p:spTree>
    <p:extLst>
      <p:ext uri="{BB962C8B-B14F-4D97-AF65-F5344CB8AC3E}">
        <p14:creationId xmlns:p14="http://schemas.microsoft.com/office/powerpoint/2010/main" val="3881102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Vliv individuálního výkonu na úspěšnost organizace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Záleží na typu organizace - špičkový vědec vs. nejzručnější dělník</a:t>
            </a:r>
          </a:p>
          <a:p>
            <a:r>
              <a:rPr lang="cs-CZ" dirty="0"/>
              <a:t>U byrokratických organizací – činnost jednotlivce silně regulována, výkon jednotlivce obtížně měřitelný, racionální je průměrný výkon bez hrubých chyb, inovativní přístup je rizikový z hlediska možné chyby. Nízká míra mobility</a:t>
            </a:r>
          </a:p>
          <a:p>
            <a:r>
              <a:rPr lang="cs-CZ" dirty="0"/>
              <a:t>Organizace orientované na výkon – chyby jsou akceptovatelné, vysoká mobilita běžná, organizace výrazně profituje z výkonu jednotlivce (vědci)</a:t>
            </a:r>
          </a:p>
          <a:p>
            <a:endParaRPr lang="cs-CZ" dirty="0"/>
          </a:p>
          <a:p>
            <a:r>
              <a:rPr lang="cs-CZ" dirty="0"/>
              <a:t>K čemu vám může být tato znalost?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8278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C45444-D592-4AC2-AD95-BF11554A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Totální instituce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74A753F-F9C4-4F4A-A4D1-30867D4AE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9029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Totální instituce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Instituce ovlivňující většinu aspektů života určité části populace – nápravné, vojenské, léčebné. </a:t>
            </a:r>
          </a:p>
          <a:p>
            <a:r>
              <a:rPr lang="cs-CZ" dirty="0"/>
              <a:t>Pod jednou střechou zajišťují aktivity v běžné společnosti oddělené (spánek, </a:t>
            </a:r>
            <a:r>
              <a:rPr lang="cs-CZ" dirty="0" err="1"/>
              <a:t>práce,volný</a:t>
            </a:r>
            <a:r>
              <a:rPr lang="cs-CZ" dirty="0"/>
              <a:t> čas).</a:t>
            </a:r>
          </a:p>
          <a:p>
            <a:r>
              <a:rPr lang="cs-CZ" dirty="0"/>
              <a:t>Aktivity pod dozorem autority a za přítomnosti druhých, omezené soukromí.</a:t>
            </a:r>
          </a:p>
          <a:p>
            <a:r>
              <a:rPr lang="cs-CZ" dirty="0"/>
              <a:t>Vše dle závazného postupu, předpisu, harmonogramu…</a:t>
            </a:r>
          </a:p>
          <a:p>
            <a:r>
              <a:rPr lang="cs-CZ" dirty="0"/>
              <a:t>Dvě oddělené skupiny (vězni x dozorci, klienti x personál, vojáci x velitelé)</a:t>
            </a:r>
          </a:p>
          <a:p>
            <a:pPr marL="0" indent="0">
              <a:buNone/>
            </a:pPr>
            <a:r>
              <a:rPr lang="cs-CZ" dirty="0"/>
              <a:t> Nízká nebo žádná mobilita</a:t>
            </a:r>
          </a:p>
          <a:p>
            <a:pPr marL="0" indent="0">
              <a:buNone/>
            </a:pPr>
            <a:r>
              <a:rPr lang="cs-CZ" dirty="0"/>
              <a:t>Přesně </a:t>
            </a:r>
            <a:r>
              <a:rPr lang="cs-CZ" dirty="0" err="1"/>
              <a:t>reglemetnované</a:t>
            </a:r>
            <a:r>
              <a:rPr lang="cs-CZ" dirty="0"/>
              <a:t> vztahy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78348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410</TotalTime>
  <Words>687</Words>
  <Application>Microsoft Office PowerPoint</Application>
  <PresentationFormat>Širokoúhlá obrazovka</PresentationFormat>
  <Paragraphs>77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Calibri</vt:lpstr>
      <vt:lpstr>Calibri Light</vt:lpstr>
      <vt:lpstr>Retrospektiva</vt:lpstr>
      <vt:lpstr>Vybrané kapitoly ze sociologie 6</vt:lpstr>
      <vt:lpstr>Co je organizace? </vt:lpstr>
      <vt:lpstr>Formální organizace</vt:lpstr>
      <vt:lpstr>Co znamená byrokracie? </vt:lpstr>
      <vt:lpstr>Byrokracie</vt:lpstr>
      <vt:lpstr>Organizační účinnost</vt:lpstr>
      <vt:lpstr>Vliv individuálního výkonu na úspěšnost organizace </vt:lpstr>
      <vt:lpstr>Totální instituce</vt:lpstr>
      <vt:lpstr>Totální instituce</vt:lpstr>
      <vt:lpstr>Nápravné instituce</vt:lpstr>
      <vt:lpstr>Vojenské instituce</vt:lpstr>
      <vt:lpstr>Léčebné instituce</vt:lpstr>
      <vt:lpstr>Typologie totálních institucí podle Goffmana</vt:lpstr>
      <vt:lpstr>Svět chovanců</vt:lpstr>
      <vt:lpstr>Strategie adaptace na totální instituce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Vybrané kapitoly ze sociologie 6</dc:title>
  <dc:creator>FFUK</dc:creator>
  <cp:lastModifiedBy>Jabok</cp:lastModifiedBy>
  <cp:revision>17</cp:revision>
  <dcterms:created xsi:type="dcterms:W3CDTF">2017-04-04T16:34:45Z</dcterms:created>
  <dcterms:modified xsi:type="dcterms:W3CDTF">2024-11-27T14:14:10Z</dcterms:modified>
</cp:coreProperties>
</file>