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70" r:id="rId3"/>
    <p:sldId id="257" r:id="rId4"/>
    <p:sldId id="271" r:id="rId5"/>
    <p:sldId id="259" r:id="rId6"/>
    <p:sldId id="258" r:id="rId7"/>
    <p:sldId id="260" r:id="rId8"/>
    <p:sldId id="262" r:id="rId9"/>
    <p:sldId id="261" r:id="rId10"/>
    <p:sldId id="263" r:id="rId11"/>
    <p:sldId id="264" r:id="rId12"/>
    <p:sldId id="265" r:id="rId13"/>
    <p:sldId id="266" r:id="rId14"/>
    <p:sldId id="267" r:id="rId15"/>
    <p:sldId id="268" r:id="rId16"/>
    <p:sldId id="269" r:id="rId17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1704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Obdélník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bdélník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/>
              <a:t>Kliknutím lze upravit styl předlohy.</a:t>
            </a:r>
            <a:endParaRPr kumimoji="0" lang="en-US"/>
          </a:p>
        </p:txBody>
      </p:sp>
      <p:sp>
        <p:nvSpPr>
          <p:cNvPr id="28" name="Zástupný symbol pro datum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455CE1-0B0F-4797-8E8F-1B83E96D747E}" type="datetimeFigureOut">
              <a:rPr lang="cs-CZ" smtClean="0"/>
              <a:pPr/>
              <a:t>13.11.2024</a:t>
            </a:fld>
            <a:endParaRPr lang="cs-CZ"/>
          </a:p>
        </p:txBody>
      </p:sp>
      <p:sp>
        <p:nvSpPr>
          <p:cNvPr id="17" name="Zástupný symbol pro zápatí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Přímá spojnice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bdélník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á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á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Zástupný symbol pro číslo snímku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1150817-A836-4CFD-A19B-27726789849F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cs-CZ"/>
              <a:t>Kliknutím lze upravit styl.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455CE1-0B0F-4797-8E8F-1B83E96D747E}" type="datetimeFigureOut">
              <a:rPr lang="cs-CZ" smtClean="0"/>
              <a:pPr/>
              <a:t>13.11.2024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150817-A836-4CFD-A19B-27726789849F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Svislý nadpis a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Obdélník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Obdélník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bdélník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Obdélník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bdélník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Přímá spojnice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á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á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B1150817-A836-4CFD-A19B-27726789849F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455CE1-0B0F-4797-8E8F-1B83E96D747E}" type="datetimeFigureOut">
              <a:rPr lang="cs-CZ" smtClean="0"/>
              <a:pPr/>
              <a:t>13.11.2024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cs-CZ"/>
              <a:t>Kliknutím lze upravit styl.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455CE1-0B0F-4797-8E8F-1B83E96D747E}" type="datetimeFigureOut">
              <a:rPr lang="cs-CZ" smtClean="0"/>
              <a:pPr/>
              <a:t>13.11.2024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B1150817-A836-4CFD-A19B-27726789849F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Zástupný symbol pro obsah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Obdélník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Obdélník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bdélník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/>
              <a:t>Kliknutím lze upravit styly předlohy textu.</a:t>
            </a:r>
          </a:p>
        </p:txBody>
      </p:sp>
      <p:sp>
        <p:nvSpPr>
          <p:cNvPr id="13" name="Obdélník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bdélník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455CE1-0B0F-4797-8E8F-1B83E96D747E}" type="datetimeFigureOut">
              <a:rPr lang="cs-CZ" smtClean="0"/>
              <a:pPr/>
              <a:t>13.11.2024</a:t>
            </a:fld>
            <a:endParaRPr lang="cs-CZ"/>
          </a:p>
        </p:txBody>
      </p:sp>
      <p:sp>
        <p:nvSpPr>
          <p:cNvPr id="8" name="Přímá spojnice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á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á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1150817-A836-4CFD-A19B-27726789849F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cs-CZ"/>
              <a:t>Kliknutím lze upravit styl.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44455CE1-0B0F-4797-8E8F-1B83E96D747E}" type="datetimeFigureOut">
              <a:rPr lang="cs-CZ" smtClean="0"/>
              <a:pPr/>
              <a:t>13.11.2024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150817-A836-4CFD-A19B-27726789849F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Přímá spojnice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Zástupný symbol pro obsah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12" name="Zástupný symbol pro obsah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ovnání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římá spojnice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Obdélník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Obdélník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Obdélník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Obdélník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bdélník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/>
              <a:t>Kliknutím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/>
              <a:t>Kliknutím lze upravit styly předlohy textu.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455CE1-0B0F-4797-8E8F-1B83E96D747E}" type="datetimeFigureOut">
              <a:rPr lang="cs-CZ" smtClean="0"/>
              <a:pPr/>
              <a:t>13.11.2024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cs-CZ"/>
          </a:p>
        </p:txBody>
      </p:sp>
      <p:sp>
        <p:nvSpPr>
          <p:cNvPr id="15" name="Přímá spojnice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Zástupný symbol pro obsah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26" name="Zástupný symbol pro obsah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25" name="Ová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á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B1150817-A836-4CFD-A19B-27726789849F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3" name="Nadpis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cs-CZ"/>
              <a:t>Kliknutím lze upravit styl.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455CE1-0B0F-4797-8E8F-1B83E96D747E}" type="datetimeFigureOut">
              <a:rPr lang="cs-CZ" smtClean="0"/>
              <a:pPr/>
              <a:t>13.11.2024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B1150817-A836-4CFD-A19B-27726789849F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Obdélník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bdélník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Obdélník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Obdélník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Obdélník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455CE1-0B0F-4797-8E8F-1B83E96D747E}" type="datetimeFigureOut">
              <a:rPr lang="cs-CZ" smtClean="0"/>
              <a:pPr/>
              <a:t>13.11.2024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1150817-A836-4CFD-A19B-27726789849F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Obdélník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Obdélník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Obdélník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Obdélník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/>
              <a:t>Kliknutím lze upravit styly předlohy textu.</a:t>
            </a:r>
          </a:p>
        </p:txBody>
      </p:sp>
      <p:sp>
        <p:nvSpPr>
          <p:cNvPr id="8" name="Obdélník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Přímá spojnice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Zástupný symbol pro obsah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10" name="Ová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á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1150817-A836-4CFD-A19B-27726789849F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1" name="Obdélník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455CE1-0B0F-4797-8E8F-1B83E96D747E}" type="datetimeFigureOut">
              <a:rPr lang="cs-CZ" smtClean="0"/>
              <a:pPr/>
              <a:t>13.11.2024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římá spojnice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Obdélník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Obdélník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Obdélník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bdélník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á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á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B1150817-A836-4CFD-A19B-27726789849F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cs-CZ"/>
              <a:t>Kliknutím na ikonu přidáte obrázek.</a:t>
            </a:r>
            <a:endParaRPr kumimoji="0"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/>
              <a:t>Kliknutím lze upravit styly předlohy textu.</a:t>
            </a:r>
          </a:p>
        </p:txBody>
      </p:sp>
      <p:sp>
        <p:nvSpPr>
          <p:cNvPr id="22" name="Obdélník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44455CE1-0B0F-4797-8E8F-1B83E96D747E}" type="datetimeFigureOut">
              <a:rPr lang="cs-CZ" smtClean="0"/>
              <a:pPr/>
              <a:t>13.11.2024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Obdélník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Obdélník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Zástupný symbol pro datum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44455CE1-0B0F-4797-8E8F-1B83E96D747E}" type="datetimeFigureOut">
              <a:rPr lang="cs-CZ" smtClean="0"/>
              <a:pPr/>
              <a:t>13.11.2024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cs-CZ"/>
          </a:p>
        </p:txBody>
      </p:sp>
      <p:sp>
        <p:nvSpPr>
          <p:cNvPr id="8" name="Obdélník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Přímá spojnice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á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á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Zástupný symbol pro číslo snímku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1150817-A836-4CFD-A19B-27726789849F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2" name="Zástupný symbol pro nadpis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/>
              <a:t>Kliknutím lze upravit styly předlohy textu.</a:t>
            </a:r>
          </a:p>
          <a:p>
            <a:pPr lvl="1" eaLnBrk="1" latinLnBrk="0" hangingPunct="1"/>
            <a:r>
              <a:rPr kumimoji="0" lang="cs-CZ"/>
              <a:t>Druhá úroveň</a:t>
            </a:r>
          </a:p>
          <a:p>
            <a:pPr lvl="2" eaLnBrk="1" latinLnBrk="0" hangingPunct="1"/>
            <a:r>
              <a:rPr kumimoji="0" lang="cs-CZ"/>
              <a:t>Třetí úroveň</a:t>
            </a:r>
          </a:p>
          <a:p>
            <a:pPr lvl="3" eaLnBrk="1" latinLnBrk="0" hangingPunct="1"/>
            <a:r>
              <a:rPr kumimoji="0" lang="cs-CZ"/>
              <a:t>Čtvrtá úroveň</a:t>
            </a:r>
          </a:p>
          <a:p>
            <a:pPr lvl="4" eaLnBrk="1" latinLnBrk="0" hangingPunct="1"/>
            <a:r>
              <a:rPr kumimoji="0" lang="cs-CZ"/>
              <a:t>Pátá úroveň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/>
              <a:t>Sociologie rodiny</a:t>
            </a:r>
          </a:p>
        </p:txBody>
      </p:sp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/>
              <a:t>Vybrané kapitoly se sociologie 5</a:t>
            </a:r>
          </a:p>
        </p:txBody>
      </p:sp>
    </p:spTree>
    <p:extLst>
      <p:ext uri="{BB962C8B-B14F-4D97-AF65-F5344CB8AC3E}">
        <p14:creationId xmlns:p14="http://schemas.microsoft.com/office/powerpoint/2010/main" val="310773627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i="1" dirty="0"/>
              <a:t>patrilineární společnost</a:t>
            </a:r>
            <a:r>
              <a:rPr lang="cs-CZ" dirty="0"/>
              <a:t> – dává přednost mužským pokrevním svazkům</a:t>
            </a:r>
          </a:p>
          <a:p>
            <a:r>
              <a:rPr lang="cs-CZ" i="1" dirty="0"/>
              <a:t>matrilineární společnost</a:t>
            </a:r>
            <a:r>
              <a:rPr lang="cs-CZ" dirty="0"/>
              <a:t> – dává přednost ženským pokrevním svazkům (indiáni </a:t>
            </a:r>
            <a:r>
              <a:rPr lang="cs-CZ" dirty="0" err="1"/>
              <a:t>Hopi</a:t>
            </a:r>
            <a:r>
              <a:rPr lang="cs-CZ" dirty="0"/>
              <a:t>, Irokézové, částečně židovství) – zřejmě vývojově starší</a:t>
            </a:r>
          </a:p>
          <a:p>
            <a:r>
              <a:rPr lang="cs-CZ" dirty="0"/>
              <a:t>naše společnost staví na patrilineárním vzorci (přejímáme jméno manžela)</a:t>
            </a:r>
          </a:p>
          <a:p>
            <a:endParaRPr lang="cs-CZ" dirty="0"/>
          </a:p>
          <a:p>
            <a:r>
              <a:rPr lang="cs-CZ" dirty="0"/>
              <a:t>Podle typu společnosti se dědí jméno, majetek, postavení, privilegia apod.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2876787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Manželství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/>
              <a:t>Autoritou legalizovaný svazek dvou (nebo více) osob.</a:t>
            </a:r>
          </a:p>
          <a:p>
            <a:r>
              <a:rPr lang="cs-CZ" dirty="0"/>
              <a:t>Uzavření svazku provází variabilní rituály</a:t>
            </a:r>
          </a:p>
          <a:p>
            <a:r>
              <a:rPr lang="cs-CZ" dirty="0"/>
              <a:t>Většinou muže a ženy </a:t>
            </a:r>
          </a:p>
          <a:p>
            <a:r>
              <a:rPr lang="cs-CZ" dirty="0"/>
              <a:t>V některých zemích je možné manželství osob stejného pohlaví  (</a:t>
            </a:r>
            <a:r>
              <a:rPr lang="cs-CZ" dirty="0" err="1"/>
              <a:t>např.Belgie</a:t>
            </a:r>
            <a:r>
              <a:rPr lang="cs-CZ" dirty="0"/>
              <a:t>, Dánsko, Francie, Island, Nizozemsko, Norsko, Portugalsko, Španělsko, Švédsko)</a:t>
            </a:r>
          </a:p>
        </p:txBody>
      </p:sp>
    </p:spTree>
    <p:extLst>
      <p:ext uri="{BB962C8B-B14F-4D97-AF65-F5344CB8AC3E}">
        <p14:creationId xmlns:p14="http://schemas.microsoft.com/office/powerpoint/2010/main" val="309839825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i="1" dirty="0"/>
              <a:t>Monogamie</a:t>
            </a:r>
            <a:r>
              <a:rPr lang="cs-CZ" dirty="0"/>
              <a:t> – možnost mít pouze jednoho partnera</a:t>
            </a:r>
          </a:p>
          <a:p>
            <a:r>
              <a:rPr lang="cs-CZ" i="1" dirty="0"/>
              <a:t>Polygamie </a:t>
            </a:r>
            <a:r>
              <a:rPr lang="cs-CZ" dirty="0"/>
              <a:t>– možnost mít více partnerů</a:t>
            </a:r>
          </a:p>
          <a:p>
            <a:r>
              <a:rPr lang="cs-CZ" i="1" dirty="0"/>
              <a:t>Polygynie</a:t>
            </a:r>
            <a:r>
              <a:rPr lang="cs-CZ" dirty="0"/>
              <a:t> – muž může mít více žen (islám)</a:t>
            </a:r>
          </a:p>
          <a:p>
            <a:r>
              <a:rPr lang="cs-CZ" i="1" dirty="0"/>
              <a:t>Polyandrie</a:t>
            </a:r>
            <a:r>
              <a:rPr lang="cs-CZ" dirty="0"/>
              <a:t> – žena může mít více mužů (</a:t>
            </a:r>
            <a:r>
              <a:rPr lang="cs-CZ" dirty="0" err="1"/>
              <a:t>Inuité</a:t>
            </a:r>
            <a:r>
              <a:rPr lang="cs-CZ" dirty="0"/>
              <a:t>, </a:t>
            </a:r>
            <a:r>
              <a:rPr lang="cs-CZ" dirty="0" err="1"/>
              <a:t>Tiběťané</a:t>
            </a:r>
            <a:r>
              <a:rPr lang="cs-CZ" dirty="0"/>
              <a:t>) </a:t>
            </a:r>
          </a:p>
          <a:p>
            <a:r>
              <a:rPr lang="cs-CZ" dirty="0"/>
              <a:t>Možnost kombinace obojího (Tibet)</a:t>
            </a:r>
          </a:p>
        </p:txBody>
      </p:sp>
    </p:spTree>
    <p:extLst>
      <p:ext uri="{BB962C8B-B14F-4D97-AF65-F5344CB8AC3E}">
        <p14:creationId xmlns:p14="http://schemas.microsoft.com/office/powerpoint/2010/main" val="66224290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i="1" dirty="0" err="1"/>
              <a:t>matrilokalita</a:t>
            </a:r>
            <a:r>
              <a:rPr lang="cs-CZ" dirty="0"/>
              <a:t> – pravidlo, kdy novomanželé zůstávají v místě nevěstiných rodičů (kmen Dobu, Nová Guinea)</a:t>
            </a:r>
          </a:p>
          <a:p>
            <a:r>
              <a:rPr lang="cs-CZ" i="1" dirty="0" err="1"/>
              <a:t>patrilokalita</a:t>
            </a:r>
            <a:r>
              <a:rPr lang="cs-CZ" dirty="0"/>
              <a:t> – novomanželé zůstávají v místě rodičů ženicha</a:t>
            </a:r>
          </a:p>
          <a:p>
            <a:r>
              <a:rPr lang="cs-CZ" i="1" dirty="0" err="1"/>
              <a:t>neolokalita</a:t>
            </a:r>
            <a:r>
              <a:rPr lang="cs-CZ" dirty="0"/>
              <a:t> – novomanželé si vybírají jiné místo – nové uspořádání, u nás nejčastější – zpřetrhání vazeb</a:t>
            </a:r>
          </a:p>
        </p:txBody>
      </p:sp>
    </p:spTree>
    <p:extLst>
      <p:ext uri="{BB962C8B-B14F-4D97-AF65-F5344CB8AC3E}">
        <p14:creationId xmlns:p14="http://schemas.microsoft.com/office/powerpoint/2010/main" val="80530281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Zánik manželství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/>
              <a:t>Vdovstvím – v naší společnosti zejména u starších žen</a:t>
            </a:r>
          </a:p>
          <a:p>
            <a:r>
              <a:rPr lang="cs-CZ" dirty="0"/>
              <a:t>Rozvodem </a:t>
            </a:r>
          </a:p>
        </p:txBody>
      </p:sp>
    </p:spTree>
    <p:extLst>
      <p:ext uri="{BB962C8B-B14F-4D97-AF65-F5344CB8AC3E}">
        <p14:creationId xmlns:p14="http://schemas.microsoft.com/office/powerpoint/2010/main" val="367207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Druhy partnerství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/>
              <a:t>Manželství</a:t>
            </a:r>
          </a:p>
          <a:p>
            <a:r>
              <a:rPr lang="cs-CZ" dirty="0"/>
              <a:t>Kohabitace – nesezdané soužití</a:t>
            </a:r>
          </a:p>
          <a:p>
            <a:r>
              <a:rPr lang="en-AU" dirty="0"/>
              <a:t>LAD („living apart together“) </a:t>
            </a:r>
            <a:r>
              <a:rPr lang="cs-CZ" dirty="0"/>
              <a:t> - partneři žijící v oddělených domácnostech – var. „</a:t>
            </a:r>
            <a:r>
              <a:rPr lang="cs-CZ" dirty="0" err="1"/>
              <a:t>mingles</a:t>
            </a:r>
            <a:r>
              <a:rPr lang="cs-CZ" dirty="0"/>
              <a:t>“</a:t>
            </a:r>
          </a:p>
          <a:p>
            <a:r>
              <a:rPr lang="cs-CZ" dirty="0"/>
              <a:t>Soužití párů stejného pohlaví</a:t>
            </a:r>
          </a:p>
          <a:p>
            <a:r>
              <a:rPr lang="cs-CZ" dirty="0"/>
              <a:t>Registrované partnerství osob opačného i stejného pohlaví (v ČR RP osob stejného pohlaví od 2006)</a:t>
            </a:r>
          </a:p>
          <a:p>
            <a:pPr marL="0" indent="0">
              <a:buNone/>
            </a:pP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5813576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Trendy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cs-CZ" dirty="0"/>
              <a:t>padl pohled na monopol rodiny jako legitimního sexu</a:t>
            </a:r>
          </a:p>
          <a:p>
            <a:pPr lvl="0"/>
            <a:r>
              <a:rPr lang="cs-CZ" dirty="0"/>
              <a:t>padla nemožnost předmanželského sexu (dnes do jisté míry i mimomanželského sexu)</a:t>
            </a:r>
          </a:p>
          <a:p>
            <a:pPr lvl="0"/>
            <a:r>
              <a:rPr lang="cs-CZ" dirty="0"/>
              <a:t>padl monopol rodiny při socializaci dětí (výchova dětí probíhá i u druha a družky, případně homosexuálních partnerů)</a:t>
            </a:r>
          </a:p>
          <a:p>
            <a:pPr lvl="0"/>
            <a:r>
              <a:rPr lang="cs-CZ" dirty="0"/>
              <a:t>minimální vliv rodiny původní na rodinu referenční a na výběr partnera</a:t>
            </a:r>
          </a:p>
          <a:p>
            <a:pPr lvl="0"/>
            <a:r>
              <a:rPr lang="cs-CZ" dirty="0"/>
              <a:t>zaniklo doživotní a nezrušitelné manželství (považováno za občanskou smlouvu, ze které může kdykoliv a kdokoliv odstoupit)</a:t>
            </a:r>
          </a:p>
          <a:p>
            <a:pPr lvl="0"/>
            <a:r>
              <a:rPr lang="cs-CZ" dirty="0"/>
              <a:t>ztráta reprodukční funkce, funkce péče o nemocné (zdravotnictví), zajištění vzdělávání (školství)</a:t>
            </a:r>
          </a:p>
          <a:p>
            <a:pPr lvl="0"/>
            <a:r>
              <a:rPr lang="cs-CZ" dirty="0"/>
              <a:t>zůstávajícími funkcemi rodiny jsou – zábava, konzum (spotřeba) a citové bezpečí, přičemž zábavu a spotřebu si můžeme obstarat i mimo rodinu, zbývá tedy citové bezpečí</a:t>
            </a:r>
          </a:p>
          <a:p>
            <a:pPr lvl="0"/>
            <a:r>
              <a:rPr lang="cs-CZ" dirty="0"/>
              <a:t>rodina rezignuje i na biologickou reprodukci, stoupá podíl celoživotně bezdětných párů</a:t>
            </a:r>
          </a:p>
          <a:p>
            <a:r>
              <a:rPr lang="en-AU" dirty="0" err="1"/>
              <a:t>mateřství</a:t>
            </a:r>
            <a:r>
              <a:rPr lang="en-AU" dirty="0"/>
              <a:t> </a:t>
            </a:r>
            <a:r>
              <a:rPr lang="en-AU" dirty="0" err="1"/>
              <a:t>přestává</a:t>
            </a:r>
            <a:r>
              <a:rPr lang="en-AU" dirty="0"/>
              <a:t> </a:t>
            </a:r>
            <a:r>
              <a:rPr lang="en-AU" dirty="0" err="1"/>
              <a:t>být</a:t>
            </a:r>
            <a:r>
              <a:rPr lang="en-AU" dirty="0"/>
              <a:t> pro </a:t>
            </a:r>
            <a:r>
              <a:rPr lang="en-AU" dirty="0" err="1"/>
              <a:t>ženy</a:t>
            </a:r>
            <a:r>
              <a:rPr lang="en-AU" dirty="0"/>
              <a:t> </a:t>
            </a:r>
            <a:r>
              <a:rPr lang="en-AU" dirty="0" err="1"/>
              <a:t>celoživotním</a:t>
            </a:r>
            <a:r>
              <a:rPr lang="en-AU" dirty="0"/>
              <a:t> </a:t>
            </a:r>
            <a:r>
              <a:rPr lang="en-AU" dirty="0" err="1"/>
              <a:t>úkolem</a:t>
            </a:r>
            <a:r>
              <a:rPr lang="en-AU" dirty="0"/>
              <a:t>, </a:t>
            </a:r>
            <a:r>
              <a:rPr lang="en-AU" dirty="0" err="1"/>
              <a:t>bývá</a:t>
            </a:r>
            <a:r>
              <a:rPr lang="en-AU" dirty="0"/>
              <a:t> </a:t>
            </a:r>
            <a:r>
              <a:rPr lang="en-AU" dirty="0" err="1"/>
              <a:t>vtěsnáno</a:t>
            </a:r>
            <a:r>
              <a:rPr lang="en-AU" dirty="0"/>
              <a:t> </a:t>
            </a:r>
            <a:r>
              <a:rPr lang="en-AU" dirty="0" err="1"/>
              <a:t>mezi</a:t>
            </a:r>
            <a:r>
              <a:rPr lang="en-AU" dirty="0"/>
              <a:t> „</a:t>
            </a:r>
            <a:r>
              <a:rPr lang="en-AU" dirty="0" err="1"/>
              <a:t>kariéru</a:t>
            </a:r>
            <a:r>
              <a:rPr lang="en-AU" dirty="0"/>
              <a:t>“ a ta se </a:t>
            </a:r>
            <a:r>
              <a:rPr lang="en-AU" dirty="0" err="1"/>
              <a:t>stává</a:t>
            </a:r>
            <a:r>
              <a:rPr lang="en-AU" dirty="0"/>
              <a:t> pro </a:t>
            </a:r>
            <a:r>
              <a:rPr lang="en-AU" dirty="0" err="1"/>
              <a:t>ženy</a:t>
            </a:r>
            <a:r>
              <a:rPr lang="en-AU" dirty="0"/>
              <a:t> </a:t>
            </a:r>
            <a:r>
              <a:rPr lang="en-AU" dirty="0" err="1"/>
              <a:t>stejně</a:t>
            </a:r>
            <a:r>
              <a:rPr lang="en-AU" dirty="0"/>
              <a:t> </a:t>
            </a:r>
            <a:r>
              <a:rPr lang="en-AU" dirty="0" err="1"/>
              <a:t>důležitou</a:t>
            </a:r>
            <a:r>
              <a:rPr lang="en-AU" dirty="0"/>
              <a:t> </a:t>
            </a:r>
            <a:r>
              <a:rPr lang="en-AU" dirty="0" err="1"/>
              <a:t>jako</a:t>
            </a:r>
            <a:r>
              <a:rPr lang="en-AU" dirty="0"/>
              <a:t> pro </a:t>
            </a:r>
            <a:r>
              <a:rPr lang="en-AU" dirty="0" err="1"/>
              <a:t>muže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647230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/>
              <a:t>Co je rodina?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Rodina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/>
              <a:t>Skupina lidí, kde dospělí členové pečují o děti a plní vůči sobě vzájemně základní funkce rodiny</a:t>
            </a:r>
          </a:p>
          <a:p>
            <a:r>
              <a:rPr lang="cs-CZ" dirty="0"/>
              <a:t>Kulturní univerzálie</a:t>
            </a:r>
          </a:p>
          <a:p>
            <a:r>
              <a:rPr lang="cs-CZ" dirty="0"/>
              <a:t>Vývoj definice rodiny</a:t>
            </a:r>
          </a:p>
        </p:txBody>
      </p:sp>
    </p:spTree>
    <p:extLst>
      <p:ext uri="{BB962C8B-B14F-4D97-AF65-F5344CB8AC3E}">
        <p14:creationId xmlns:p14="http://schemas.microsoft.com/office/powerpoint/2010/main" val="5647385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1EBAE16-CF78-4FFD-B1DD-BD86F6C080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C163DC37-0413-4411-8489-B33F4676B5C2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/>
              <a:t>Jaká je současná rodina? </a:t>
            </a:r>
          </a:p>
        </p:txBody>
      </p:sp>
    </p:spTree>
    <p:extLst>
      <p:ext uri="{BB962C8B-B14F-4D97-AF65-F5344CB8AC3E}">
        <p14:creationId xmlns:p14="http://schemas.microsoft.com/office/powerpoint/2010/main" val="7752400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/>
              <a:t>Jaké jsou funkce rodiny? </a:t>
            </a:r>
          </a:p>
        </p:txBody>
      </p:sp>
    </p:spTree>
    <p:extLst>
      <p:ext uri="{BB962C8B-B14F-4D97-AF65-F5344CB8AC3E}">
        <p14:creationId xmlns:p14="http://schemas.microsoft.com/office/powerpoint/2010/main" val="4616200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Funkce rodiny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/>
              <a:t>Biologická/reprodukční</a:t>
            </a:r>
          </a:p>
          <a:p>
            <a:r>
              <a:rPr lang="cs-CZ" dirty="0"/>
              <a:t>Výchovná/socializační</a:t>
            </a:r>
          </a:p>
          <a:p>
            <a:r>
              <a:rPr lang="cs-CZ" dirty="0"/>
              <a:t>Ekonomická/zabezpečovací</a:t>
            </a:r>
          </a:p>
          <a:p>
            <a:r>
              <a:rPr lang="cs-CZ" dirty="0"/>
              <a:t>Emocionální, vč. sexuálního vztahu rodičů</a:t>
            </a:r>
          </a:p>
          <a:p>
            <a:endParaRPr lang="cs-CZ" dirty="0"/>
          </a:p>
          <a:p>
            <a:endParaRPr lang="cs-CZ" dirty="0"/>
          </a:p>
          <a:p>
            <a:r>
              <a:rPr lang="cs-CZ" dirty="0"/>
              <a:t>Různé definice funkcí</a:t>
            </a:r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54530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/>
              <a:t>Nukleární rodina – rodiče a děti</a:t>
            </a:r>
          </a:p>
          <a:p>
            <a:r>
              <a:rPr lang="cs-CZ" dirty="0"/>
              <a:t>Rozšířená rodina – další příbuzní</a:t>
            </a:r>
          </a:p>
          <a:p>
            <a:endParaRPr lang="cs-CZ" dirty="0"/>
          </a:p>
          <a:p>
            <a:r>
              <a:rPr lang="cs-CZ" dirty="0"/>
              <a:t>Orientační rodina – do které jsme se narodili</a:t>
            </a:r>
          </a:p>
          <a:p>
            <a:r>
              <a:rPr lang="cs-CZ" dirty="0"/>
              <a:t>Referenční rodina – kterou zakládáme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512973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/>
              <a:t>Kdo je </a:t>
            </a:r>
            <a:r>
              <a:rPr lang="cs-CZ"/>
              <a:t>náš příbuzný? </a:t>
            </a:r>
          </a:p>
        </p:txBody>
      </p:sp>
    </p:spTree>
    <p:extLst>
      <p:ext uri="{BB962C8B-B14F-4D97-AF65-F5344CB8AC3E}">
        <p14:creationId xmlns:p14="http://schemas.microsoft.com/office/powerpoint/2010/main" val="1524075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Příbuzenství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/>
              <a:t>Nepokrevní – získané sňatkem nebo sociální akceptací (např. nevlastní otec), kulturní rozdíly</a:t>
            </a:r>
          </a:p>
          <a:p>
            <a:r>
              <a:rPr lang="cs-CZ" dirty="0"/>
              <a:t>Pokrevní – vztah založený na biologickém/pokrevním poutu</a:t>
            </a:r>
          </a:p>
          <a:p>
            <a:endParaRPr lang="cs-CZ" dirty="0"/>
          </a:p>
          <a:p>
            <a:r>
              <a:rPr lang="cs-CZ" dirty="0"/>
              <a:t>Ve všech kulturách nejtěsnější vztah matka-dítě, resp. rodiče-dítě. </a:t>
            </a:r>
          </a:p>
        </p:txBody>
      </p:sp>
    </p:spTree>
    <p:extLst>
      <p:ext uri="{BB962C8B-B14F-4D97-AF65-F5344CB8AC3E}">
        <p14:creationId xmlns:p14="http://schemas.microsoft.com/office/powerpoint/2010/main" val="307633394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ministrativní">
  <a:themeElements>
    <a:clrScheme name="Arkýř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Administrativní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dministrativní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110</TotalTime>
  <Words>531</Words>
  <Application>Microsoft Office PowerPoint</Application>
  <PresentationFormat>Předvádění na obrazovce (4:3)</PresentationFormat>
  <Paragraphs>65</Paragraphs>
  <Slides>16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16</vt:i4>
      </vt:variant>
    </vt:vector>
  </HeadingPairs>
  <TitlesOfParts>
    <vt:vector size="20" baseType="lpstr">
      <vt:lpstr>Georgia</vt:lpstr>
      <vt:lpstr>Wingdings</vt:lpstr>
      <vt:lpstr>Wingdings 2</vt:lpstr>
      <vt:lpstr>Administrativní</vt:lpstr>
      <vt:lpstr>Vybrané kapitoly se sociologie 5</vt:lpstr>
      <vt:lpstr>Prezentace aplikace PowerPoint</vt:lpstr>
      <vt:lpstr>Rodina</vt:lpstr>
      <vt:lpstr>Prezentace aplikace PowerPoint</vt:lpstr>
      <vt:lpstr>Prezentace aplikace PowerPoint</vt:lpstr>
      <vt:lpstr>Funkce rodiny</vt:lpstr>
      <vt:lpstr>Prezentace aplikace PowerPoint</vt:lpstr>
      <vt:lpstr>Prezentace aplikace PowerPoint</vt:lpstr>
      <vt:lpstr>Příbuzenství</vt:lpstr>
      <vt:lpstr>Prezentace aplikace PowerPoint</vt:lpstr>
      <vt:lpstr>Manželství</vt:lpstr>
      <vt:lpstr>Prezentace aplikace PowerPoint</vt:lpstr>
      <vt:lpstr>Prezentace aplikace PowerPoint</vt:lpstr>
      <vt:lpstr>Zánik manželství</vt:lpstr>
      <vt:lpstr>Druhy partnerství</vt:lpstr>
      <vt:lpstr>Trendy 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Vybrané kapitoly se sociologie 5</dc:title>
  <dc:creator>FFUK</dc:creator>
  <cp:lastModifiedBy>Hana Pazlarová</cp:lastModifiedBy>
  <cp:revision>14</cp:revision>
  <dcterms:created xsi:type="dcterms:W3CDTF">2017-03-20T08:37:17Z</dcterms:created>
  <dcterms:modified xsi:type="dcterms:W3CDTF">2024-11-13T11:54:11Z</dcterms:modified>
</cp:coreProperties>
</file>