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4" r:id="rId21"/>
    <p:sldId id="277" r:id="rId22"/>
    <p:sldId id="278" r:id="rId23"/>
    <p:sldId id="279" r:id="rId24"/>
    <p:sldId id="280" r:id="rId25"/>
    <p:sldId id="283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0D3857-57F2-4DEE-8B4A-95DA2111766C}" type="datetimeFigureOut">
              <a:rPr lang="cs-CZ" smtClean="0"/>
              <a:t>23.10.2024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Hana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Vyšší třída </a:t>
            </a:r>
            <a:r>
              <a:rPr lang="cs-CZ" dirty="0"/>
              <a:t>– malý počet jedinců vlastnících značný majetek a prostředky , rozdíly se spíše prohlubují, 1 % nejbohatších lidí bude brzy vlastnit více než zbylých 99 % dohromady (</a:t>
            </a:r>
            <a:r>
              <a:rPr lang="cs-CZ" dirty="0" err="1"/>
              <a:t>Oxfam</a:t>
            </a:r>
            <a:r>
              <a:rPr lang="cs-CZ" dirty="0"/>
              <a:t>, 2016)</a:t>
            </a:r>
          </a:p>
          <a:p>
            <a:r>
              <a:rPr lang="cs-CZ" b="1" dirty="0"/>
              <a:t>Střední třída </a:t>
            </a:r>
            <a:r>
              <a:rPr lang="cs-CZ" dirty="0"/>
              <a:t>– pracující lidé v mnoha zaměstnáních</a:t>
            </a:r>
          </a:p>
          <a:p>
            <a:r>
              <a:rPr lang="cs-CZ" dirty="0"/>
              <a:t>         stará střední třída – malí podnikatelé a živnostníci</a:t>
            </a:r>
          </a:p>
          <a:p>
            <a:r>
              <a:rPr lang="cs-CZ" dirty="0"/>
              <a:t>         vyšší střední třída – odborníci a manažeři, vlastní know-how (</a:t>
            </a:r>
            <a:r>
              <a:rPr lang="cs-CZ" dirty="0" err="1"/>
              <a:t>service</a:t>
            </a:r>
            <a:r>
              <a:rPr lang="cs-CZ" dirty="0"/>
              <a:t> </a:t>
            </a:r>
            <a:r>
              <a:rPr lang="cs-CZ" dirty="0" err="1"/>
              <a:t>class</a:t>
            </a:r>
            <a:r>
              <a:rPr lang="cs-CZ" dirty="0"/>
              <a:t>)</a:t>
            </a:r>
          </a:p>
          <a:p>
            <a:r>
              <a:rPr lang="cs-CZ" dirty="0"/>
              <a:t>         nižší střední třída – učitelé, zdravotní sestry, od pracující třídy ji odlišují především postoje, identifikace s hodnotami vyšší třídy</a:t>
            </a:r>
          </a:p>
        </p:txBody>
      </p:sp>
    </p:spTree>
    <p:extLst>
      <p:ext uri="{BB962C8B-B14F-4D97-AF65-F5344CB8AC3E}">
        <p14:creationId xmlns:p14="http://schemas.microsoft.com/office/powerpoint/2010/main" val="3089727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Dělnická třída – </a:t>
            </a:r>
            <a:r>
              <a:rPr lang="cs-CZ" dirty="0"/>
              <a:t>manuálně pracující</a:t>
            </a:r>
          </a:p>
          <a:p>
            <a:r>
              <a:rPr lang="cs-CZ" dirty="0"/>
              <a:t>           vyšší dělnická třída – kvalifikovaní dělníci v náročných manuálních povoláních, platy podobné jako nižší střední třída</a:t>
            </a:r>
          </a:p>
          <a:p>
            <a:r>
              <a:rPr lang="cs-CZ" dirty="0"/>
              <a:t>           nižší dělnická třída – málo nebo nekvalifikovaní dělníci, méně placení</a:t>
            </a:r>
          </a:p>
          <a:p>
            <a:r>
              <a:rPr lang="cs-CZ" dirty="0"/>
              <a:t>           „</a:t>
            </a:r>
            <a:r>
              <a:rPr lang="cs-CZ" dirty="0" err="1"/>
              <a:t>underclass</a:t>
            </a:r>
            <a:r>
              <a:rPr lang="cs-CZ" dirty="0"/>
              <a:t>“ – znevýhodněná menšina s horšími pracovními podmínkami a životní úrovní než většina populace, vysoká nezaměstnanost, často příslušníci menšin, migranti</a:t>
            </a:r>
          </a:p>
        </p:txBody>
      </p:sp>
    </p:spTree>
    <p:extLst>
      <p:ext uri="{BB962C8B-B14F-4D97-AF65-F5344CB8AC3E}">
        <p14:creationId xmlns:p14="http://schemas.microsoft.com/office/powerpoint/2010/main" val="1418992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mobilita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????</a:t>
            </a:r>
          </a:p>
        </p:txBody>
      </p:sp>
    </p:spTree>
    <p:extLst>
      <p:ext uri="{BB962C8B-B14F-4D97-AF65-F5344CB8AC3E}">
        <p14:creationId xmlns:p14="http://schemas.microsoft.com/office/powerpoint/2010/main" val="4169373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mobilita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Pohyb jednotlivců a skupin mezi socioekonomickými postaveními</a:t>
            </a:r>
          </a:p>
          <a:p>
            <a:r>
              <a:rPr lang="cs-CZ" b="1" dirty="0"/>
              <a:t>Vertikální mobilita </a:t>
            </a:r>
            <a:r>
              <a:rPr lang="cs-CZ" dirty="0"/>
              <a:t>– pohyb vzhůru či dolů po socioekonomickém žebříčku</a:t>
            </a:r>
          </a:p>
          <a:p>
            <a:r>
              <a:rPr lang="cs-CZ" b="1" dirty="0"/>
              <a:t>Horizontální mobilita </a:t>
            </a:r>
            <a:r>
              <a:rPr lang="cs-CZ" dirty="0"/>
              <a:t>– přesuny do jiným čtvrtí, měst</a:t>
            </a:r>
          </a:p>
          <a:p>
            <a:r>
              <a:rPr lang="cs-CZ" dirty="0"/>
              <a:t>Obě často propojené – povýšení + stěhování</a:t>
            </a:r>
          </a:p>
          <a:p>
            <a:r>
              <a:rPr lang="cs-CZ" b="1" dirty="0" err="1"/>
              <a:t>Intragenerační</a:t>
            </a:r>
            <a:r>
              <a:rPr lang="cs-CZ" b="1" dirty="0"/>
              <a:t> mobilita </a:t>
            </a:r>
            <a:r>
              <a:rPr lang="cs-CZ" dirty="0"/>
              <a:t>– vzestup či pokles na žebříčku v průběhu života jednotlivce</a:t>
            </a:r>
          </a:p>
          <a:p>
            <a:r>
              <a:rPr lang="cs-CZ" b="1" dirty="0" err="1"/>
              <a:t>Intergenerační</a:t>
            </a:r>
            <a:r>
              <a:rPr lang="cs-CZ" b="1" dirty="0"/>
              <a:t> mobilita </a:t>
            </a:r>
            <a:r>
              <a:rPr lang="cs-CZ" dirty="0"/>
              <a:t>– změny na žebříčku mezi generacemi (rodiče, děti)</a:t>
            </a:r>
          </a:p>
          <a:p>
            <a:endParaRPr lang="cs-CZ" dirty="0"/>
          </a:p>
          <a:p>
            <a:r>
              <a:rPr lang="cs-CZ" dirty="0"/>
              <a:t>Míra mobility ukazuje na míru otevřenosti společnosti</a:t>
            </a:r>
          </a:p>
        </p:txBody>
      </p:sp>
    </p:spTree>
    <p:extLst>
      <p:ext uri="{BB962C8B-B14F-4D97-AF65-F5344CB8AC3E}">
        <p14:creationId xmlns:p14="http://schemas.microsoft.com/office/powerpoint/2010/main" val="382276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Individuální mobilita</a:t>
            </a:r>
          </a:p>
          <a:p>
            <a:r>
              <a:rPr lang="cs-CZ" b="1" dirty="0"/>
              <a:t>Skupinová mobilita </a:t>
            </a:r>
          </a:p>
          <a:p>
            <a:endParaRPr lang="cs-CZ" dirty="0"/>
          </a:p>
          <a:p>
            <a:r>
              <a:rPr lang="cs-CZ" b="1" dirty="0"/>
              <a:t>Vzestupná mobilita – </a:t>
            </a:r>
            <a:r>
              <a:rPr lang="cs-CZ" dirty="0"/>
              <a:t>obvyklejší, společnost generuje více pracovních příležitostí pro „bílé límečky“</a:t>
            </a:r>
          </a:p>
          <a:p>
            <a:r>
              <a:rPr lang="cs-CZ" b="1" dirty="0"/>
              <a:t>Sestupná mobilita – </a:t>
            </a:r>
            <a:r>
              <a:rPr lang="cs-CZ" dirty="0"/>
              <a:t>příčina úzkosti, často vlivem změněné osobní situace (zdraví, rozvod) nebo strukturálních změn (ekonomická krize)</a:t>
            </a:r>
          </a:p>
        </p:txBody>
      </p:sp>
    </p:spTree>
    <p:extLst>
      <p:ext uri="{BB962C8B-B14F-4D97-AF65-F5344CB8AC3E}">
        <p14:creationId xmlns:p14="http://schemas.microsoft.com/office/powerpoint/2010/main" val="725194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mobilita a úspěch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Tvrdá a vytrvalá práce nemusí vést na vrchol</a:t>
            </a:r>
          </a:p>
          <a:p>
            <a:r>
              <a:rPr lang="cs-CZ" dirty="0"/>
              <a:t>Počet míst na vrcholu je omezený</a:t>
            </a:r>
          </a:p>
          <a:p>
            <a:r>
              <a:rPr lang="cs-CZ" dirty="0"/>
              <a:t>Lepší startovací čáru mají lidé s vyšším ekonomickým a sociálním kapitálem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4963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Jak můžeme využít znalost principů sociální stratifikace a mobility v sociální práci? </a:t>
            </a:r>
          </a:p>
        </p:txBody>
      </p:sp>
    </p:spTree>
    <p:extLst>
      <p:ext uri="{BB962C8B-B14F-4D97-AF65-F5344CB8AC3E}">
        <p14:creationId xmlns:p14="http://schemas.microsoft.com/office/powerpoint/2010/main" val="1572856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interakce jako před zkoumání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360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Výsledek obrázku pro meeting on the stre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12" y="1602731"/>
            <a:ext cx="2946041" cy="445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Co by na této situaci zkoumala</a:t>
            </a:r>
          </a:p>
          <a:p>
            <a:r>
              <a:rPr lang="cs-CZ" sz="3200" dirty="0"/>
              <a:t>Psychologie</a:t>
            </a:r>
          </a:p>
          <a:p>
            <a:r>
              <a:rPr lang="cs-CZ" sz="3200" dirty="0"/>
              <a:t>Pedagogika</a:t>
            </a:r>
          </a:p>
          <a:p>
            <a:r>
              <a:rPr lang="cs-CZ" sz="3200" dirty="0"/>
              <a:t>Sociální práce</a:t>
            </a:r>
          </a:p>
          <a:p>
            <a:r>
              <a:rPr lang="cs-CZ" sz="3200" dirty="0"/>
              <a:t>Sociologie? </a:t>
            </a:r>
          </a:p>
        </p:txBody>
      </p:sp>
    </p:spTree>
    <p:extLst>
      <p:ext uri="{BB962C8B-B14F-4D97-AF65-F5344CB8AC3E}">
        <p14:creationId xmlns:p14="http://schemas.microsoft.com/office/powerpoint/2010/main" val="2337649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Studium každodennosti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b="1" dirty="0"/>
              <a:t>Zkoumání každodenních sociálních interakcí přináší informace o nás i společnosti</a:t>
            </a:r>
          </a:p>
          <a:p>
            <a:r>
              <a:rPr lang="cs-CZ" sz="2800" dirty="0"/>
              <a:t>Zvyklosti tvoří valnou část naší sociální aktivity </a:t>
            </a:r>
          </a:p>
          <a:p>
            <a:r>
              <a:rPr lang="cs-CZ" sz="2800" dirty="0"/>
              <a:t>„stejně jako obvykle“</a:t>
            </a:r>
          </a:p>
          <a:p>
            <a:r>
              <a:rPr lang="cs-CZ" sz="2800" dirty="0"/>
              <a:t>Každodenní zvyky a interakce utvářejí a strukturují naše chování</a:t>
            </a:r>
          </a:p>
          <a:p>
            <a:r>
              <a:rPr lang="cs-CZ" sz="2800" dirty="0"/>
              <a:t>Studium interakcí osvětluje společenské systémy a instituce </a:t>
            </a:r>
            <a:r>
              <a:rPr lang="cs-CZ" sz="2800" i="1" dirty="0"/>
              <a:t>(např. zdvořilá nevšímavost)</a:t>
            </a:r>
          </a:p>
          <a:p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12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jsme minule skončili?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je etnocentrismus?</a:t>
            </a:r>
          </a:p>
          <a:p>
            <a:r>
              <a:rPr lang="cs-CZ" dirty="0"/>
              <a:t>Co je socializace a kdy v životě člověka probíhá?</a:t>
            </a:r>
          </a:p>
          <a:p>
            <a:r>
              <a:rPr lang="cs-CZ" dirty="0"/>
              <a:t>Co jsou kulturní univerzálie? Jmenujte některé.</a:t>
            </a:r>
          </a:p>
          <a:p>
            <a:r>
              <a:rPr lang="cs-CZ" dirty="0"/>
              <a:t>Jaké jsou výhody a rizika globalizace? </a:t>
            </a:r>
          </a:p>
        </p:txBody>
      </p:sp>
    </p:spTree>
    <p:extLst>
      <p:ext uri="{BB962C8B-B14F-4D97-AF65-F5344CB8AC3E}">
        <p14:creationId xmlns:p14="http://schemas.microsoft.com/office/powerpoint/2010/main" val="134010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D0EB7-D0C5-4ECE-8BC0-64C031346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CD37D3-789D-40CC-8E73-C6509D4E80C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Komunikace</a:t>
            </a:r>
          </a:p>
        </p:txBody>
      </p:sp>
    </p:spTree>
    <p:extLst>
      <p:ext uri="{BB962C8B-B14F-4D97-AF65-F5344CB8AC3E}">
        <p14:creationId xmlns:p14="http://schemas.microsoft.com/office/powerpoint/2010/main" val="337031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Neverbální komunikace pohledem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/>
              <a:t>Neverbální komunikace je forma sociální interakce</a:t>
            </a:r>
          </a:p>
          <a:p>
            <a:r>
              <a:rPr lang="cs-CZ" sz="2400" dirty="0"/>
              <a:t>Vrozené univerzálie vs. kulturní odlišnosti</a:t>
            </a:r>
          </a:p>
          <a:p>
            <a:r>
              <a:rPr lang="cs-CZ" sz="2400" dirty="0"/>
              <a:t>Univerzálie – štěstí, smutek, hněv, znechucení, strach, překvapení (experimenty na Nové Guineji a s hluchoslepými dětmi)</a:t>
            </a:r>
          </a:p>
          <a:p>
            <a:r>
              <a:rPr lang="cs-CZ" sz="2400" dirty="0"/>
              <a:t>Vs. kulturní odlišnosti – všichni se smějí, ale každý jinak a v jiném kontextu</a:t>
            </a:r>
          </a:p>
          <a:p>
            <a:r>
              <a:rPr lang="cs-CZ" sz="2400" dirty="0"/>
              <a:t>Gesta a postoje těla kulturně podmíněné (bulharské ano/ne, pozdravy)</a:t>
            </a:r>
          </a:p>
          <a:p>
            <a:r>
              <a:rPr lang="cs-CZ" sz="2400" dirty="0"/>
              <a:t>Neverbální komunikace může podpořit nebo zpochybnit verbální projev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5307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Verbální komunikace a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Řeč je základem společenského života</a:t>
            </a:r>
          </a:p>
          <a:p>
            <a:r>
              <a:rPr lang="cs-CZ" sz="2400" dirty="0" err="1"/>
              <a:t>Sg</a:t>
            </a:r>
            <a:r>
              <a:rPr lang="cs-CZ" sz="2400" dirty="0"/>
              <a:t>. zkoumá, jak lidé používají jazyk:</a:t>
            </a:r>
          </a:p>
          <a:p>
            <a:r>
              <a:rPr lang="cs-CZ" sz="2400" i="1" dirty="0"/>
              <a:t>Společenský kontext </a:t>
            </a:r>
            <a:r>
              <a:rPr lang="cs-CZ" sz="2400" dirty="0"/>
              <a:t>(A: Mám syna. B:OK. A: Mám taky psa. B: Tak to lituji)</a:t>
            </a:r>
          </a:p>
          <a:p>
            <a:r>
              <a:rPr lang="cs-CZ" sz="2400" i="1" dirty="0"/>
              <a:t>Sdílené znalosti </a:t>
            </a:r>
            <a:r>
              <a:rPr lang="cs-CZ" sz="2400" dirty="0"/>
              <a:t>(Co jsi včera dělal?) Slova nemají přesný význam, reagujeme na nevyslovené předpoklady </a:t>
            </a:r>
          </a:p>
          <a:p>
            <a:r>
              <a:rPr lang="cs-CZ" sz="2400" i="1" dirty="0"/>
              <a:t>Formy rozhovoru </a:t>
            </a:r>
            <a:r>
              <a:rPr lang="cs-CZ" sz="2400" dirty="0"/>
              <a:t>reálné rozhovory jsou útržkovité, zajíkavé, gramaticky nesprávné vs. psaný text</a:t>
            </a:r>
          </a:p>
          <a:p>
            <a:endParaRPr lang="cs-CZ" sz="2400" i="1" dirty="0"/>
          </a:p>
          <a:p>
            <a:r>
              <a:rPr lang="cs-CZ" sz="2400" i="1" dirty="0"/>
              <a:t>Více např. </a:t>
            </a:r>
            <a:r>
              <a:rPr lang="cs-CZ" sz="2400" i="1" dirty="0" err="1"/>
              <a:t>Erving</a:t>
            </a:r>
            <a:r>
              <a:rPr lang="cs-CZ" sz="2400" i="1" dirty="0"/>
              <a:t> </a:t>
            </a:r>
            <a:r>
              <a:rPr lang="cs-CZ" sz="2400" i="1" dirty="0" err="1"/>
              <a:t>Goffman</a:t>
            </a:r>
            <a:r>
              <a:rPr lang="cs-CZ" sz="2400" i="1" dirty="0"/>
              <a:t> a Harold </a:t>
            </a:r>
            <a:r>
              <a:rPr lang="cs-CZ" sz="2400" i="1" dirty="0" err="1"/>
              <a:t>Garfinkel</a:t>
            </a:r>
            <a:endParaRPr lang="cs-CZ" sz="2400" i="1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967199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Intenzita interakce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i="1" dirty="0"/>
              <a:t>Zdvořilá nevšímavost </a:t>
            </a:r>
            <a:r>
              <a:rPr lang="cs-CZ" sz="2400" dirty="0"/>
              <a:t>– druhého registrujeme a neverbálně dáváme najevo, že se nepodezíráme ze špatných úmyslů (vzájemné míjení na ulici, v dopravním prostředku)</a:t>
            </a:r>
          </a:p>
          <a:p>
            <a:r>
              <a:rPr lang="cs-CZ" sz="2400" i="1" dirty="0"/>
              <a:t>Nezaostřená interakce </a:t>
            </a:r>
            <a:r>
              <a:rPr lang="cs-CZ" sz="2400" dirty="0"/>
              <a:t>– ve větší skupině lidí dáváme najevo vědomí vzájemné přítomnosti. Neverbálně na druhé reagujeme vzezřením, pohyby, postojem, mimikou. Vzbuzujeme dojem. </a:t>
            </a:r>
          </a:p>
          <a:p>
            <a:r>
              <a:rPr lang="cs-CZ" sz="2400" i="1" dirty="0"/>
              <a:t>Zaostřená interakce – „setkání“ </a:t>
            </a:r>
            <a:r>
              <a:rPr lang="cs-CZ" sz="2400" dirty="0"/>
              <a:t>s druhými, kdy vzájemně sledujeme reakce a dochází k interakci, která má také částečně ritualizovanou podobu.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60250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Setkání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/>
              <a:t>Zahájení – přechod od zdvořilé nevšímavosti/nezaostřené interakce k zaostřené interakci („dáme se do řeči“)</a:t>
            </a:r>
          </a:p>
          <a:p>
            <a:r>
              <a:rPr lang="cs-CZ" sz="2400" dirty="0"/>
              <a:t>Interakce – verbální i neverbální složka v souladu x v rozporu</a:t>
            </a:r>
          </a:p>
          <a:p>
            <a:r>
              <a:rPr lang="cs-CZ" sz="2400" dirty="0"/>
              <a:t>Orientační body – oddělují epizody zaostřené komunikace</a:t>
            </a:r>
          </a:p>
          <a:p>
            <a:r>
              <a:rPr lang="cs-CZ" sz="2400" dirty="0"/>
              <a:t>Neformální orientační body – hlouček na večírku</a:t>
            </a:r>
          </a:p>
          <a:p>
            <a:r>
              <a:rPr lang="cs-CZ" sz="2400" dirty="0"/>
              <a:t>Formální orientační body – zvonění v divadle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5009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4883B3-CE3B-47FE-A105-DAE275221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582960-9D96-4F8E-8353-562324F6520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Jaký je náš osobní prostor?</a:t>
            </a:r>
          </a:p>
        </p:txBody>
      </p:sp>
    </p:spTree>
    <p:extLst>
      <p:ext uri="{BB962C8B-B14F-4D97-AF65-F5344CB8AC3E}">
        <p14:creationId xmlns:p14="http://schemas.microsoft.com/office/powerpoint/2010/main" val="3842115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prostor při interakci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Kulturní rozdíly</a:t>
            </a:r>
          </a:p>
          <a:p>
            <a:r>
              <a:rPr lang="cs-CZ" sz="2400" dirty="0"/>
              <a:t>V naší kultuře</a:t>
            </a:r>
          </a:p>
          <a:p>
            <a:r>
              <a:rPr lang="cs-CZ" sz="2400" dirty="0"/>
              <a:t>- 0,5 m intimní prostor – velmi blízké vztahy dovolující fyzický kontakt (rodiče-děti, partneři)</a:t>
            </a:r>
          </a:p>
          <a:p>
            <a:r>
              <a:rPr lang="cs-CZ" sz="2400" dirty="0"/>
              <a:t>- 0,5-2 m osobní prostor – přátelé a poměrně dobří známí</a:t>
            </a:r>
          </a:p>
          <a:p>
            <a:r>
              <a:rPr lang="cs-CZ" sz="2400" dirty="0"/>
              <a:t>- 2-3,5 m společenská vzdálenost – formální interakce</a:t>
            </a:r>
          </a:p>
          <a:p>
            <a:r>
              <a:rPr lang="cs-CZ" sz="2400" dirty="0"/>
              <a:t>- nad 3,5 m veřejná vzdálenost</a:t>
            </a:r>
          </a:p>
          <a:p>
            <a:r>
              <a:rPr lang="cs-CZ" sz="2400" dirty="0"/>
              <a:t>Narušení osobního prostoru je vnímáno rušivě</a:t>
            </a:r>
          </a:p>
          <a:p>
            <a:r>
              <a:rPr lang="cs-CZ" sz="2400" dirty="0"/>
              <a:t>Snaha o vytvoření fyzické hranice (sloupek knih knihovně mezi čtenáři)</a:t>
            </a:r>
          </a:p>
        </p:txBody>
      </p:sp>
    </p:spTree>
    <p:extLst>
      <p:ext uri="{BB962C8B-B14F-4D97-AF65-F5344CB8AC3E}">
        <p14:creationId xmlns:p14="http://schemas.microsoft.com/office/powerpoint/2010/main" val="3475371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Interakce v čase a prostoru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Velké kulturní a historické proměny</a:t>
            </a:r>
          </a:p>
          <a:p>
            <a:r>
              <a:rPr lang="cs-CZ" sz="2400" dirty="0"/>
              <a:t>Veřejné a soukromé části obydlí</a:t>
            </a:r>
          </a:p>
          <a:p>
            <a:r>
              <a:rPr lang="cs-CZ" sz="2400" dirty="0"/>
              <a:t>Časoprostorové rozdíly – rozdíly v aktivitě v průběhu dne, různé aktivity v různých částech města, aktivita den-noc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93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nás dnes čeká?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Sociální stratifikace</a:t>
            </a:r>
          </a:p>
          <a:p>
            <a:r>
              <a:rPr lang="cs-CZ" dirty="0"/>
              <a:t>Sociální mobilita</a:t>
            </a:r>
          </a:p>
          <a:p>
            <a:r>
              <a:rPr lang="cs-CZ" dirty="0"/>
              <a:t>Sociální interakce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Stratifikace a struktura společnosti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Sociální stratifikace – strukturovaná nerovnost mezi různými skupinami lidí v rámci společnosti. </a:t>
            </a:r>
          </a:p>
          <a:p>
            <a:r>
              <a:rPr lang="cs-CZ" dirty="0"/>
              <a:t>Nerovnost je objevuje ve všech typech společnosti – lovci a sběrači vs. globalizovaný svět</a:t>
            </a:r>
          </a:p>
          <a:p>
            <a:r>
              <a:rPr lang="cs-CZ" b="1" dirty="0"/>
              <a:t>4 systémy stratifikací</a:t>
            </a:r>
            <a:r>
              <a:rPr lang="cs-CZ" dirty="0"/>
              <a:t>:</a:t>
            </a:r>
          </a:p>
          <a:p>
            <a:r>
              <a:rPr lang="cs-CZ" dirty="0"/>
              <a:t>Otrokářství</a:t>
            </a:r>
          </a:p>
          <a:p>
            <a:r>
              <a:rPr lang="cs-CZ" dirty="0"/>
              <a:t>Kasty </a:t>
            </a:r>
          </a:p>
          <a:p>
            <a:r>
              <a:rPr lang="cs-CZ" dirty="0"/>
              <a:t>Stavy </a:t>
            </a:r>
          </a:p>
          <a:p>
            <a:r>
              <a:rPr lang="cs-CZ" dirty="0"/>
              <a:t>Třídy </a:t>
            </a:r>
          </a:p>
          <a:p>
            <a:r>
              <a:rPr lang="cs-CZ" dirty="0"/>
              <a:t>Někdy existují i souběžně (starověké Řecko a Řím – vedle sebe otrokářství i třídy)</a:t>
            </a:r>
          </a:p>
        </p:txBody>
      </p:sp>
    </p:spTree>
    <p:extLst>
      <p:ext uri="{BB962C8B-B14F-4D97-AF65-F5344CB8AC3E}">
        <p14:creationId xmlns:p14="http://schemas.microsoft.com/office/powerpoint/2010/main" val="114384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Otrokářství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Extrémní forma nerovnosti</a:t>
            </a:r>
          </a:p>
          <a:p>
            <a:r>
              <a:rPr lang="cs-CZ" dirty="0"/>
              <a:t>Jedinec může vlastnit jiného, nebo být vlastněn.</a:t>
            </a:r>
          </a:p>
          <a:p>
            <a:r>
              <a:rPr lang="cs-CZ" dirty="0"/>
              <a:t>Právní postavení otroků se lišilo v různých kulturách (jih Spojených Států v 18.st. vs. starověké Řecko)</a:t>
            </a:r>
          </a:p>
          <a:p>
            <a:r>
              <a:rPr lang="cs-CZ" dirty="0"/>
              <a:t>Systémy postavené na nucené práci otroků nebyly příliš stabilní – nutná vysoká kontrola, časté vzpoury (Spartakus)</a:t>
            </a:r>
          </a:p>
          <a:p>
            <a:r>
              <a:rPr lang="cs-CZ" dirty="0"/>
              <a:t>Nejrozsáhlejší otrokářský systém vytvořili západní státy od počátku koloniální éry do konce 19.st.</a:t>
            </a:r>
          </a:p>
          <a:p>
            <a:r>
              <a:rPr lang="cs-CZ" dirty="0"/>
              <a:t>Otrokářství nyní nezákonné ve všech zemích světa (v Nigérii od r. 2004)</a:t>
            </a:r>
          </a:p>
          <a:p>
            <a:r>
              <a:rPr lang="cs-CZ" dirty="0"/>
              <a:t>Fakticky přetrvává v některých zemích arabské a subsaharské Afriky (Mauretánie, Mali, Súdán, Nigérie)</a:t>
            </a:r>
          </a:p>
        </p:txBody>
      </p:sp>
    </p:spTree>
    <p:extLst>
      <p:ext uri="{BB962C8B-B14F-4D97-AF65-F5344CB8AC3E}">
        <p14:creationId xmlns:p14="http://schemas.microsoft.com/office/powerpoint/2010/main" val="228724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Kasty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Spojován především s kulturami indického subkontinentu</a:t>
            </a:r>
          </a:p>
          <a:p>
            <a:r>
              <a:rPr lang="cs-CZ" dirty="0"/>
              <a:t>Kastovní systém je velmi složitý a místně proměnlivý </a:t>
            </a:r>
          </a:p>
          <a:p>
            <a:r>
              <a:rPr lang="cs-CZ" dirty="0"/>
              <a:t>Příslušníci nejvyšší kasty – </a:t>
            </a:r>
            <a:r>
              <a:rPr lang="cs-CZ" dirty="0" err="1"/>
              <a:t>bráhmáni</a:t>
            </a:r>
            <a:r>
              <a:rPr lang="cs-CZ" dirty="0"/>
              <a:t> – ztělesňují stav nejvyšší čistoty, nejnižší kasta – nedotknutelní</a:t>
            </a:r>
          </a:p>
          <a:p>
            <a:r>
              <a:rPr lang="cs-CZ" dirty="0"/>
              <a:t>Kastu nelze v průběhu života změnit</a:t>
            </a:r>
          </a:p>
          <a:p>
            <a:r>
              <a:rPr lang="cs-CZ" dirty="0"/>
              <a:t>Přísná pravidla a velká tabu týkající se styku mezi různými kastami</a:t>
            </a:r>
          </a:p>
        </p:txBody>
      </p:sp>
    </p:spTree>
    <p:extLst>
      <p:ext uri="{BB962C8B-B14F-4D97-AF65-F5344CB8AC3E}">
        <p14:creationId xmlns:p14="http://schemas.microsoft.com/office/powerpoint/2010/main" val="139029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Patří k dějinám feudální Evropy</a:t>
            </a:r>
          </a:p>
          <a:p>
            <a:r>
              <a:rPr lang="cs-CZ" dirty="0"/>
              <a:t>Feudální stavy měly vůči sobě různá práva a povinnosti, některé zakotvené v zákonech</a:t>
            </a:r>
          </a:p>
          <a:p>
            <a:r>
              <a:rPr lang="cs-CZ" dirty="0"/>
              <a:t>Šlechta – nejvyšší stav</a:t>
            </a:r>
          </a:p>
          <a:p>
            <a:r>
              <a:rPr lang="cs-CZ" dirty="0"/>
              <a:t>Kněží – přes nižší postavení řada privilegií</a:t>
            </a:r>
          </a:p>
          <a:p>
            <a:r>
              <a:rPr lang="cs-CZ" dirty="0"/>
              <a:t>„Třetí stav“ – nevolníků, svobodných rolníků, řemeslníků, obchodníků…</a:t>
            </a:r>
          </a:p>
          <a:p>
            <a:r>
              <a:rPr lang="cs-CZ" dirty="0"/>
              <a:t>Stavy nebyly zcela neprostupné (na rozdíl od kast)</a:t>
            </a:r>
          </a:p>
          <a:p>
            <a:r>
              <a:rPr lang="cs-CZ" dirty="0"/>
              <a:t>Zbytky systému přežívají ve Velké Británii – povyšování do šlechtického stavu</a:t>
            </a:r>
          </a:p>
        </p:txBody>
      </p:sp>
    </p:spTree>
    <p:extLst>
      <p:ext uri="{BB962C8B-B14F-4D97-AF65-F5344CB8AC3E}">
        <p14:creationId xmlns:p14="http://schemas.microsoft.com/office/powerpoint/2010/main" val="367416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Třídní systém se liší od předchozích: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Třídy nejsou vymezeny náboženskými nebo zákonnými ustanoveními. Příslušnost ke třídě není dědičná. Hranice mezi třídami nejsou striktní a kontakt mezi nimi není formálně upraven (např. sňatky)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Příslušnost ke třídě je do určité míry získaným atributem. Vyšší sociální mobilita mezi třídami.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Podkladem třídního rozdělení jsou ekonomické rozdíly, vlastnictví prostředků (nikoliv např. náboženské důvody)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Nerovnost není vyjádřena prostřednictvím osobních vztahů (otrokářství, kasty), ale prostřednictvím širších neosobních vazeb mezi třídami ve společnosti (pracovní podmínky, platy)</a:t>
            </a:r>
          </a:p>
        </p:txBody>
      </p:sp>
    </p:spTree>
    <p:extLst>
      <p:ext uri="{BB962C8B-B14F-4D97-AF65-F5344CB8AC3E}">
        <p14:creationId xmlns:p14="http://schemas.microsoft.com/office/powerpoint/2010/main" val="2694514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Rozsáhlá skupina lidí s obdobnými ekonomickými prostředky, které ovlivňují jejich způsob života. Základem rozdílů jsou majetkové poměry a typ zaměstnání. </a:t>
            </a:r>
          </a:p>
          <a:p>
            <a:r>
              <a:rPr lang="cs-CZ" dirty="0"/>
              <a:t>Tři třídy v západní společnosti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Vyšší – vlastníci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Střední – „bílé límečky“ – úředníci, odborníci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Dělnická – manuálně pracující</a:t>
            </a:r>
          </a:p>
          <a:p>
            <a:pPr marL="0" indent="0">
              <a:buNone/>
            </a:pPr>
            <a:r>
              <a:rPr lang="cs-CZ" dirty="0"/>
              <a:t>V některých zemích tvoří čtvrtou třídu zemědělci (Francie, Japonsko)</a:t>
            </a:r>
          </a:p>
          <a:p>
            <a:pPr marL="0" indent="0">
              <a:buNone/>
            </a:pPr>
            <a:r>
              <a:rPr lang="cs-CZ" dirty="0"/>
              <a:t>Diskuse o významu tříd v moderní společnosti – výzkumy dokládá rozdíly mezi třídami v mnoha oblastech (vzdělání, zdraví, přístup ke zdrojům apod.)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157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</TotalTime>
  <Words>1285</Words>
  <Application>Microsoft Office PowerPoint</Application>
  <PresentationFormat>Předvádění na obrazovce (4:3)</PresentationFormat>
  <Paragraphs>138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Georgia</vt:lpstr>
      <vt:lpstr>Wingdings</vt:lpstr>
      <vt:lpstr>Wingdings 2</vt:lpstr>
      <vt:lpstr>Administrativní</vt:lpstr>
      <vt:lpstr>Vybrané kapitoly ze sociologie 3</vt:lpstr>
      <vt:lpstr>Kde jsme minule skončili?</vt:lpstr>
      <vt:lpstr>Co nás dnes čeká?</vt:lpstr>
      <vt:lpstr>Stratifikace a struktura společnosti</vt:lpstr>
      <vt:lpstr>Otrokářství </vt:lpstr>
      <vt:lpstr>Kasty</vt:lpstr>
      <vt:lpstr>Stavy</vt:lpstr>
      <vt:lpstr>Třídy</vt:lpstr>
      <vt:lpstr>Třída </vt:lpstr>
      <vt:lpstr>Prezentace aplikace PowerPoint</vt:lpstr>
      <vt:lpstr>Prezentace aplikace PowerPoint</vt:lpstr>
      <vt:lpstr>Sociální mobilita</vt:lpstr>
      <vt:lpstr>Sociální mobilita</vt:lpstr>
      <vt:lpstr>Prezentace aplikace PowerPoint</vt:lpstr>
      <vt:lpstr>Sociální mobilita a úspěch</vt:lpstr>
      <vt:lpstr>Prezentace aplikace PowerPoint</vt:lpstr>
      <vt:lpstr>Sociální interakce jako před zkoumání sg.</vt:lpstr>
      <vt:lpstr>Prezentace aplikace PowerPoint</vt:lpstr>
      <vt:lpstr>Studium každodennosti</vt:lpstr>
      <vt:lpstr>Prezentace aplikace PowerPoint</vt:lpstr>
      <vt:lpstr>Neverbální komunikace pohledem sg.</vt:lpstr>
      <vt:lpstr>Verbální komunikace a sg.</vt:lpstr>
      <vt:lpstr>Intenzita interakce</vt:lpstr>
      <vt:lpstr>Setkání</vt:lpstr>
      <vt:lpstr>Prezentace aplikace PowerPoint</vt:lpstr>
      <vt:lpstr>Osobní prostor při interakci</vt:lpstr>
      <vt:lpstr>Interakce v čase a prostoru</vt:lpstr>
    </vt:vector>
  </TitlesOfParts>
  <Company>Jabok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3</dc:title>
  <dc:creator>Pazlarova</dc:creator>
  <cp:lastModifiedBy>Hana Pazlarová</cp:lastModifiedBy>
  <cp:revision>7</cp:revision>
  <dcterms:created xsi:type="dcterms:W3CDTF">2017-02-22T08:50:11Z</dcterms:created>
  <dcterms:modified xsi:type="dcterms:W3CDTF">2024-10-23T11:44:20Z</dcterms:modified>
</cp:coreProperties>
</file>