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1" r:id="rId8"/>
    <p:sldId id="278" r:id="rId9"/>
    <p:sldId id="279" r:id="rId10"/>
    <p:sldId id="280" r:id="rId11"/>
    <p:sldId id="281" r:id="rId12"/>
    <p:sldId id="282" r:id="rId13"/>
    <p:sldId id="283" r:id="rId14"/>
    <p:sldId id="272" r:id="rId15"/>
    <p:sldId id="261" r:id="rId16"/>
    <p:sldId id="262" r:id="rId17"/>
    <p:sldId id="263" r:id="rId18"/>
    <p:sldId id="265" r:id="rId19"/>
    <p:sldId id="267" r:id="rId20"/>
    <p:sldId id="266" r:id="rId21"/>
    <p:sldId id="268" r:id="rId22"/>
    <p:sldId id="269" r:id="rId23"/>
    <p:sldId id="270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F34D43-1E0E-4BD2-AD63-D3DB42B2A1BE}" type="datetimeFigureOut">
              <a:rPr lang="cs-CZ" smtClean="0"/>
              <a:pPr/>
              <a:t>18.12.2019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14AADB-2AA4-4C06-8DE8-0967CEEE812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10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deviace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Mají význam v </a:t>
            </a:r>
            <a:r>
              <a:rPr lang="cs-CZ" dirty="0" err="1" smtClean="0"/>
              <a:t>soc.interakcích</a:t>
            </a:r>
            <a:r>
              <a:rPr lang="cs-CZ" dirty="0" smtClean="0"/>
              <a:t> a vztazích</a:t>
            </a:r>
          </a:p>
          <a:p>
            <a:r>
              <a:rPr lang="cs-CZ" dirty="0" smtClean="0"/>
              <a:t>Chování </a:t>
            </a:r>
            <a:r>
              <a:rPr lang="cs-CZ" dirty="0"/>
              <a:t>mimo normy většinové společnosti</a:t>
            </a:r>
          </a:p>
          <a:p>
            <a:r>
              <a:rPr lang="cs-CZ" dirty="0"/>
              <a:t>Multidisciplinární obor – nejen SP, ale i sociologie, kriminologie, pedagogika, psychologie, právo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84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Deviantní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Skryté – nerozpoznané okolím a/nebo subjektem</a:t>
            </a:r>
          </a:p>
          <a:p>
            <a:r>
              <a:rPr lang="cs-CZ" dirty="0" smtClean="0"/>
              <a:t>Zjevné – rozpoznané a označkované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5177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Zjevné deviantní chování</a:t>
            </a:r>
          </a:p>
          <a:p>
            <a:r>
              <a:rPr lang="cs-CZ" dirty="0" smtClean="0"/>
              <a:t>Zjevné poruchy psychických funkcí</a:t>
            </a:r>
          </a:p>
          <a:p>
            <a:r>
              <a:rPr lang="cs-CZ" dirty="0" smtClean="0"/>
              <a:t>Zjevné deviantní fyzické charakteristiky</a:t>
            </a:r>
          </a:p>
          <a:p>
            <a:r>
              <a:rPr lang="cs-CZ" dirty="0" smtClean="0"/>
              <a:t>Zjevné deviantní sociální charakteristiky</a:t>
            </a:r>
          </a:p>
          <a:p>
            <a:endParaRPr lang="cs-CZ" dirty="0"/>
          </a:p>
          <a:p>
            <a:r>
              <a:rPr lang="cs-CZ" dirty="0" smtClean="0"/>
              <a:t>Behaviorální (</a:t>
            </a:r>
            <a:r>
              <a:rPr lang="cs-CZ" dirty="0" err="1" smtClean="0"/>
              <a:t>dev.chování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Nonbehaviorální</a:t>
            </a:r>
            <a:r>
              <a:rPr lang="cs-CZ" dirty="0" smtClean="0"/>
              <a:t> (fyzické, sociální spod.)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670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Konformita (poslušnost) – chování v souladu s očekáváními, může být deviantní (konformita s ideologiemi)</a:t>
            </a:r>
          </a:p>
          <a:p>
            <a:r>
              <a:rPr lang="cs-CZ" dirty="0" err="1" smtClean="0"/>
              <a:t>Nonkonformita</a:t>
            </a:r>
            <a:r>
              <a:rPr lang="cs-CZ" dirty="0" smtClean="0"/>
              <a:t> – chování v rozporu s očekáváním okolí, nemusí být deviantní, může být progresivní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6685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Nesociální</a:t>
            </a:r>
          </a:p>
          <a:p>
            <a:r>
              <a:rPr lang="cs-CZ" dirty="0" smtClean="0"/>
              <a:t>Sociální 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Agrese a agresivita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Agrese – nepřátelský akt směřující vědomě k poškození druhého, nikoliv nutně fyzické násilí, slovní/myšlenková agrese, přesunutá agrese (agrese vůči zástupnému objektu)</a:t>
            </a:r>
          </a:p>
          <a:p>
            <a:r>
              <a:rPr lang="cs-CZ" dirty="0" smtClean="0"/>
              <a:t>Agresivita – sklon k agresi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lidské agrese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Vrozená agrese – vrozené faktory podporující rozvoj agresivity</a:t>
            </a:r>
          </a:p>
          <a:p>
            <a:r>
              <a:rPr lang="cs-CZ" dirty="0" smtClean="0"/>
              <a:t>Teorie frustrace – agresivní jednání je způsobeno frustrací z nemožnosti dosažení cíle vs. Naučená bezmoc</a:t>
            </a:r>
          </a:p>
          <a:p>
            <a:r>
              <a:rPr lang="cs-CZ" dirty="0" smtClean="0"/>
              <a:t>Agrese jako naučené chování – pokud se agrese vyplácí, je odměňována</a:t>
            </a:r>
          </a:p>
          <a:p>
            <a:r>
              <a:rPr lang="cs-CZ" dirty="0" smtClean="0"/>
              <a:t>Situační faktory – hluk, uzavřený prostor, množství lidí na malém prostoru…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Kriminalita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Specifický případ deviace</a:t>
            </a:r>
          </a:p>
          <a:p>
            <a:r>
              <a:rPr lang="cs-CZ" dirty="0" smtClean="0"/>
              <a:t>Chování porušující normy trestního práva</a:t>
            </a:r>
          </a:p>
          <a:p>
            <a:r>
              <a:rPr lang="cs-CZ" dirty="0" smtClean="0"/>
              <a:t>Podléhá mnoha faktorům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Prostá deviace – jednání vyvolávající kritickou odezvu, překračující převažující normy – výstřední zdobení těla</a:t>
            </a:r>
          </a:p>
          <a:p>
            <a:r>
              <a:rPr lang="cs-CZ" dirty="0" smtClean="0"/>
              <a:t>Zločin, který je současně deviací – zneužívání dětí</a:t>
            </a:r>
          </a:p>
          <a:p>
            <a:r>
              <a:rPr lang="cs-CZ" dirty="0" smtClean="0"/>
              <a:t>Přestoupení zákona,které není vzhledem k četnosti výskytu deviací – telefonování za jízdy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Může existovat zločin bez oběti?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normální?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55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Zločin bez oběti - nelegální jednání, které nikomu neubližuje</a:t>
            </a:r>
          </a:p>
          <a:p>
            <a:r>
              <a:rPr lang="cs-CZ" dirty="0" smtClean="0"/>
              <a:t>Zločiny bílých límečků – zločin spáchaný osobou s vysokým společenským statusem v rámci povolání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zločin v zaměstnání – zrazení </a:t>
            </a:r>
            <a:r>
              <a:rPr lang="cs-CZ" dirty="0" err="1" smtClean="0"/>
              <a:t>loyality</a:t>
            </a:r>
            <a:r>
              <a:rPr lang="cs-CZ" dirty="0" smtClean="0"/>
              <a:t> vůči zaměstnavateli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profesionální (organizovaný) zločin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korporační zločin – z.ve prospěch organizace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státní, politický zločin – zločiny domněle v zájmu státu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Každá společnost má škálu trestů, které závisí na typu společnosti a čase</a:t>
            </a:r>
          </a:p>
          <a:p>
            <a:r>
              <a:rPr lang="cs-CZ" dirty="0" smtClean="0"/>
              <a:t>Fyzické tresty – krajní příklad – trest smrti</a:t>
            </a:r>
          </a:p>
          <a:p>
            <a:r>
              <a:rPr lang="cs-CZ" dirty="0" smtClean="0"/>
              <a:t>Zbavení svobody</a:t>
            </a:r>
          </a:p>
          <a:p>
            <a:r>
              <a:rPr lang="cs-CZ" dirty="0" smtClean="0"/>
              <a:t>Odebrání dobra – peněz, majetku, hodnosti, ztráta občanských práv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3533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má trest sloužit?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042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Odstrašení těch, kteří by podobný čin chtěli spáchat</a:t>
            </a:r>
          </a:p>
          <a:p>
            <a:r>
              <a:rPr lang="cs-CZ" dirty="0" smtClean="0"/>
              <a:t>Nahrazení části škody</a:t>
            </a:r>
          </a:p>
          <a:p>
            <a:r>
              <a:rPr lang="cs-CZ" dirty="0" smtClean="0"/>
              <a:t>Osobnostní změna odsouzeného</a:t>
            </a:r>
          </a:p>
          <a:p>
            <a:r>
              <a:rPr lang="cs-CZ" dirty="0" smtClean="0"/>
              <a:t>Ochrana společnosti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mtClean="0">
                <a:sym typeface="Wingdings" panose="05000000000000000000" pitchFamily="2" charset="2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42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Normalita od lat. Norma – míra, měřítko, pravidlo – kritérium umožňující srovnání, hodnocení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Abnormalita, odchylka od normy, deviace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Definice normality je problematická, ovlivňuje jí řada faktorů – kulturních, historických, sociálních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766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dlouho by měla být žena na mateřské dovolené? </a:t>
            </a:r>
          </a:p>
          <a:p>
            <a:r>
              <a:rPr lang="cs-CZ" dirty="0" smtClean="0"/>
              <a:t>Jak často by se mělo převlékat ložní prádlo? </a:t>
            </a:r>
          </a:p>
          <a:p>
            <a:r>
              <a:rPr lang="cs-CZ" dirty="0" smtClean="0"/>
              <a:t>Jak dlouhé by mělo být vyšší odborné vzdělání? </a:t>
            </a:r>
          </a:p>
          <a:p>
            <a:r>
              <a:rPr lang="cs-CZ" dirty="0" smtClean="0"/>
              <a:t>Jaká je přiměřený trest za krádež lahve alkoholu v obchodě?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556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Osobní norma</a:t>
            </a:r>
          </a:p>
          <a:p>
            <a:r>
              <a:rPr lang="cs-CZ" altLang="cs-CZ" dirty="0" smtClean="0"/>
              <a:t>Organizační kultura </a:t>
            </a:r>
          </a:p>
          <a:p>
            <a:r>
              <a:rPr lang="cs-CZ" altLang="cs-CZ" dirty="0" smtClean="0"/>
              <a:t>Legislativa</a:t>
            </a:r>
          </a:p>
          <a:p>
            <a:r>
              <a:rPr lang="cs-CZ" altLang="cs-CZ" dirty="0" smtClean="0"/>
              <a:t>Normy rodiny</a:t>
            </a:r>
          </a:p>
          <a:p>
            <a:r>
              <a:rPr lang="cs-CZ" altLang="cs-CZ" dirty="0" smtClean="0"/>
              <a:t>Normy subkultury</a:t>
            </a:r>
          </a:p>
          <a:p>
            <a:r>
              <a:rPr lang="cs-CZ" altLang="cs-CZ" dirty="0" smtClean="0"/>
              <a:t>Kulturní normy</a:t>
            </a:r>
          </a:p>
          <a:p>
            <a:r>
              <a:rPr lang="cs-CZ" altLang="cs-CZ" dirty="0" smtClean="0"/>
              <a:t>Aktuální společenské klima (média) </a:t>
            </a:r>
          </a:p>
          <a:p>
            <a:endParaRPr lang="cs-CZ" altLang="cs-CZ" dirty="0" smtClean="0"/>
          </a:p>
        </p:txBody>
      </p:sp>
      <p:sp>
        <p:nvSpPr>
          <p:cNvPr id="11268" name="Zástupný symbol pro zápatí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466236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Normy závazné vyžadují konformitu (normalitu)</a:t>
            </a:r>
          </a:p>
          <a:p>
            <a:r>
              <a:rPr lang="cs-CZ" dirty="0" smtClean="0"/>
              <a:t>Dodržování ostatních norem vytváří jedno z dilemat SP – normy spol. x práva klienta na sebeurčení</a:t>
            </a:r>
          </a:p>
          <a:p>
            <a:endParaRPr lang="cs-CZ" dirty="0"/>
          </a:p>
          <a:p>
            <a:r>
              <a:rPr lang="cs-CZ" dirty="0" smtClean="0"/>
              <a:t>Sociální </a:t>
            </a:r>
            <a:r>
              <a:rPr lang="cs-CZ" dirty="0" smtClean="0"/>
              <a:t>pracovník/</a:t>
            </a:r>
            <a:r>
              <a:rPr lang="cs-CZ" dirty="0" err="1" smtClean="0"/>
              <a:t>soc.pedagog</a:t>
            </a:r>
            <a:r>
              <a:rPr lang="cs-CZ" dirty="0" smtClean="0"/>
              <a:t> </a:t>
            </a:r>
            <a:r>
              <a:rPr lang="cs-CZ" dirty="0" smtClean="0"/>
              <a:t>je reprezentantem normality před klientem.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14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deviace?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 lat. </a:t>
            </a:r>
            <a:r>
              <a:rPr lang="cs-CZ" dirty="0" err="1" smtClean="0"/>
              <a:t>Deviatio</a:t>
            </a:r>
            <a:r>
              <a:rPr lang="cs-CZ" dirty="0" smtClean="0"/>
              <a:t> – úchylka, odchylka, vybočení, odklon od normy</a:t>
            </a:r>
          </a:p>
          <a:p>
            <a:r>
              <a:rPr lang="cs-CZ" dirty="0" smtClean="0"/>
              <a:t>Deviace – obecná vlastnost týkající se přírodních i společenských jevů, velká variabilita</a:t>
            </a:r>
          </a:p>
          <a:p>
            <a:r>
              <a:rPr lang="cs-CZ" dirty="0" smtClean="0"/>
              <a:t>Deviace v tělesné stavbě, psychických funkcích, sociálním postavení, chování…</a:t>
            </a:r>
          </a:p>
          <a:p>
            <a:r>
              <a:rPr lang="cs-CZ" dirty="0" smtClean="0"/>
              <a:t>Kvalitativní deviace – odchylka struktury či funkce</a:t>
            </a:r>
          </a:p>
          <a:p>
            <a:r>
              <a:rPr lang="cs-CZ" dirty="0" smtClean="0"/>
              <a:t>Kvantitativní deviace – odchylka v míře výskytu</a:t>
            </a:r>
          </a:p>
          <a:p>
            <a:r>
              <a:rPr lang="cs-CZ" dirty="0" smtClean="0"/>
              <a:t>Deviace – teoreticky hodnotově i emocionálně neutrální x negativní vnímání, předsudky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35808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Nemají význam v sociálních vztazích</a:t>
            </a:r>
          </a:p>
          <a:p>
            <a:r>
              <a:rPr lang="cs-CZ" dirty="0" smtClean="0"/>
              <a:t>Neživá příroda, rostliny, nižší živočichové</a:t>
            </a:r>
          </a:p>
          <a:p>
            <a:endParaRPr lang="cs-CZ" dirty="0"/>
          </a:p>
          <a:p>
            <a:r>
              <a:rPr lang="cs-CZ" dirty="0" smtClean="0"/>
              <a:t>U lidí tzv. skryté deviace – např. neodhalené trestné činy nebo zjevné, ale málo významné deviace (neovlivňují interakce a vztahy)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619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179</TotalTime>
  <Words>626</Words>
  <Application>Microsoft Office PowerPoint</Application>
  <PresentationFormat>Předvádění na obrazovce (4:3)</PresentationFormat>
  <Paragraphs>90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Bookman Old Style</vt:lpstr>
      <vt:lpstr>Gill Sans MT</vt:lpstr>
      <vt:lpstr>Wingdings</vt:lpstr>
      <vt:lpstr>Wingdings 3</vt:lpstr>
      <vt:lpstr>Původ</vt:lpstr>
      <vt:lpstr>Vybrané kapitoly ze sociologie 10</vt:lpstr>
      <vt:lpstr>Co je normální?</vt:lpstr>
      <vt:lpstr>Prezentace aplikace PowerPoint</vt:lpstr>
      <vt:lpstr>Prezentace aplikace PowerPoint</vt:lpstr>
      <vt:lpstr>Normy</vt:lpstr>
      <vt:lpstr>Prezentace aplikace PowerPoint</vt:lpstr>
      <vt:lpstr>Prezentace aplikace PowerPoint</vt:lpstr>
      <vt:lpstr>Deviace</vt:lpstr>
      <vt:lpstr>Nesociální deviace</vt:lpstr>
      <vt:lpstr>Sociální deviace</vt:lpstr>
      <vt:lpstr>Deviantní chování</vt:lpstr>
      <vt:lpstr>Lidské sociální deviace</vt:lpstr>
      <vt:lpstr>Prezentace aplikace PowerPoint</vt:lpstr>
      <vt:lpstr>Prezentace aplikace PowerPoint</vt:lpstr>
      <vt:lpstr>Agrese a agresivita</vt:lpstr>
      <vt:lpstr>Příčiny lidské agrese</vt:lpstr>
      <vt:lpstr>Kriminalita</vt:lpstr>
      <vt:lpstr>Prezentace aplikace PowerPoint</vt:lpstr>
      <vt:lpstr>Prezentace aplikace PowerPoint</vt:lpstr>
      <vt:lpstr>Prezentace aplikace PowerPoint</vt:lpstr>
      <vt:lpstr>Trest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</dc:title>
  <dc:creator>Hana Pazlarova</dc:creator>
  <cp:lastModifiedBy>Pazlarová, Hana</cp:lastModifiedBy>
  <cp:revision>24</cp:revision>
  <dcterms:created xsi:type="dcterms:W3CDTF">2017-05-23T09:35:45Z</dcterms:created>
  <dcterms:modified xsi:type="dcterms:W3CDTF">2019-12-18T06:29:22Z</dcterms:modified>
</cp:coreProperties>
</file>