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9" r:id="rId6"/>
    <p:sldId id="260" r:id="rId7"/>
    <p:sldId id="293" r:id="rId8"/>
    <p:sldId id="263" r:id="rId9"/>
    <p:sldId id="292" r:id="rId10"/>
    <p:sldId id="272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6A4245-4539-46DE-B60A-E9302AE66204}" type="datetimeFigureOut">
              <a:rPr lang="cs-CZ" smtClean="0"/>
              <a:pPr/>
              <a:t>18.09.2024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B21561-8250-496F-9BBC-C1C9DC58432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Hana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nám může být </a:t>
            </a:r>
            <a:r>
              <a:rPr lang="cs-CZ" dirty="0" err="1"/>
              <a:t>sg</a:t>
            </a:r>
            <a:r>
              <a:rPr lang="cs-CZ" dirty="0"/>
              <a:t>.?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Sebepoznání – čím více lidé vědí o fungování společnosti, tím lépe jí mohou ovlivňovat</a:t>
            </a:r>
          </a:p>
          <a:p>
            <a:r>
              <a:rPr lang="cs-CZ" dirty="0"/>
              <a:t>Poznání kulturních rozdílů - nové perspektivy, odstraňování předsudků</a:t>
            </a:r>
          </a:p>
          <a:p>
            <a:r>
              <a:rPr lang="cs-CZ" dirty="0"/>
              <a:t>Hodnocení úspěšnosti praktických přístupů  - </a:t>
            </a:r>
            <a:r>
              <a:rPr lang="cs-CZ" dirty="0" err="1"/>
              <a:t>sg.výzkum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Trocha historie nikoho nezabije </a:t>
            </a:r>
            <a:r>
              <a:rPr lang="cs-CZ" dirty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Zájem o dění ve společnosti odedávna</a:t>
            </a:r>
          </a:p>
          <a:p>
            <a:r>
              <a:rPr lang="cs-CZ" dirty="0"/>
              <a:t>Systematické zkoumání od 19.st.</a:t>
            </a:r>
          </a:p>
          <a:p>
            <a:endParaRPr lang="cs-CZ" dirty="0"/>
          </a:p>
          <a:p>
            <a:r>
              <a:rPr lang="cs-CZ" dirty="0"/>
              <a:t>Proč?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Sg</a:t>
            </a:r>
            <a:r>
              <a:rPr lang="cs-CZ" dirty="0"/>
              <a:t>. V kontextu převratných společenských změn – francouzská revoluce, průmyslová revoluce, rozvoj věd</a:t>
            </a:r>
          </a:p>
          <a:p>
            <a:r>
              <a:rPr lang="cs-CZ" dirty="0"/>
              <a:t>Věda se nažila nahradit náboženství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August </a:t>
            </a:r>
            <a:r>
              <a:rPr lang="cs-CZ" dirty="0" err="1"/>
              <a:t>Comte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Vynalezl pojem „sociologie“ (nejdříve sociální fyzika)</a:t>
            </a:r>
          </a:p>
          <a:p>
            <a:r>
              <a:rPr lang="cs-CZ" dirty="0"/>
              <a:t>Zkoumání společnosti na vědeckých základech</a:t>
            </a:r>
          </a:p>
          <a:p>
            <a:r>
              <a:rPr lang="cs-CZ" dirty="0"/>
              <a:t>Sociologii vnímal jako exaktní vědu podobnou fyzice, chemii apod.</a:t>
            </a:r>
          </a:p>
          <a:p>
            <a:r>
              <a:rPr lang="cs-CZ" dirty="0"/>
              <a:t>Navrhl plány na změnu společnosti na základě vědeckého zkoumání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Émile</a:t>
            </a:r>
            <a:r>
              <a:rPr lang="cs-CZ" dirty="0"/>
              <a:t> </a:t>
            </a:r>
            <a:r>
              <a:rPr lang="cs-CZ" dirty="0" err="1"/>
              <a:t>Durkheim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Vycházel z </a:t>
            </a:r>
            <a:r>
              <a:rPr lang="cs-CZ" dirty="0" err="1"/>
              <a:t>Comta</a:t>
            </a:r>
            <a:r>
              <a:rPr lang="cs-CZ" dirty="0"/>
              <a:t>, ale kritizoval jeho myšlenky jako „spekulativní a vágní“</a:t>
            </a:r>
          </a:p>
          <a:p>
            <a:r>
              <a:rPr lang="cs-CZ" dirty="0"/>
              <a:t>Zdůrazňoval zkoumání „sociálních faktů“  jako objektivních věcí</a:t>
            </a:r>
          </a:p>
          <a:p>
            <a:r>
              <a:rPr lang="cs-CZ" dirty="0"/>
              <a:t>Zabýval se změnami ve společnosti a procesem dělby práce. </a:t>
            </a:r>
          </a:p>
          <a:p>
            <a:r>
              <a:rPr lang="cs-CZ" dirty="0"/>
              <a:t>Upozornil, že převratné změny ve společnosti vyvolávají sociální problémy</a:t>
            </a:r>
          </a:p>
          <a:p>
            <a:r>
              <a:rPr lang="cs-CZ" dirty="0"/>
              <a:t>Anomie – pocit nezařazenosti, bezradnosti, následek moderní společnosti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Sebevraždy - 1897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Analýza sebevražedného chování</a:t>
            </a:r>
          </a:p>
          <a:p>
            <a:r>
              <a:rPr lang="cs-CZ" dirty="0"/>
              <a:t>Osobní čin x značný společenský vliv</a:t>
            </a:r>
          </a:p>
          <a:p>
            <a:r>
              <a:rPr lang="cs-CZ" dirty="0" err="1"/>
              <a:t>Durkheim</a:t>
            </a:r>
            <a:r>
              <a:rPr lang="cs-CZ" dirty="0"/>
              <a:t> prokázal vnější vlivy – statistické pravidelnosti</a:t>
            </a:r>
          </a:p>
          <a:p>
            <a:r>
              <a:rPr lang="cs-CZ" dirty="0"/>
              <a:t>Klasické </a:t>
            </a:r>
            <a:r>
              <a:rPr lang="cs-CZ" dirty="0" err="1"/>
              <a:t>sg.dílo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Karel Marx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Materialistické pojetí  - hlavním hybatelem změn jsou materiální podmínky a konflikty mezi třídami</a:t>
            </a:r>
          </a:p>
          <a:p>
            <a:r>
              <a:rPr lang="cs-CZ" dirty="0"/>
              <a:t>Kapitalismus jako třídní společnost měl být nahrazen společností, kde zanikne nerovnost mezi lidmi.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Max Weber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Snaha o porozumění sociálním změnám</a:t>
            </a:r>
          </a:p>
          <a:p>
            <a:r>
              <a:rPr lang="cs-CZ" dirty="0"/>
              <a:t>Kritik Marxe – třídní konflikt nehraje zásadní roli</a:t>
            </a:r>
          </a:p>
          <a:p>
            <a:r>
              <a:rPr lang="cs-CZ" dirty="0"/>
              <a:t>Důraz na myšlenky a hodnoty jako hybatele změn ve společnosti</a:t>
            </a:r>
          </a:p>
          <a:p>
            <a:r>
              <a:rPr lang="cs-CZ" dirty="0"/>
              <a:t>Věda a byrokracie má vliv na charakter společnosti</a:t>
            </a:r>
          </a:p>
          <a:p>
            <a:r>
              <a:rPr lang="cs-CZ" dirty="0"/>
              <a:t>Racionalizace – snaha o co nejefektivnější organizaci sociálního a ekonomického života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je sociologie? </a:t>
            </a:r>
          </a:p>
          <a:p>
            <a:r>
              <a:rPr lang="cs-CZ" dirty="0"/>
              <a:t>Co bych se chtěl/a dozvědět?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sociologie?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Společensko-vědní disciplína zabývající se studiem sociálního života, skupin a společností. Vysvětluje společenské jevy ze sociálních příčin.</a:t>
            </a:r>
          </a:p>
          <a:p>
            <a:r>
              <a:rPr lang="cs-CZ" dirty="0"/>
              <a:t>Snaha porozumět vlastní společnosti (</a:t>
            </a:r>
            <a:r>
              <a:rPr lang="cs-CZ" dirty="0" err="1"/>
              <a:t>vs.kulturní</a:t>
            </a:r>
            <a:r>
              <a:rPr lang="cs-CZ" dirty="0"/>
              <a:t> antropologie)</a:t>
            </a:r>
          </a:p>
          <a:p>
            <a:r>
              <a:rPr lang="cs-CZ" dirty="0"/>
              <a:t>Široký záběr</a:t>
            </a:r>
          </a:p>
          <a:p>
            <a:r>
              <a:rPr lang="cs-CZ" dirty="0"/>
              <a:t>Rozmanité metody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Sociologie jako vědní disciplína</a:t>
            </a:r>
          </a:p>
          <a:p>
            <a:r>
              <a:rPr lang="cs-CZ" dirty="0"/>
              <a:t>Kultura a společnost</a:t>
            </a:r>
          </a:p>
          <a:p>
            <a:r>
              <a:rPr lang="cs-CZ" dirty="0"/>
              <a:t>Stratifikace a struktura společnosti</a:t>
            </a:r>
          </a:p>
          <a:p>
            <a:r>
              <a:rPr lang="cs-CZ" dirty="0"/>
              <a:t>Sociální mobilita – chudoba, nerovnost</a:t>
            </a:r>
          </a:p>
          <a:p>
            <a:r>
              <a:rPr lang="cs-CZ" dirty="0"/>
              <a:t>Sociální interakce</a:t>
            </a:r>
          </a:p>
          <a:p>
            <a:r>
              <a:rPr lang="cs-CZ" dirty="0"/>
              <a:t>Socializace</a:t>
            </a:r>
          </a:p>
          <a:p>
            <a:r>
              <a:rPr lang="cs-CZ" dirty="0"/>
              <a:t>Rodina očima sociologie</a:t>
            </a:r>
          </a:p>
          <a:p>
            <a:r>
              <a:rPr lang="cs-CZ" dirty="0"/>
              <a:t>Etnicita – předsudky diskriminace</a:t>
            </a:r>
          </a:p>
          <a:p>
            <a:r>
              <a:rPr lang="cs-CZ" dirty="0"/>
              <a:t>Migrace – příčiny, formy</a:t>
            </a:r>
          </a:p>
          <a:p>
            <a:r>
              <a:rPr lang="cs-CZ" dirty="0"/>
              <a:t>Urbanizace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atestace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Písemný test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Giddens</a:t>
            </a:r>
            <a:r>
              <a:rPr lang="cs-CZ" dirty="0"/>
              <a:t>, A. </a:t>
            </a:r>
            <a:r>
              <a:rPr lang="cs-CZ" i="1" dirty="0"/>
              <a:t>Sociologie.</a:t>
            </a:r>
          </a:p>
          <a:p>
            <a:r>
              <a:rPr lang="cs-CZ" dirty="0"/>
              <a:t>Keller, J. </a:t>
            </a:r>
            <a:r>
              <a:rPr lang="cs-CZ" i="1" dirty="0"/>
              <a:t>Úvod do sociologie.</a:t>
            </a:r>
          </a:p>
          <a:p>
            <a:r>
              <a:rPr lang="cs-CZ" dirty="0"/>
              <a:t>Berger, P.L. </a:t>
            </a:r>
            <a:r>
              <a:rPr lang="cs-CZ" i="1" dirty="0"/>
              <a:t>Pozvání do sociologie</a:t>
            </a:r>
          </a:p>
          <a:p>
            <a:r>
              <a:rPr lang="cs-CZ" dirty="0" err="1"/>
              <a:t>Jandourek</a:t>
            </a:r>
            <a:r>
              <a:rPr lang="cs-CZ" dirty="0"/>
              <a:t>, J. </a:t>
            </a:r>
            <a:r>
              <a:rPr lang="cs-CZ" i="1" dirty="0"/>
              <a:t>Průvodce sociologií</a:t>
            </a:r>
          </a:p>
          <a:p>
            <a:r>
              <a:rPr lang="cs-CZ" i="1" dirty="0"/>
              <a:t>A další…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86F23-DB52-4886-88C2-AA47F318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203DA-28B2-4BC6-AA91-D8201CA984E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znamená pití kávy?</a:t>
            </a:r>
          </a:p>
        </p:txBody>
      </p:sp>
    </p:spTree>
    <p:extLst>
      <p:ext uri="{BB962C8B-B14F-4D97-AF65-F5344CB8AC3E}">
        <p14:creationId xmlns:p14="http://schemas.microsoft.com/office/powerpoint/2010/main" val="121799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Sociologické myšlení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Představivost </a:t>
            </a:r>
          </a:p>
          <a:p>
            <a:r>
              <a:rPr lang="cs-CZ" dirty="0"/>
              <a:t>Sociologická imaginace – odstup od vlastní zkušenosti a prožitku</a:t>
            </a:r>
          </a:p>
          <a:p>
            <a:r>
              <a:rPr lang="cs-CZ" dirty="0"/>
              <a:t>Zamýšlené a nezamýšlené důsledky</a:t>
            </a:r>
          </a:p>
          <a:p>
            <a:endParaRPr lang="cs-CZ" dirty="0"/>
          </a:p>
          <a:p>
            <a:r>
              <a:rPr lang="cs-CZ" dirty="0"/>
              <a:t>Co znamená pití kávy?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 čemu nám může být sociologie?</a:t>
            </a:r>
          </a:p>
        </p:txBody>
      </p:sp>
    </p:spTree>
    <p:extLst>
      <p:ext uri="{BB962C8B-B14F-4D97-AF65-F5344CB8AC3E}">
        <p14:creationId xmlns:p14="http://schemas.microsoft.com/office/powerpoint/2010/main" val="4154135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438</Words>
  <Application>Microsoft Office PowerPoint</Application>
  <PresentationFormat>Předvádění na obrazovce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Bookman Old Style</vt:lpstr>
      <vt:lpstr>Gill Sans MT</vt:lpstr>
      <vt:lpstr>Wingdings</vt:lpstr>
      <vt:lpstr>Wingdings 3</vt:lpstr>
      <vt:lpstr>Původ</vt:lpstr>
      <vt:lpstr>Vybrané kapitoly ze sociologie I.</vt:lpstr>
      <vt:lpstr>Prezentace aplikace PowerPoint</vt:lpstr>
      <vt:lpstr>Co je sociologie? </vt:lpstr>
      <vt:lpstr>Obsah kurzu</vt:lpstr>
      <vt:lpstr>Podmínky atestace</vt:lpstr>
      <vt:lpstr>Doporučená literatura</vt:lpstr>
      <vt:lpstr>Prezentace aplikace PowerPoint</vt:lpstr>
      <vt:lpstr>Sociologické myšlení</vt:lpstr>
      <vt:lpstr>Prezentace aplikace PowerPoint</vt:lpstr>
      <vt:lpstr>K čemu nám může být sg.?</vt:lpstr>
      <vt:lpstr>Trocha historie nikoho nezabije </vt:lpstr>
      <vt:lpstr>Prezentace aplikace PowerPoint</vt:lpstr>
      <vt:lpstr>August Comte</vt:lpstr>
      <vt:lpstr>Émile Durkheim</vt:lpstr>
      <vt:lpstr>Sebevraždy - 1897</vt:lpstr>
      <vt:lpstr>Karel Marx</vt:lpstr>
      <vt:lpstr>Max Weber</vt:lpstr>
    </vt:vector>
  </TitlesOfParts>
  <Company>Jabok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I.</dc:title>
  <dc:creator>Pazlarova</dc:creator>
  <cp:lastModifiedBy>Hana Pazlarová</cp:lastModifiedBy>
  <cp:revision>32</cp:revision>
  <dcterms:created xsi:type="dcterms:W3CDTF">2017-01-17T12:00:10Z</dcterms:created>
  <dcterms:modified xsi:type="dcterms:W3CDTF">2024-09-18T11:03:09Z</dcterms:modified>
</cp:coreProperties>
</file>