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1" r:id="rId4"/>
    <p:sldMasterId id="2147483674" r:id="rId5"/>
    <p:sldMasterId id="2147483687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y="6858000" cx="12192000"/>
  <p:notesSz cx="7559675" cy="10691800"/>
  <p:embeddedFontLst>
    <p:embeddedFont>
      <p:font typeface="Roboto"/>
      <p:regular r:id="rId32"/>
      <p:bold r:id="rId33"/>
      <p:italic r:id="rId34"/>
      <p:boldItalic r:id="rId35"/>
    </p:embeddedFont>
    <p:embeddedFont>
      <p:font typeface="Roboto Condensed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40" roundtripDataSignature="AMtx7mgMQNtYeuOUH/QcyIrKdImDuuwa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font" Target="fonts/Roboto-bold.fntdata"/><Relationship Id="rId10" Type="http://schemas.openxmlformats.org/officeDocument/2006/relationships/slide" Target="slides/slide3.xml"/><Relationship Id="rId32" Type="http://schemas.openxmlformats.org/officeDocument/2006/relationships/font" Target="fonts/Roboto-regular.fntdata"/><Relationship Id="rId13" Type="http://schemas.openxmlformats.org/officeDocument/2006/relationships/slide" Target="slides/slide6.xml"/><Relationship Id="rId35" Type="http://schemas.openxmlformats.org/officeDocument/2006/relationships/font" Target="fonts/Roboto-boldItalic.fntdata"/><Relationship Id="rId12" Type="http://schemas.openxmlformats.org/officeDocument/2006/relationships/slide" Target="slides/slide5.xml"/><Relationship Id="rId34" Type="http://schemas.openxmlformats.org/officeDocument/2006/relationships/font" Target="fonts/Roboto-italic.fntdata"/><Relationship Id="rId15" Type="http://schemas.openxmlformats.org/officeDocument/2006/relationships/slide" Target="slides/slide8.xml"/><Relationship Id="rId37" Type="http://schemas.openxmlformats.org/officeDocument/2006/relationships/font" Target="fonts/RobotoCondensed-bold.fntdata"/><Relationship Id="rId14" Type="http://schemas.openxmlformats.org/officeDocument/2006/relationships/slide" Target="slides/slide7.xml"/><Relationship Id="rId36" Type="http://schemas.openxmlformats.org/officeDocument/2006/relationships/font" Target="fonts/RobotoCondensed-regular.fntdata"/><Relationship Id="rId17" Type="http://schemas.openxmlformats.org/officeDocument/2006/relationships/slide" Target="slides/slide10.xml"/><Relationship Id="rId39" Type="http://schemas.openxmlformats.org/officeDocument/2006/relationships/font" Target="fonts/RobotoCondensed-boldItalic.fntdata"/><Relationship Id="rId16" Type="http://schemas.openxmlformats.org/officeDocument/2006/relationships/slide" Target="slides/slide9.xml"/><Relationship Id="rId38" Type="http://schemas.openxmlformats.org/officeDocument/2006/relationships/font" Target="fonts/RobotoCondensed-italic.fntdata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023ba1f709_0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023ba1f709_0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044b5d20c9_0_73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g2044b5d20c9_0_73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f4c295be3f_0_3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f4c295be3f_0_3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4b7064c972_0_18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14b7064c972_0_18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1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2fb9f03011a_0_0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2fb9f03011a_0_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4b7064c972_0_6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g14b7064c972_0_6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4b7064c972_0_120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2" name="Google Shape;262;g14b7064c972_0_120:notes"/>
          <p:cNvSpPr/>
          <p:nvPr>
            <p:ph idx="2" type="sldImg"/>
          </p:nvPr>
        </p:nvSpPr>
        <p:spPr>
          <a:xfrm>
            <a:off x="217488" y="801688"/>
            <a:ext cx="7126200" cy="4010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5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35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6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36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36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7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37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37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9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2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3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43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43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4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4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44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4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45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46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46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4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47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47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47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48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48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48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48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48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48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044b5d20c9_0_84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44b5d20c9_0_84"/>
          <p:cNvSpPr txBox="1"/>
          <p:nvPr>
            <p:ph idx="1" type="subTitle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44b5d20c9_0_87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44b5d20c9_0_87"/>
          <p:cNvSpPr txBox="1"/>
          <p:nvPr>
            <p:ph idx="1" type="body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044b5d20c9_0_90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2044b5d20c9_0_90"/>
          <p:cNvSpPr txBox="1"/>
          <p:nvPr>
            <p:ph idx="1" type="body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g2044b5d20c9_0_90"/>
          <p:cNvSpPr txBox="1"/>
          <p:nvPr>
            <p:ph idx="2" type="body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044b5d20c9_0_94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8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044b5d20c9_0_96"/>
          <p:cNvSpPr txBox="1"/>
          <p:nvPr>
            <p:ph idx="1" type="subTitle"/>
          </p:nvPr>
        </p:nvSpPr>
        <p:spPr>
          <a:xfrm>
            <a:off x="609480" y="273600"/>
            <a:ext cx="10972500" cy="53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044b5d20c9_0_98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g2044b5d20c9_0_98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g2044b5d20c9_0_98"/>
          <p:cNvSpPr txBox="1"/>
          <p:nvPr>
            <p:ph idx="2" type="body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g2044b5d20c9_0_98"/>
          <p:cNvSpPr txBox="1"/>
          <p:nvPr>
            <p:ph idx="3" type="body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044b5d20c9_0_103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44b5d20c9_0_103"/>
          <p:cNvSpPr txBox="1"/>
          <p:nvPr>
            <p:ph idx="1" type="body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g2044b5d20c9_0_103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g2044b5d20c9_0_103"/>
          <p:cNvSpPr txBox="1"/>
          <p:nvPr>
            <p:ph idx="3" type="body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044b5d20c9_0_108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44b5d20c9_0_108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g2044b5d20c9_0_108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g2044b5d20c9_0_108"/>
          <p:cNvSpPr txBox="1"/>
          <p:nvPr>
            <p:ph idx="3" type="body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44b5d20c9_0_113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g2044b5d20c9_0_113"/>
          <p:cNvSpPr txBox="1"/>
          <p:nvPr>
            <p:ph idx="1" type="body"/>
          </p:nvPr>
        </p:nvSpPr>
        <p:spPr>
          <a:xfrm>
            <a:off x="609480" y="160452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3" name="Google Shape;153;g2044b5d20c9_0_113"/>
          <p:cNvSpPr txBox="1"/>
          <p:nvPr>
            <p:ph idx="2" type="body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044b5d20c9_0_117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g2044b5d20c9_0_117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g2044b5d20c9_0_117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g2044b5d20c9_0_117"/>
          <p:cNvSpPr txBox="1"/>
          <p:nvPr>
            <p:ph idx="3" type="body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g2044b5d20c9_0_117"/>
          <p:cNvSpPr txBox="1"/>
          <p:nvPr>
            <p:ph idx="4" type="body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044b5d20c9_0_123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g2044b5d20c9_0_123"/>
          <p:cNvSpPr txBox="1"/>
          <p:nvPr>
            <p:ph idx="1" type="body"/>
          </p:nvPr>
        </p:nvSpPr>
        <p:spPr>
          <a:xfrm>
            <a:off x="60948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g2044b5d20c9_0_123"/>
          <p:cNvSpPr txBox="1"/>
          <p:nvPr>
            <p:ph idx="2" type="body"/>
          </p:nvPr>
        </p:nvSpPr>
        <p:spPr>
          <a:xfrm>
            <a:off x="431964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4" name="Google Shape;164;g2044b5d20c9_0_123"/>
          <p:cNvSpPr txBox="1"/>
          <p:nvPr>
            <p:ph idx="3" type="body"/>
          </p:nvPr>
        </p:nvSpPr>
        <p:spPr>
          <a:xfrm>
            <a:off x="802980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g2044b5d20c9_0_123"/>
          <p:cNvSpPr txBox="1"/>
          <p:nvPr>
            <p:ph idx="4" type="body"/>
          </p:nvPr>
        </p:nvSpPr>
        <p:spPr>
          <a:xfrm>
            <a:off x="60948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6" name="Google Shape;166;g2044b5d20c9_0_123"/>
          <p:cNvSpPr txBox="1"/>
          <p:nvPr>
            <p:ph idx="5" type="body"/>
          </p:nvPr>
        </p:nvSpPr>
        <p:spPr>
          <a:xfrm>
            <a:off x="431964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7" name="Google Shape;167;g2044b5d20c9_0_123"/>
          <p:cNvSpPr txBox="1"/>
          <p:nvPr>
            <p:ph idx="6" type="body"/>
          </p:nvPr>
        </p:nvSpPr>
        <p:spPr>
          <a:xfrm>
            <a:off x="802980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044b5d20c9_0_141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g2044b5d20c9_0_141"/>
          <p:cNvSpPr txBox="1"/>
          <p:nvPr>
            <p:ph idx="1" type="subTitle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044b5d20c9_0_144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g2044b5d20c9_0_144"/>
          <p:cNvSpPr txBox="1"/>
          <p:nvPr>
            <p:ph idx="1" type="body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9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9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044b5d20c9_0_147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g2044b5d20c9_0_147"/>
          <p:cNvSpPr txBox="1"/>
          <p:nvPr>
            <p:ph idx="1" type="body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3" name="Google Shape;183;g2044b5d20c9_0_147"/>
          <p:cNvSpPr txBox="1"/>
          <p:nvPr>
            <p:ph idx="2" type="body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044b5d20c9_0_151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044b5d20c9_0_153"/>
          <p:cNvSpPr txBox="1"/>
          <p:nvPr>
            <p:ph idx="1" type="subTitle"/>
          </p:nvPr>
        </p:nvSpPr>
        <p:spPr>
          <a:xfrm>
            <a:off x="609480" y="273600"/>
            <a:ext cx="10972500" cy="53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044b5d20c9_0_155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g2044b5d20c9_0_155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g2044b5d20c9_0_155"/>
          <p:cNvSpPr txBox="1"/>
          <p:nvPr>
            <p:ph idx="2" type="body"/>
          </p:nvPr>
        </p:nvSpPr>
        <p:spPr>
          <a:xfrm>
            <a:off x="623196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2" name="Google Shape;192;g2044b5d20c9_0_155"/>
          <p:cNvSpPr txBox="1"/>
          <p:nvPr>
            <p:ph idx="3" type="body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044b5d20c9_0_160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g2044b5d20c9_0_160"/>
          <p:cNvSpPr txBox="1"/>
          <p:nvPr>
            <p:ph idx="1" type="body"/>
          </p:nvPr>
        </p:nvSpPr>
        <p:spPr>
          <a:xfrm>
            <a:off x="609480" y="1604520"/>
            <a:ext cx="53544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g2044b5d20c9_0_160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7" name="Google Shape;197;g2044b5d20c9_0_160"/>
          <p:cNvSpPr txBox="1"/>
          <p:nvPr>
            <p:ph idx="3" type="body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044b5d20c9_0_165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g2044b5d20c9_0_165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1" name="Google Shape;201;g2044b5d20c9_0_165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2" name="Google Shape;202;g2044b5d20c9_0_165"/>
          <p:cNvSpPr txBox="1"/>
          <p:nvPr>
            <p:ph idx="3" type="body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044b5d20c9_0_170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g2044b5d20c9_0_170"/>
          <p:cNvSpPr txBox="1"/>
          <p:nvPr>
            <p:ph idx="1" type="body"/>
          </p:nvPr>
        </p:nvSpPr>
        <p:spPr>
          <a:xfrm>
            <a:off x="609480" y="160452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6" name="Google Shape;206;g2044b5d20c9_0_170"/>
          <p:cNvSpPr txBox="1"/>
          <p:nvPr>
            <p:ph idx="2" type="body"/>
          </p:nvPr>
        </p:nvSpPr>
        <p:spPr>
          <a:xfrm>
            <a:off x="609480" y="3682080"/>
            <a:ext cx="109725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044b5d20c9_0_174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g2044b5d20c9_0_174"/>
          <p:cNvSpPr txBox="1"/>
          <p:nvPr>
            <p:ph idx="1" type="body"/>
          </p:nvPr>
        </p:nvSpPr>
        <p:spPr>
          <a:xfrm>
            <a:off x="60948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0" name="Google Shape;210;g2044b5d20c9_0_174"/>
          <p:cNvSpPr txBox="1"/>
          <p:nvPr>
            <p:ph idx="2" type="body"/>
          </p:nvPr>
        </p:nvSpPr>
        <p:spPr>
          <a:xfrm>
            <a:off x="6231960" y="160452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1" name="Google Shape;211;g2044b5d20c9_0_174"/>
          <p:cNvSpPr txBox="1"/>
          <p:nvPr>
            <p:ph idx="3" type="body"/>
          </p:nvPr>
        </p:nvSpPr>
        <p:spPr>
          <a:xfrm>
            <a:off x="60948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2" name="Google Shape;212;g2044b5d20c9_0_174"/>
          <p:cNvSpPr txBox="1"/>
          <p:nvPr>
            <p:ph idx="4" type="body"/>
          </p:nvPr>
        </p:nvSpPr>
        <p:spPr>
          <a:xfrm>
            <a:off x="6231960" y="3682080"/>
            <a:ext cx="53544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044b5d20c9_0_180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g2044b5d20c9_0_180"/>
          <p:cNvSpPr txBox="1"/>
          <p:nvPr>
            <p:ph idx="1" type="body"/>
          </p:nvPr>
        </p:nvSpPr>
        <p:spPr>
          <a:xfrm>
            <a:off x="60948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g2044b5d20c9_0_180"/>
          <p:cNvSpPr txBox="1"/>
          <p:nvPr>
            <p:ph idx="2" type="body"/>
          </p:nvPr>
        </p:nvSpPr>
        <p:spPr>
          <a:xfrm>
            <a:off x="431964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7" name="Google Shape;217;g2044b5d20c9_0_180"/>
          <p:cNvSpPr txBox="1"/>
          <p:nvPr>
            <p:ph idx="3" type="body"/>
          </p:nvPr>
        </p:nvSpPr>
        <p:spPr>
          <a:xfrm>
            <a:off x="8029800" y="160452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8" name="Google Shape;218;g2044b5d20c9_0_180"/>
          <p:cNvSpPr txBox="1"/>
          <p:nvPr>
            <p:ph idx="4" type="body"/>
          </p:nvPr>
        </p:nvSpPr>
        <p:spPr>
          <a:xfrm>
            <a:off x="60948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9" name="Google Shape;219;g2044b5d20c9_0_180"/>
          <p:cNvSpPr txBox="1"/>
          <p:nvPr>
            <p:ph idx="5" type="body"/>
          </p:nvPr>
        </p:nvSpPr>
        <p:spPr>
          <a:xfrm>
            <a:off x="431964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0" name="Google Shape;220;g2044b5d20c9_0_180"/>
          <p:cNvSpPr txBox="1"/>
          <p:nvPr>
            <p:ph idx="6" type="body"/>
          </p:nvPr>
        </p:nvSpPr>
        <p:spPr>
          <a:xfrm>
            <a:off x="8029800" y="3682080"/>
            <a:ext cx="3533100" cy="18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1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2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32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3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33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3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4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34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6" Type="http://schemas.openxmlformats.org/officeDocument/2006/relationships/theme" Target="../theme/theme4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1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6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5" Type="http://schemas.openxmlformats.org/officeDocument/2006/relationships/theme" Target="../theme/theme5.xml"/><Relationship Id="rId1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0"/>
          <p:cNvSpPr/>
          <p:nvPr/>
        </p:nvSpPr>
        <p:spPr>
          <a:xfrm>
            <a:off x="8629200" y="0"/>
            <a:ext cx="3562200" cy="685728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" name="Google Shape;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2920" y="734400"/>
            <a:ext cx="5065560" cy="53884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280" y="-775800"/>
            <a:ext cx="4314240" cy="3052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48640" y="1565640"/>
            <a:ext cx="7700760" cy="819144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6" name="Google Shape;66;p22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2044b5d20c9_0_7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970560" y="-1914120"/>
            <a:ext cx="5282639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044b5d20c9_0_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72560" y="5329080"/>
            <a:ext cx="2507760" cy="177372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2044b5d20c9_0_78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g2044b5d20c9_0_78"/>
          <p:cNvSpPr txBox="1"/>
          <p:nvPr>
            <p:ph idx="1" type="body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g2044b5d20c9_0_13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970560" y="-1914120"/>
            <a:ext cx="5282639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044b5d20c9_0_1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72560" y="5329080"/>
            <a:ext cx="2507760" cy="1773721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g2044b5d20c9_0_135"/>
          <p:cNvSpPr txBox="1"/>
          <p:nvPr>
            <p:ph type="title"/>
          </p:nvPr>
        </p:nvSpPr>
        <p:spPr>
          <a:xfrm>
            <a:off x="609480" y="273600"/>
            <a:ext cx="109725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2" name="Google Shape;172;g2044b5d20c9_0_135"/>
          <p:cNvSpPr txBox="1"/>
          <p:nvPr>
            <p:ph idx="1" type="body"/>
          </p:nvPr>
        </p:nvSpPr>
        <p:spPr>
          <a:xfrm>
            <a:off x="609480" y="1604520"/>
            <a:ext cx="10972500" cy="3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najbrtova@jabok.cz" TargetMode="External"/><Relationship Id="rId4" Type="http://schemas.openxmlformats.org/officeDocument/2006/relationships/hyperlink" Target="mailto:cizkova@jabok.cz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"/>
          <p:cNvSpPr txBox="1"/>
          <p:nvPr>
            <p:ph type="title"/>
          </p:nvPr>
        </p:nvSpPr>
        <p:spPr>
          <a:xfrm>
            <a:off x="609480" y="273600"/>
            <a:ext cx="10972500" cy="18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br>
              <a:rPr lang="cs-CZ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 PRAXÍ VE 2. ROČNÍKU</a:t>
            </a:r>
            <a:br>
              <a:rPr lang="cs-CZ"/>
            </a:br>
            <a:endParaRPr/>
          </a:p>
        </p:txBody>
      </p:sp>
      <p:sp>
        <p:nvSpPr>
          <p:cNvPr id="280" name="Google Shape;280;p10"/>
          <p:cNvSpPr txBox="1"/>
          <p:nvPr>
            <p:ph idx="1" type="subTitle"/>
          </p:nvPr>
        </p:nvSpPr>
        <p:spPr>
          <a:xfrm>
            <a:off x="124775" y="1604525"/>
            <a:ext cx="12067200" cy="52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i="0" sz="2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i="0" lang="cs-CZ" sz="25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i="0" lang="cs-CZ" sz="2500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speciální pedagogiku</a:t>
            </a:r>
            <a:r>
              <a:rPr i="0" lang="cs-CZ" sz="25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r>
              <a:t/>
            </a:r>
            <a:endParaRPr i="0" sz="9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i="0" lang="cs-CZ" sz="22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na 3 typech pracovišť: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81000" lvl="1" marL="800100" rtl="0" algn="l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Školy zřizované podle § 16, odst. 9 Školského zákona + Speciálně pedagogická centra</a:t>
            </a:r>
            <a:endParaRPr sz="3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81000" lvl="1" marL="800100" rtl="0" algn="l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(Sociální) služby pro děti a dospělé s postižením</a:t>
            </a:r>
            <a:endParaRPr sz="3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81000" lvl="1" marL="800100" rtl="0" algn="l">
              <a:spcBef>
                <a:spcPts val="500"/>
              </a:spcBef>
              <a:spcAft>
                <a:spcPts val="0"/>
              </a:spcAft>
              <a:buSzPts val="2400"/>
              <a:buFont typeface="Roboto Condensed"/>
              <a:buAutoNum type="arabicPeriod"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Státní správa (Úřady práce, odbory Městských úřadů)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i="0" sz="27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i="0" lang="cs-CZ" sz="2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praxí získat zkušenost alespoň se 3 druhy postižení (každé z nich na zvláštní praxi) </a:t>
            </a:r>
            <a:endParaRPr sz="3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i="0" lang="cs-CZ" sz="2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smyslové, tělesné, mentální (kombinované)</a:t>
            </a:r>
            <a:endParaRPr i="0" sz="22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i="0" lang="cs-CZ" sz="22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pastorační cíle a absolvovat ji na pracovišti, které spadá do kategorie „pastoračních pracovišť. </a:t>
            </a:r>
            <a:endParaRPr i="0" sz="22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1"/>
          <p:cNvSpPr txBox="1"/>
          <p:nvPr>
            <p:ph type="title"/>
          </p:nvPr>
        </p:nvSpPr>
        <p:spPr>
          <a:xfrm>
            <a:off x="609480" y="541301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PASTORAČNÍ PRAXE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86" name="Google Shape;286;p11"/>
          <p:cNvSpPr txBox="1"/>
          <p:nvPr>
            <p:ph idx="1" type="subTitle"/>
          </p:nvPr>
        </p:nvSpPr>
        <p:spPr>
          <a:xfrm>
            <a:off x="207651" y="1692175"/>
            <a:ext cx="11521800" cy="681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služby v zařízeních, která jsou zřizována církví (Charita, Diakonie, ...)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Farnosti – komunitní centra v lokalitě</a:t>
            </a:r>
            <a:endParaRPr sz="24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Práce s mládeží v rámci církve (diecézní centra mládeže, salesiánská střediska)</a:t>
            </a:r>
            <a:endParaRPr sz="24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Duchovní péče v nemocnicích, ve věznicích</a:t>
            </a:r>
            <a:endParaRPr sz="24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400"/>
              <a:buFont typeface="Roboto Condensed"/>
              <a:buNone/>
            </a:pPr>
            <a:r>
              <a:rPr b="1" i="0" lang="cs-CZ" sz="4400" u="none" cap="none" strike="noStrike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	</a:t>
            </a:r>
            <a:endParaRPr b="0"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023ba1f709_0_0"/>
          <p:cNvSpPr txBox="1"/>
          <p:nvPr>
            <p:ph type="title"/>
          </p:nvPr>
        </p:nvSpPr>
        <p:spPr>
          <a:xfrm>
            <a:off x="4379102" y="273600"/>
            <a:ext cx="7203000" cy="1219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Zimní semestr 2024/2025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2" name="Google Shape;292;g2023ba1f709_0_0"/>
          <p:cNvSpPr txBox="1"/>
          <p:nvPr>
            <p:ph idx="1" type="subTitle"/>
          </p:nvPr>
        </p:nvSpPr>
        <p:spPr>
          <a:xfrm>
            <a:off x="901305" y="2167320"/>
            <a:ext cx="10972500" cy="3116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700">
                <a:latin typeface="Roboto Condensed"/>
                <a:ea typeface="Roboto Condensed"/>
                <a:cs typeface="Roboto Condensed"/>
                <a:sym typeface="Roboto Condensed"/>
              </a:rPr>
              <a:t>Musí být splněny v rámci zimního semestru tři praxe</a:t>
            </a:r>
            <a:endParaRPr sz="27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30.9. – 4.10. PRAXE I</a:t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4.11. – 8.11. PRAXE II</a:t>
            </a:r>
            <a:endParaRPr sz="1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900">
                <a:latin typeface="Roboto Condensed"/>
                <a:ea typeface="Roboto Condensed"/>
                <a:cs typeface="Roboto Condensed"/>
                <a:sym typeface="Roboto Condensed"/>
              </a:rPr>
              <a:t>2.12. – 6.12. PRAXE III</a:t>
            </a:r>
            <a:r>
              <a:rPr lang="cs-CZ" sz="30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20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044b5d20c9_0_73"/>
          <p:cNvSpPr/>
          <p:nvPr/>
        </p:nvSpPr>
        <p:spPr>
          <a:xfrm>
            <a:off x="0" y="1742650"/>
            <a:ext cx="117909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Pokud v rámci jednoho semestru absolvuje student pouze dvě odborné informativní praxe (OPI) a jednu z nějakého (opodstatněného!!!) důvodu nestihnete, můžete si na začátku semestru, ve kterém budete předmět opakovat, zažádat o uznání dvou splněných praxí a to na základě uvedeného postupu: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1. Zašlete emailem žádost o uznání dvou praxí (s jasně definovaným důvodem) vedoucí katedry - </a:t>
            </a:r>
            <a:r>
              <a:rPr lang="cs-CZ" sz="2100">
                <a:solidFill>
                  <a:srgbClr val="1155CC"/>
                </a:solidFill>
                <a:highlight>
                  <a:srgbClr val="FFFFFF"/>
                </a:highlight>
              </a:rPr>
              <a:t>najbrtova@jabok.cz</a:t>
            </a: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 a do odevzdávárny nahrajete všechny dokumenty ke splněným praxím.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2. Vedoucí katedry po poradě s učitelem dané seminární skupiny vyhodnotí žádost a zašle studentovi informaci, jestli je žádost schválena.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2. U dvou již absolvovaných praxí musí mít splněné všechny požadavky (absolvovanou praxi v plném rozsahu, schválený IPP před praxí, hodnocení, schválenou zprávu).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3. V průběhu semestru, kdy student opakuje předmět, dochází na metodické semináře (nemusí na úvodní+může mít jednu absenci) a splní třetí povinnou informativní praxi (opět se všemi požadavky).</a:t>
            </a:r>
            <a:endParaRPr sz="2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solidFill>
                  <a:srgbClr val="222222"/>
                </a:solidFill>
                <a:highlight>
                  <a:srgbClr val="FFFFFF"/>
                </a:highlight>
              </a:rPr>
              <a:t>4. Na základě výše uvedeného postupu a za předpokladu splnění všech podmínek, dostanete zápočet.</a:t>
            </a:r>
            <a:endParaRPr b="1" sz="4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98" name="Google Shape;298;g2044b5d20c9_0_73"/>
          <p:cNvSpPr/>
          <p:nvPr/>
        </p:nvSpPr>
        <p:spPr>
          <a:xfrm>
            <a:off x="3154550" y="135900"/>
            <a:ext cx="90375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Uznávání praxí při opakování předmětu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2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2360" lvl="0" marL="342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se vybírá z tzv. „ROZPISU“, který je zveřejněn v ISu (dle harmonogramu).</a:t>
            </a:r>
            <a:endParaRPr/>
          </a:p>
          <a:p>
            <a:pPr indent="0" lvl="0" marL="360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360" lvl="0" marL="342720" marR="0" rtl="0" algn="l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b="0" lang="cs-CZ" sz="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b="0" sz="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360" lvl="0" marL="342720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Rozpis se otevírá v určitém časovém období.</a:t>
            </a:r>
            <a:endParaRPr/>
          </a:p>
          <a:p>
            <a:pPr indent="0" lvl="0" marL="360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360" lvl="0" marL="342720" marR="0" rtl="0" algn="l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b="0" lang="cs-CZ" sz="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b="0" sz="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otevřením rozpisu je dobré si prostudovat karty zařízení a připravit si několik variant.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VÝBĚR Z PRAXE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3"/>
          <p:cNvSpPr/>
          <p:nvPr/>
        </p:nvSpPr>
        <p:spPr>
          <a:xfrm>
            <a:off x="83548" y="1511282"/>
            <a:ext cx="12024900" cy="49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Vybrat z ROZPISU (info v kartě zařízení a webu organizace)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Povinnosti vůči pracovišti praxe: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KONTAKTOVAT VYBRANÉ ZAŘÍZEN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Í (!!!), domluvit se na organizaci praxe, zaměřit se na cíle praxe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pracovišti PŘED praxí - domluvit průběh praxe na základě IPP, rozvržení cílů praxe, jejich realizaci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pracovišti na KONCI praxe – HODNOCENÍ PRAXE (nutné razítko + podpis)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Povinnosti vůči škole: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Vypracovat INDIVIDUÁLNÍ PLÁN PRAXE, stanovit si CÍLE -  konzultovat je s učitelem sem. skupiny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PŘED praxí - prezentovat individuální plán praxe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PO praxi - reflektovat zkušenosti z praxe, být schopen sebereflexe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Z PRAXE vložit do odevzdávárny (nebo poslat učiteli)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schválení vložit spolu s hodnocením praxe DO PORTFOLIA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10" name="Google Shape;310;p13"/>
          <p:cNvSpPr/>
          <p:nvPr/>
        </p:nvSpPr>
        <p:spPr>
          <a:xfrm>
            <a:off x="722213" y="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KROK ZA KROKEM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f4c295be3f_0_3"/>
          <p:cNvSpPr txBox="1"/>
          <p:nvPr>
            <p:ph type="title"/>
          </p:nvPr>
        </p:nvSpPr>
        <p:spPr>
          <a:xfrm>
            <a:off x="609480" y="273600"/>
            <a:ext cx="10972500" cy="609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                                                        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…ze života praxí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16" name="Google Shape;316;g2f4c295be3f_0_3"/>
          <p:cNvSpPr txBox="1"/>
          <p:nvPr>
            <p:ph idx="1" type="subTitle"/>
          </p:nvPr>
        </p:nvSpPr>
        <p:spPr>
          <a:xfrm>
            <a:off x="68975" y="2351550"/>
            <a:ext cx="11676300" cy="253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just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300">
                <a:latin typeface="Roboto Condensed"/>
                <a:ea typeface="Roboto Condensed"/>
                <a:cs typeface="Roboto Condensed"/>
                <a:sym typeface="Roboto Condensed"/>
              </a:rPr>
              <a:t>OBTÍŽNÉ SITUACE ŘEŠTE </a:t>
            </a:r>
            <a:r>
              <a:rPr lang="cs-CZ" sz="3300">
                <a:latin typeface="Roboto Condensed"/>
                <a:ea typeface="Roboto Condensed"/>
                <a:cs typeface="Roboto Condensed"/>
                <a:sym typeface="Roboto Condensed"/>
              </a:rPr>
              <a:t>POKUD MOŽNO </a:t>
            </a:r>
            <a:r>
              <a:rPr lang="cs-CZ" sz="3300">
                <a:latin typeface="Roboto Condensed"/>
                <a:ea typeface="Roboto Condensed"/>
                <a:cs typeface="Roboto Condensed"/>
                <a:sym typeface="Roboto Condensed"/>
              </a:rPr>
              <a:t>HNED S KOORDINÁTOREM NA PRAXI, POKUD BY NEBYL K DISPOZICI, VOLEJTE/PIŠTE KOORDINÁTOROVI PRAXÍ VE ŠKOLE…</a:t>
            </a:r>
            <a:endParaRPr sz="33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14b7064c972_0_181"/>
          <p:cNvSpPr txBox="1"/>
          <p:nvPr>
            <p:ph type="title"/>
          </p:nvPr>
        </p:nvSpPr>
        <p:spPr>
          <a:xfrm>
            <a:off x="609480" y="273600"/>
            <a:ext cx="10972500" cy="112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3700">
                <a:latin typeface="Roboto Condensed"/>
                <a:ea typeface="Roboto Condensed"/>
                <a:cs typeface="Roboto Condensed"/>
                <a:sym typeface="Roboto Condensed"/>
              </a:rPr>
              <a:t>VÝBĚR PRACOVIŠTĚ PRAXE MIMO ROZPIS - PODMÍNKY</a:t>
            </a:r>
            <a:endParaRPr sz="4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g14b7064c972_0_181"/>
          <p:cNvSpPr txBox="1"/>
          <p:nvPr>
            <p:ph idx="1" type="subTitle"/>
          </p:nvPr>
        </p:nvSpPr>
        <p:spPr>
          <a:xfrm>
            <a:off x="393175" y="1604525"/>
            <a:ext cx="11188800" cy="5392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-431800" lvl="0" marL="457200" rtl="0" algn="just">
              <a:spcBef>
                <a:spcPts val="1001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Možné pouze 1x za semestr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31800" lvl="0" marL="457200" rtl="0" algn="just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Výběr pracoviště bude odůvodněn písemně - písemná žádost (email) bude zaslán koordinátorovi praxí a učiteli seminární skupiny.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31800" lvl="0" marL="457200" rtl="0" algn="just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Žádost musí být odeslaná před otevřením aktuálního rozpisu - tzn. minimálně tři týdny před praxí.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31800" lvl="0" marL="457200" rtl="0" algn="just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Důvodem může být například to, že jste si vybrali nějakou profesně dobře hodnocenou službu či zařízení, které využívá moderní/inovativní metody práce nebo jde o (v nabídce) </a:t>
            </a:r>
            <a:r>
              <a:rPr lang="cs-CZ" sz="3200" u="sng">
                <a:latin typeface="Roboto Condensed"/>
                <a:ea typeface="Roboto Condensed"/>
                <a:cs typeface="Roboto Condensed"/>
                <a:sym typeface="Roboto Condensed"/>
              </a:rPr>
              <a:t>málo zastoupené příspěvkové organizace 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jako je OSPOD nebo ÚP.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431800" lvl="0" marL="457200" rtl="0" algn="just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Zařízení musí být koordinátorem SCHVÁLENO!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4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b="0" lang="cs-CZ" sz="36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(IPP)</a:t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b="0" lang="cs-CZ" sz="36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</a:t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b="0" lang="cs-CZ" sz="36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36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14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DOKUMENTY – </a:t>
            </a:r>
            <a:r>
              <a:rPr lang="cs-CZ" sz="40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vztahuje se ke každé praxi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5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smlouvu na praxi</a:t>
            </a: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 případě, že není v rozpisu a/nebo s organizací nemá škola smlouvu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příspěvek na praxi</a:t>
            </a:r>
            <a:endParaRPr b="0" sz="280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Roboto Condensed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Žádost pro schválení dvou absolvovaných praxí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dispozici v ISu v dokumentech Katedry odborných praxí: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2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 https://is.jabok.cz/auth/do/jabok/1108878/OPS/FormOPS/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5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ŽÁDOSTI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"/>
          <p:cNvSpPr/>
          <p:nvPr/>
        </p:nvSpPr>
        <p:spPr>
          <a:xfrm>
            <a:off x="953500" y="2273025"/>
            <a:ext cx="10653600" cy="208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III.</a:t>
            </a:r>
            <a:endParaRPr sz="4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227879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 dny a více na praxi -  je možné zbylé hodiny odpracovat v náhradním termínu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dny a méně -  je třeba opakovat celou praxi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Ihned kontaktovat koordinátora na pracovišti i ve škole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KOMUNIKOVAT, INFORMOVAT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(učitele i pracoviště)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6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KDYŽ ONEMOCNÍM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/>
          <p:nvPr/>
        </p:nvSpPr>
        <p:spPr>
          <a:xfrm>
            <a:off x="462212" y="1582965"/>
            <a:ext cx="116709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81000" lvl="0" marL="26999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DOCHÁZKA na metodické semináře - 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maximálně jedna absence, u druhé je povinnost účastnit se náhradního semináře na konci semestru</a:t>
            </a:r>
            <a:endParaRPr sz="1200">
              <a:solidFill>
                <a:schemeClr val="dk1"/>
              </a:solidFill>
            </a:endParaRPr>
          </a:p>
          <a:p>
            <a:pPr indent="-381000" lvl="0" marL="269999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ODEVZDÁNÍ DOKUMENTŮ </a:t>
            </a:r>
            <a:endParaRPr>
              <a:solidFill>
                <a:schemeClr val="dk1"/>
              </a:solidFill>
            </a:endParaRPr>
          </a:p>
          <a:p>
            <a:pPr indent="0" lvl="0" marL="269999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IPP na semináři před praxí (alespoň rámcový plán - CÍLE), finální verzi týden před praxí zaslat k elektronickému podpisu.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269999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400">
                <a:solidFill>
                  <a:srgbClr val="A61C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NEPODEPSANÝ “Individuální plán praxe” NEBUDE UZNÁN!!! NEZAPOČÍTÁ SE CELÁ PRAXE!!!</a:t>
            </a:r>
            <a:endParaRPr>
              <a:solidFill>
                <a:srgbClr val="A61C00"/>
              </a:solidFill>
            </a:endParaRPr>
          </a:p>
          <a:p>
            <a:pPr indent="0" lvl="0" marL="269999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a hodnocení 14 dní po praxi</a:t>
            </a:r>
            <a:endParaRPr sz="1200">
              <a:solidFill>
                <a:schemeClr val="dk1"/>
              </a:solidFill>
            </a:endParaRPr>
          </a:p>
          <a:p>
            <a:pPr indent="-381000" lvl="0" marL="269999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VEDENÉ PORTFOLIO s dokumenty k praxím - 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předkládá se do konce školního roku či na požádání</a:t>
            </a:r>
            <a:endParaRPr sz="2200">
              <a:solidFill>
                <a:schemeClr val="dk1"/>
              </a:solidFill>
            </a:endParaRPr>
          </a:p>
          <a:p>
            <a:pPr indent="-225425" lvl="1" marL="45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−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(s podpisy učitele, lektora praxe a studenta)</a:t>
            </a:r>
            <a:endParaRPr sz="2200">
              <a:solidFill>
                <a:schemeClr val="dk1"/>
              </a:solidFill>
            </a:endParaRPr>
          </a:p>
          <a:p>
            <a:pPr indent="-225425" lvl="1" marL="45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−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5425" lvl="1" marL="45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−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sz="22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46" name="Google Shape;346;p17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PODMÍNKY ZÁPOČTU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8"/>
          <p:cNvSpPr txBox="1"/>
          <p:nvPr>
            <p:ph type="title"/>
          </p:nvPr>
        </p:nvSpPr>
        <p:spPr>
          <a:xfrm>
            <a:off x="609480" y="541301"/>
            <a:ext cx="109725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PRÁZDNINOVÁ PRAXE I. 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52" name="Google Shape;352;p18"/>
          <p:cNvSpPr txBox="1"/>
          <p:nvPr>
            <p:ph idx="1" type="subTitle"/>
          </p:nvPr>
        </p:nvSpPr>
        <p:spPr>
          <a:xfrm>
            <a:off x="149075" y="2105850"/>
            <a:ext cx="11889600" cy="39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a hodnocení – do odevzdávárny </a:t>
            </a:r>
            <a:r>
              <a:rPr lang="cs-CZ" sz="3600">
                <a:latin typeface="Roboto Condensed"/>
                <a:ea typeface="Roboto Condensed"/>
                <a:cs typeface="Roboto Condensed"/>
                <a:sym typeface="Roboto Condensed"/>
              </a:rPr>
              <a:t>učiteli</a:t>
            </a: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své</a:t>
            </a:r>
            <a:r>
              <a:rPr lang="cs-CZ" sz="36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nové seminární skupiny nebo zaslat emailem (dle domluvy)</a:t>
            </a:r>
            <a:endParaRPr sz="3600"/>
          </a:p>
          <a:p>
            <a:pPr indent="-533400" lvl="0" marL="5334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Zápočet z letošní prázdninové praxe se zapisuje ve zkouškovém období zimního semestru (konec ledna).</a:t>
            </a:r>
            <a:endParaRPr sz="3600"/>
          </a:p>
          <a:p>
            <a:pPr indent="-533400" lvl="0" marL="5334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533400" lvl="0" marL="5334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zápočtu: schválen</a:t>
            </a:r>
            <a:r>
              <a:rPr lang="cs-CZ" sz="3600">
                <a:latin typeface="Roboto Condensed"/>
                <a:ea typeface="Roboto Condensed"/>
                <a:cs typeface="Roboto Condensed"/>
                <a:sym typeface="Roboto Condensed"/>
              </a:rPr>
              <a:t>ý </a:t>
            </a:r>
            <a:r>
              <a:rPr b="0" i="0" lang="cs-CZ" sz="36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IPP (3x podpis), zpráva z praxe, hodnocení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533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fb9f03011a_0_0"/>
          <p:cNvSpPr txBox="1"/>
          <p:nvPr>
            <p:ph type="title"/>
          </p:nvPr>
        </p:nvSpPr>
        <p:spPr>
          <a:xfrm>
            <a:off x="249925" y="273600"/>
            <a:ext cx="11332200" cy="581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200">
                <a:latin typeface="Roboto Condensed"/>
                <a:ea typeface="Roboto Condensed"/>
                <a:cs typeface="Roboto Condensed"/>
                <a:sym typeface="Roboto Condensed"/>
              </a:rPr>
              <a:t>STUDENTSKÁ KONFERENCE</a:t>
            </a:r>
            <a:r>
              <a:rPr lang="cs-CZ" sz="4200">
                <a:latin typeface="Roboto Condensed"/>
                <a:ea typeface="Roboto Condensed"/>
                <a:cs typeface="Roboto Condensed"/>
                <a:sym typeface="Roboto Condensed"/>
              </a:rPr>
              <a:t> - </a:t>
            </a:r>
            <a:r>
              <a:rPr lang="cs-CZ" sz="4200">
                <a:latin typeface="Roboto Condensed"/>
                <a:ea typeface="Roboto Condensed"/>
                <a:cs typeface="Roboto Condensed"/>
                <a:sym typeface="Roboto Condensed"/>
              </a:rPr>
              <a:t>26.5.2025</a:t>
            </a:r>
            <a:endParaRPr sz="42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58" name="Google Shape;358;g2fb9f03011a_0_0"/>
          <p:cNvSpPr txBox="1"/>
          <p:nvPr>
            <p:ph idx="1" type="subTitle"/>
          </p:nvPr>
        </p:nvSpPr>
        <p:spPr>
          <a:xfrm>
            <a:off x="249930" y="1213970"/>
            <a:ext cx="10972500" cy="5773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100">
                <a:latin typeface="Roboto Condensed"/>
                <a:ea typeface="Roboto Condensed"/>
                <a:cs typeface="Roboto Condensed"/>
                <a:sym typeface="Roboto Condensed"/>
              </a:rPr>
              <a:t>VÝZNAM KOMUNITY V ŽIVOTĚ ČLOVĚKA SE ZNEVÝHODNĚNÍM</a:t>
            </a:r>
            <a:endParaRPr sz="21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500">
                <a:latin typeface="Roboto Condensed"/>
                <a:ea typeface="Roboto Condensed"/>
                <a:cs typeface="Roboto Condensed"/>
                <a:sym typeface="Roboto Condensed"/>
              </a:rPr>
              <a:t>Cílové skupiny:</a:t>
            </a:r>
            <a:endParaRPr sz="15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lidé s duševním onemocněním 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lidé s postižením 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lidé žijící ve vyloučených lokalitách (zejména Romové)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senioři 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mladí lidé ohrožení sociálním vyloučením (propuštění z DD a ústavů)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AutoNum type="arabicPeriod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lidé propuštění z výkonu trestu (např. zapojení do společnosti, housing first)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Z jaké perspektivy se budou tématům věnovat: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Char char="➔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vymezení pojmu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Char char="➔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principy komunitní přístup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Char char="➔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konkrétní přínos komunity - zdroje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Char char="➔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výhody přirozeného prostředí x instituce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Condensed"/>
              <a:buChar char="➔"/>
            </a:pPr>
            <a:r>
              <a:rPr lang="cs-CZ" sz="1800">
                <a:latin typeface="Roboto Condensed"/>
                <a:ea typeface="Roboto Condensed"/>
                <a:cs typeface="Roboto Condensed"/>
                <a:sym typeface="Roboto Condensed"/>
              </a:rPr>
              <a:t>příklad dobré praxe (např. využití komunitní plánování)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9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DĚKUJ</a:t>
            </a: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EME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ZA POZORNOST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"/>
          <p:cNvSpPr/>
          <p:nvPr/>
        </p:nvSpPr>
        <p:spPr>
          <a:xfrm>
            <a:off x="450700" y="1343150"/>
            <a:ext cx="10515000" cy="45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Tereza NAJBRTOVÁ</a:t>
            </a:r>
            <a:r>
              <a:rPr b="0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učitelka skupiny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A (</a:t>
            </a:r>
            <a:r>
              <a:rPr lang="cs-CZ" sz="2800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uč. 4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r>
              <a:rPr b="0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koordinátorka praxí  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20" marR="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cs-CZ" sz="2800" cap="none" strike="noStrike">
                <a:solidFill>
                  <a:srgbClr val="2998E3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najbrtova@jabok.cz</a:t>
            </a:r>
            <a:r>
              <a:rPr b="0" i="0" lang="cs-CZ" sz="2800" cap="none" strike="noStrike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tel. 771 114 172</a:t>
            </a: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7879" lvl="0" marL="22860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Martina </a:t>
            </a:r>
            <a:r>
              <a:rPr b="1"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ANDEROVÁ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učitelka skupiny B (</a:t>
            </a:r>
            <a:r>
              <a:rPr lang="cs-CZ" sz="2800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uč. 7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72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anderova</a:t>
            </a:r>
            <a:r>
              <a:rPr lang="cs-CZ" sz="2800">
                <a:solidFill>
                  <a:schemeClr val="hlink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4"/>
              </a:rPr>
              <a:t>@jabok.cz</a:t>
            </a: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7879" lvl="0" marL="22860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Michal PEŠEK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 skupiny C (</a:t>
            </a:r>
            <a:r>
              <a:rPr lang="cs-CZ" sz="2800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uč. 6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800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pesek@jabok.cz</a:t>
            </a:r>
            <a:endParaRPr sz="2800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72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"/>
          <p:cNvSpPr/>
          <p:nvPr/>
        </p:nvSpPr>
        <p:spPr>
          <a:xfrm>
            <a:off x="582441" y="18356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cs-CZ" sz="4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KDO JE KDO - </a:t>
            </a:r>
            <a:r>
              <a:rPr i="0" lang="cs-CZ" sz="4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ROZDĚLENÍ DO SKUPIN</a:t>
            </a:r>
            <a:endParaRPr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4b7064c972_0_61"/>
          <p:cNvSpPr/>
          <p:nvPr/>
        </p:nvSpPr>
        <p:spPr>
          <a:xfrm>
            <a:off x="838080" y="1819440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(MSSP)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(OPI)</a:t>
            </a:r>
            <a:endParaRPr b="0" i="0" sz="2800" u="none" cap="none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Roboto Condensed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Ostatní teoretické předměty - propojení s cíli praxe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KOREKVIZITA 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oba zápočty je nutné splnit podmínky obou předmětů. 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Rozsah praxe: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až </a:t>
            </a: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30% výuky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g14b7064c972_0_61"/>
          <p:cNvSpPr/>
          <p:nvPr/>
        </p:nvSpPr>
        <p:spPr>
          <a:xfrm>
            <a:off x="838080" y="3650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PROVÁZANOST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PŘEDMĚT</a:t>
            </a: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Ů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"/>
          <p:cNvSpPr txBox="1"/>
          <p:nvPr>
            <p:ph type="title"/>
          </p:nvPr>
        </p:nvSpPr>
        <p:spPr>
          <a:xfrm>
            <a:off x="609480" y="236603"/>
            <a:ext cx="109725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Časový harmonogram praxí a metodických seminářů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47" name="Google Shape;247;p5"/>
          <p:cNvSpPr txBox="1"/>
          <p:nvPr>
            <p:ph idx="1" type="subTitle"/>
          </p:nvPr>
        </p:nvSpPr>
        <p:spPr>
          <a:xfrm>
            <a:off x="228350" y="1676450"/>
            <a:ext cx="11353800" cy="56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10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.09.	Úvodní seminář pro celý ročník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.09.(1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.00) - 1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.9. Otevřen rozpis pro výběr praxe I.</a:t>
            </a:r>
            <a:endParaRPr b="0" i="0" u="none" cap="none" strike="noStrike">
              <a:solidFill>
                <a:srgbClr val="CC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.09.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Seminář před praxí v seminárních skupinách – IPP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</a:pPr>
            <a:r>
              <a:rPr b="1" i="1" lang="cs-CZ" u="sng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30</a:t>
            </a:r>
            <a:r>
              <a:rPr b="1" i="1" lang="cs-CZ" u="sng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  <a:r>
              <a:rPr b="1" i="1" lang="cs-CZ" u="sng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b="1" i="1" lang="cs-CZ" u="sng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- </a:t>
            </a:r>
            <a:r>
              <a:rPr b="1" i="1" lang="cs-CZ" u="sng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r>
              <a:rPr b="1" i="1" lang="cs-CZ" u="sng" cap="none" strike="noStrike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 	Praxe I.</a:t>
            </a:r>
            <a:endParaRPr b="0" i="1" u="sng" cap="none" strike="noStrike">
              <a:solidFill>
                <a:schemeClr val="dk2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.10.(1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.00) - 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18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.10.Otevřen rozpis pro výběr praxe II.</a:t>
            </a:r>
            <a:endParaRPr b="0" i="0" u="none" cap="none" strike="noStrike">
              <a:solidFill>
                <a:srgbClr val="CC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8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	Seminář po praxi v seminárních skupinách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22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.10.	Seminář před praxí v seminárních skupinách – IPP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4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</a:t>
            </a: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- </a:t>
            </a: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8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 	Praxe II.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13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 (1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9</a:t>
            </a:r>
            <a:r>
              <a:rPr b="0" i="1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00</a:t>
            </a:r>
            <a:r>
              <a:rPr b="0" i="1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r>
              <a:rPr lang="cs-CZ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</a:t>
            </a:r>
            <a:r>
              <a:rPr b="0" i="0" lang="cs-CZ" u="none" cap="none" strike="noStrike">
                <a:solidFill>
                  <a:srgbClr val="CC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.11.Otevřen rozpis pro výběr praxe III.</a:t>
            </a:r>
            <a:endParaRPr sz="4000">
              <a:solidFill>
                <a:srgbClr val="CC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12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	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Seminář po praxi v seminárních skupinách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.11.	 Seminář před praxí v seminárních skupinách – IPP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</a:t>
            </a: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 - </a:t>
            </a:r>
            <a:r>
              <a:rPr b="1" i="1" lang="cs-CZ" u="sng">
                <a:latin typeface="Roboto Condensed"/>
                <a:ea typeface="Roboto Condensed"/>
                <a:cs typeface="Roboto Condensed"/>
                <a:sym typeface="Roboto Condensed"/>
              </a:rPr>
              <a:t>6</a:t>
            </a:r>
            <a:r>
              <a:rPr b="1" i="1" lang="cs-CZ" u="sng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.12. 	Praxe III.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10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.12.	</a:t>
            </a: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b="0" i="0" lang="cs-CZ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Seminář po praxi v seminárních skupinách</a:t>
            </a:r>
            <a:endParaRPr sz="4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sz="280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- připravují na praxi – IPP, příprava, konzultace cílů</a:t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9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lang="cs-CZ" sz="28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- reflektují praxi</a:t>
            </a:r>
            <a:endParaRPr b="0" sz="280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227879" lvl="0" marL="2286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FORMA</a:t>
            </a:r>
            <a:endParaRPr sz="2800">
              <a:solidFill>
                <a:schemeClr val="dk1"/>
              </a:solidFill>
            </a:endParaRPr>
          </a:p>
          <a:p>
            <a:pPr indent="-227879" lvl="0" marL="2286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začátku semestru pro celý ročník</a:t>
            </a:r>
            <a:endParaRPr sz="2800">
              <a:solidFill>
                <a:schemeClr val="dk1"/>
              </a:solidFill>
            </a:endParaRPr>
          </a:p>
          <a:p>
            <a:pPr indent="-227879" lvl="0" marL="2286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Následně v malých skupinách</a:t>
            </a:r>
            <a:endParaRPr sz="2800">
              <a:solidFill>
                <a:schemeClr val="dk1"/>
              </a:solidFill>
            </a:endParaRPr>
          </a:p>
          <a:p>
            <a:pPr indent="-227879" lvl="0" marL="22860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konci ročníku studentská konference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6"/>
          <p:cNvSpPr/>
          <p:nvPr/>
        </p:nvSpPr>
        <p:spPr>
          <a:xfrm>
            <a:off x="838080" y="3650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PROČ METODICKÉ SEMINÁŘE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7"/>
          <p:cNvSpPr/>
          <p:nvPr/>
        </p:nvSpPr>
        <p:spPr>
          <a:xfrm>
            <a:off x="465130" y="2972515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Povolena 1 absence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59" name="Google Shape;259;p7"/>
          <p:cNvSpPr/>
          <p:nvPr/>
        </p:nvSpPr>
        <p:spPr>
          <a:xfrm>
            <a:off x="838080" y="344340"/>
            <a:ext cx="111867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POVINNÁ ÚČAST </a:t>
            </a:r>
            <a:r>
              <a:rPr lang="cs-CZ" sz="40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metodických seminářích</a:t>
            </a:r>
            <a:endParaRPr sz="40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4b7064c972_0_120"/>
          <p:cNvSpPr/>
          <p:nvPr/>
        </p:nvSpPr>
        <p:spPr>
          <a:xfrm>
            <a:off x="1096150" y="2253400"/>
            <a:ext cx="10165200" cy="46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532800" lvl="0" marL="533159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(jsou spojeny s MSSP)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8" lvl="0" marL="228600" marR="0" rtl="0" algn="l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cs-CZ" sz="1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 týdnů ve 2. ročníku (každý týden 30 hodin)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2800" lvl="0" marL="533159" marR="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prázdninová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8" lvl="0" marL="228600" marR="0" rtl="0" algn="l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cs-CZ" sz="1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mezi 2. a 3. ročníkem (60 hodn)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2800" lvl="0" marL="533159" marR="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průběžná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8" lvl="0" marL="228600" marR="0" rtl="0" algn="l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cs-CZ" sz="1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během 2. ročníku (40 hodin)</a:t>
            </a:r>
            <a:endParaRPr sz="1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2800" lvl="0" marL="533159" marR="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bloková specializační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8" lvl="0" marL="228600" marR="0" rtl="0" algn="l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cs-CZ" sz="1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 týdny (listopad) ve 3. ročníku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2800" lvl="0" marL="533159" marR="0" rtl="0" algn="l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k absolutoriu (diplomní praxe)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78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cs-CZ" sz="18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ve 3. ročníku (po domluvě s vedoucím absolventské práce)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g14b7064c972_0_120"/>
          <p:cNvSpPr/>
          <p:nvPr/>
        </p:nvSpPr>
        <p:spPr>
          <a:xfrm>
            <a:off x="4003305" y="317761"/>
            <a:ext cx="110787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cs-CZ" sz="4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SYSTÉM PRAXÍ NA JABOKU </a:t>
            </a:r>
            <a:endParaRPr i="0" sz="1400" u="none" cap="none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i="0" lang="cs-CZ" sz="4400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II. a III. ročník</a:t>
            </a:r>
            <a:endParaRPr i="0" sz="4400" u="none" cap="none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66" name="Google Shape;266;g14b7064c972_0_120"/>
          <p:cNvSpPr/>
          <p:nvPr/>
        </p:nvSpPr>
        <p:spPr>
          <a:xfrm>
            <a:off x="633475" y="2030075"/>
            <a:ext cx="8724600" cy="2455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g14b7064c972_0_120"/>
          <p:cNvSpPr txBox="1"/>
          <p:nvPr/>
        </p:nvSpPr>
        <p:spPr>
          <a:xfrm>
            <a:off x="913525" y="4485275"/>
            <a:ext cx="978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g14b7064c972_0_120"/>
          <p:cNvSpPr/>
          <p:nvPr/>
        </p:nvSpPr>
        <p:spPr>
          <a:xfrm>
            <a:off x="633475" y="4485275"/>
            <a:ext cx="8724600" cy="19278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9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1"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Zaměření na </a:t>
            </a:r>
            <a:r>
              <a:rPr b="1" lang="cs-CZ" sz="2400" u="sng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sociální práci</a:t>
            </a:r>
            <a:r>
              <a:rPr b="1"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Student musí v rámci praxí splnit tyto náležitosti: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1"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u 4 cílových skupin: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Ohrožené děti, mládež a rodiny – bude realizována povinně </a:t>
            </a:r>
            <a:r>
              <a:rPr b="1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ve státní správě</a:t>
            </a:r>
            <a:r>
              <a:rPr b="0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(OSPOD, sociální kurátoři), doporučujeme ještě druhou praxi v neziskovém sektoru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Dospělí ohrožení sociálním vyloučením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Lidé se zdravotním postižením (mentální, duševní, fyzické, smyslové)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cs-CZ" sz="24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Senioři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jedné z praxí musí studenti sledovat také </a:t>
            </a:r>
            <a:r>
              <a:rPr b="1" lang="cs-CZ" sz="1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pastorační cíle a absolvovat ji na pracovišti, které spadá do kategorie „pastoračních pracovišť. </a:t>
            </a:r>
            <a:endParaRPr sz="16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t/>
            </a:r>
            <a:endParaRPr b="0" sz="28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9"/>
          <p:cNvSpPr/>
          <p:nvPr/>
        </p:nvSpPr>
        <p:spPr>
          <a:xfrm>
            <a:off x="838080" y="0"/>
            <a:ext cx="10514880" cy="13961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OBLASTI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PRAXÍ VE 2. ROČNÍKU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2020-10-23T12:33:32Z</dcterms:created>
  <dc:creator>uzivatel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