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binary" PartName="/ppt/metadata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  <p:sldMasterId id="2147483661" r:id="rId4"/>
    <p:sldMasterId id="2147483674" r:id="rId5"/>
    <p:sldMasterId id="2147483687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</p:sldIdLst>
  <p:sldSz cy="6858000" cx="12192000"/>
  <p:notesSz cx="7559675" cy="10691800"/>
  <p:embeddedFontLst>
    <p:embeddedFont>
      <p:font typeface="Roboto"/>
      <p:regular r:id="rId32"/>
      <p:bold r:id="rId33"/>
      <p:italic r:id="rId34"/>
      <p:boldItalic r:id="rId35"/>
    </p:embeddedFont>
    <p:embeddedFont>
      <p:font typeface="Roboto Condensed"/>
      <p:regular r:id="rId36"/>
      <p:bold r:id="rId37"/>
      <p:italic r:id="rId38"/>
      <p:boldItalic r:id="rId3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40" roundtripDataSignature="AMtx7mjVOvM93SHQEQA6QyspTXdgp3CnF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customschemas.google.com/relationships/presentationmetadata" Target="metadata"/><Relationship Id="rId20" Type="http://schemas.openxmlformats.org/officeDocument/2006/relationships/slide" Target="slides/slide13.xml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24" Type="http://schemas.openxmlformats.org/officeDocument/2006/relationships/slide" Target="slides/slide17.xml"/><Relationship Id="rId23" Type="http://schemas.openxmlformats.org/officeDocument/2006/relationships/slide" Target="slides/slide16.xml"/><Relationship Id="rId1" Type="http://schemas.openxmlformats.org/officeDocument/2006/relationships/theme" Target="theme/theme5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2.xml"/><Relationship Id="rId26" Type="http://schemas.openxmlformats.org/officeDocument/2006/relationships/slide" Target="slides/slide19.xml"/><Relationship Id="rId25" Type="http://schemas.openxmlformats.org/officeDocument/2006/relationships/slide" Target="slides/slide18.xml"/><Relationship Id="rId28" Type="http://schemas.openxmlformats.org/officeDocument/2006/relationships/slide" Target="slides/slide21.xml"/><Relationship Id="rId27" Type="http://schemas.openxmlformats.org/officeDocument/2006/relationships/slide" Target="slides/slide20.xml"/><Relationship Id="rId5" Type="http://schemas.openxmlformats.org/officeDocument/2006/relationships/slideMaster" Target="slideMasters/slideMaster3.xml"/><Relationship Id="rId6" Type="http://schemas.openxmlformats.org/officeDocument/2006/relationships/slideMaster" Target="slideMasters/slideMaster4.xml"/><Relationship Id="rId29" Type="http://schemas.openxmlformats.org/officeDocument/2006/relationships/slide" Target="slides/slide2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31" Type="http://schemas.openxmlformats.org/officeDocument/2006/relationships/slide" Target="slides/slide24.xml"/><Relationship Id="rId30" Type="http://schemas.openxmlformats.org/officeDocument/2006/relationships/slide" Target="slides/slide23.xml"/><Relationship Id="rId11" Type="http://schemas.openxmlformats.org/officeDocument/2006/relationships/slide" Target="slides/slide4.xml"/><Relationship Id="rId33" Type="http://schemas.openxmlformats.org/officeDocument/2006/relationships/font" Target="fonts/Roboto-bold.fntdata"/><Relationship Id="rId10" Type="http://schemas.openxmlformats.org/officeDocument/2006/relationships/slide" Target="slides/slide3.xml"/><Relationship Id="rId32" Type="http://schemas.openxmlformats.org/officeDocument/2006/relationships/font" Target="fonts/Roboto-regular.fntdata"/><Relationship Id="rId13" Type="http://schemas.openxmlformats.org/officeDocument/2006/relationships/slide" Target="slides/slide6.xml"/><Relationship Id="rId35" Type="http://schemas.openxmlformats.org/officeDocument/2006/relationships/font" Target="fonts/Roboto-boldItalic.fntdata"/><Relationship Id="rId12" Type="http://schemas.openxmlformats.org/officeDocument/2006/relationships/slide" Target="slides/slide5.xml"/><Relationship Id="rId34" Type="http://schemas.openxmlformats.org/officeDocument/2006/relationships/font" Target="fonts/Roboto-italic.fntdata"/><Relationship Id="rId15" Type="http://schemas.openxmlformats.org/officeDocument/2006/relationships/slide" Target="slides/slide8.xml"/><Relationship Id="rId37" Type="http://schemas.openxmlformats.org/officeDocument/2006/relationships/font" Target="fonts/RobotoCondensed-bold.fntdata"/><Relationship Id="rId14" Type="http://schemas.openxmlformats.org/officeDocument/2006/relationships/slide" Target="slides/slide7.xml"/><Relationship Id="rId36" Type="http://schemas.openxmlformats.org/officeDocument/2006/relationships/font" Target="fonts/RobotoCondensed-regular.fntdata"/><Relationship Id="rId17" Type="http://schemas.openxmlformats.org/officeDocument/2006/relationships/slide" Target="slides/slide10.xml"/><Relationship Id="rId39" Type="http://schemas.openxmlformats.org/officeDocument/2006/relationships/font" Target="fonts/RobotoCondensed-boldItalic.fntdata"/><Relationship Id="rId16" Type="http://schemas.openxmlformats.org/officeDocument/2006/relationships/slide" Target="slides/slide9.xml"/><Relationship Id="rId38" Type="http://schemas.openxmlformats.org/officeDocument/2006/relationships/font" Target="fonts/RobotoCondensed-italic.fntdata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1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0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10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2023ba1f709_0_0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2023ba1f709_0_0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2044b5d20c9_0_73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g2044b5d20c9_0_73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1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11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2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12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3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13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2f4c295be3f_0_3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2f4c295be3f_0_3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14b7064c972_0_181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14b7064c972_0_181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14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14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15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15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2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16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7" name="Google Shape;337;p16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17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p17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18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9" name="Google Shape;349;p18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2fb9f03011a_0_0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5" name="Google Shape;355;g2fb9f03011a_0_0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19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1" name="Google Shape;361;p19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3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14b7064c972_0_61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g14b7064c972_0_61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5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5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6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6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7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7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14b7064c972_0_120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62" name="Google Shape;262;g14b7064c972_0_120:notes"/>
          <p:cNvSpPr/>
          <p:nvPr>
            <p:ph idx="2" type="sldImg"/>
          </p:nvPr>
        </p:nvSpPr>
        <p:spPr>
          <a:xfrm>
            <a:off x="217488" y="801688"/>
            <a:ext cx="7126200" cy="4010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9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9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5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5"/>
          <p:cNvSpPr txBox="1"/>
          <p:nvPr>
            <p:ph idx="1"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35"/>
          <p:cNvSpPr txBox="1"/>
          <p:nvPr>
            <p:ph idx="2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6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6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36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36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36"/>
          <p:cNvSpPr txBox="1"/>
          <p:nvPr>
            <p:ph idx="4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7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37"/>
          <p:cNvSpPr txBox="1"/>
          <p:nvPr>
            <p:ph idx="1"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37"/>
          <p:cNvSpPr txBox="1"/>
          <p:nvPr>
            <p:ph idx="2"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37"/>
          <p:cNvSpPr txBox="1"/>
          <p:nvPr>
            <p:ph idx="3"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p37"/>
          <p:cNvSpPr txBox="1"/>
          <p:nvPr>
            <p:ph idx="4"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37"/>
          <p:cNvSpPr txBox="1"/>
          <p:nvPr>
            <p:ph idx="5"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" name="Google Shape;59;p37"/>
          <p:cNvSpPr txBox="1"/>
          <p:nvPr>
            <p:ph idx="6"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8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8"/>
          <p:cNvSpPr txBox="1"/>
          <p:nvPr>
            <p:ph idx="1"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9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9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0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0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40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1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2"/>
          <p:cNvSpPr txBox="1"/>
          <p:nvPr>
            <p:ph idx="1"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3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43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43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43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7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7"/>
          <p:cNvSpPr txBox="1"/>
          <p:nvPr>
            <p:ph idx="1"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4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44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" name="Google Shape;90;p44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" name="Google Shape;91;p44"/>
          <p:cNvSpPr txBox="1"/>
          <p:nvPr>
            <p:ph idx="3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5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45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" name="Google Shape;95;p45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6" name="Google Shape;96;p45"/>
          <p:cNvSpPr txBox="1"/>
          <p:nvPr>
            <p:ph idx="3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6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46"/>
          <p:cNvSpPr txBox="1"/>
          <p:nvPr>
            <p:ph idx="1"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0" name="Google Shape;100;p46"/>
          <p:cNvSpPr txBox="1"/>
          <p:nvPr>
            <p:ph idx="2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7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47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" name="Google Shape;104;p47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47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" name="Google Shape;106;p47"/>
          <p:cNvSpPr txBox="1"/>
          <p:nvPr>
            <p:ph idx="4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8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48"/>
          <p:cNvSpPr txBox="1"/>
          <p:nvPr>
            <p:ph idx="1"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" name="Google Shape;110;p48"/>
          <p:cNvSpPr txBox="1"/>
          <p:nvPr>
            <p:ph idx="2"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1" name="Google Shape;111;p48"/>
          <p:cNvSpPr txBox="1"/>
          <p:nvPr>
            <p:ph idx="3"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48"/>
          <p:cNvSpPr txBox="1"/>
          <p:nvPr>
            <p:ph idx="4"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3" name="Google Shape;113;p48"/>
          <p:cNvSpPr txBox="1"/>
          <p:nvPr>
            <p:ph idx="5"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4" name="Google Shape;114;p48"/>
          <p:cNvSpPr txBox="1"/>
          <p:nvPr>
            <p:ph idx="6"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044b5d20c9_0_84"/>
          <p:cNvSpPr txBox="1"/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g2044b5d20c9_0_84"/>
          <p:cNvSpPr txBox="1"/>
          <p:nvPr>
            <p:ph idx="1" type="subTitle"/>
          </p:nvPr>
        </p:nvSpPr>
        <p:spPr>
          <a:xfrm>
            <a:off x="609480" y="1604520"/>
            <a:ext cx="10972500" cy="397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044b5d20c9_0_87"/>
          <p:cNvSpPr txBox="1"/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g2044b5d20c9_0_87"/>
          <p:cNvSpPr txBox="1"/>
          <p:nvPr>
            <p:ph idx="1" type="body"/>
          </p:nvPr>
        </p:nvSpPr>
        <p:spPr>
          <a:xfrm>
            <a:off x="609480" y="1604520"/>
            <a:ext cx="10972500" cy="39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044b5d20c9_0_90"/>
          <p:cNvSpPr txBox="1"/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g2044b5d20c9_0_90"/>
          <p:cNvSpPr txBox="1"/>
          <p:nvPr>
            <p:ph idx="1" type="body"/>
          </p:nvPr>
        </p:nvSpPr>
        <p:spPr>
          <a:xfrm>
            <a:off x="609480" y="1604520"/>
            <a:ext cx="5354400" cy="39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g2044b5d20c9_0_90"/>
          <p:cNvSpPr txBox="1"/>
          <p:nvPr>
            <p:ph idx="2" type="body"/>
          </p:nvPr>
        </p:nvSpPr>
        <p:spPr>
          <a:xfrm>
            <a:off x="6231960" y="1604520"/>
            <a:ext cx="5354400" cy="39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044b5d20c9_0_94"/>
          <p:cNvSpPr txBox="1"/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8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8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044b5d20c9_0_96"/>
          <p:cNvSpPr txBox="1"/>
          <p:nvPr>
            <p:ph idx="1" type="subTitle"/>
          </p:nvPr>
        </p:nvSpPr>
        <p:spPr>
          <a:xfrm>
            <a:off x="609480" y="273600"/>
            <a:ext cx="10972500" cy="530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044b5d20c9_0_98"/>
          <p:cNvSpPr txBox="1"/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g2044b5d20c9_0_98"/>
          <p:cNvSpPr txBox="1"/>
          <p:nvPr>
            <p:ph idx="1" type="body"/>
          </p:nvPr>
        </p:nvSpPr>
        <p:spPr>
          <a:xfrm>
            <a:off x="609480" y="160452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" name="Google Shape;138;g2044b5d20c9_0_98"/>
          <p:cNvSpPr txBox="1"/>
          <p:nvPr>
            <p:ph idx="2" type="body"/>
          </p:nvPr>
        </p:nvSpPr>
        <p:spPr>
          <a:xfrm>
            <a:off x="6231960" y="1604520"/>
            <a:ext cx="5354400" cy="39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" name="Google Shape;139;g2044b5d20c9_0_98"/>
          <p:cNvSpPr txBox="1"/>
          <p:nvPr>
            <p:ph idx="3" type="body"/>
          </p:nvPr>
        </p:nvSpPr>
        <p:spPr>
          <a:xfrm>
            <a:off x="609480" y="368208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044b5d20c9_0_103"/>
          <p:cNvSpPr txBox="1"/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g2044b5d20c9_0_103"/>
          <p:cNvSpPr txBox="1"/>
          <p:nvPr>
            <p:ph idx="1" type="body"/>
          </p:nvPr>
        </p:nvSpPr>
        <p:spPr>
          <a:xfrm>
            <a:off x="609480" y="1604520"/>
            <a:ext cx="5354400" cy="39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" name="Google Shape;143;g2044b5d20c9_0_103"/>
          <p:cNvSpPr txBox="1"/>
          <p:nvPr>
            <p:ph idx="2" type="body"/>
          </p:nvPr>
        </p:nvSpPr>
        <p:spPr>
          <a:xfrm>
            <a:off x="6231960" y="160452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g2044b5d20c9_0_103"/>
          <p:cNvSpPr txBox="1"/>
          <p:nvPr>
            <p:ph idx="3" type="body"/>
          </p:nvPr>
        </p:nvSpPr>
        <p:spPr>
          <a:xfrm>
            <a:off x="6231960" y="368208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044b5d20c9_0_108"/>
          <p:cNvSpPr txBox="1"/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g2044b5d20c9_0_108"/>
          <p:cNvSpPr txBox="1"/>
          <p:nvPr>
            <p:ph idx="1" type="body"/>
          </p:nvPr>
        </p:nvSpPr>
        <p:spPr>
          <a:xfrm>
            <a:off x="609480" y="160452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" name="Google Shape;148;g2044b5d20c9_0_108"/>
          <p:cNvSpPr txBox="1"/>
          <p:nvPr>
            <p:ph idx="2" type="body"/>
          </p:nvPr>
        </p:nvSpPr>
        <p:spPr>
          <a:xfrm>
            <a:off x="6231960" y="160452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" name="Google Shape;149;g2044b5d20c9_0_108"/>
          <p:cNvSpPr txBox="1"/>
          <p:nvPr>
            <p:ph idx="3" type="body"/>
          </p:nvPr>
        </p:nvSpPr>
        <p:spPr>
          <a:xfrm>
            <a:off x="609480" y="3682080"/>
            <a:ext cx="109725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044b5d20c9_0_113"/>
          <p:cNvSpPr txBox="1"/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g2044b5d20c9_0_113"/>
          <p:cNvSpPr txBox="1"/>
          <p:nvPr>
            <p:ph idx="1" type="body"/>
          </p:nvPr>
        </p:nvSpPr>
        <p:spPr>
          <a:xfrm>
            <a:off x="609480" y="1604520"/>
            <a:ext cx="109725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3" name="Google Shape;153;g2044b5d20c9_0_113"/>
          <p:cNvSpPr txBox="1"/>
          <p:nvPr>
            <p:ph idx="2" type="body"/>
          </p:nvPr>
        </p:nvSpPr>
        <p:spPr>
          <a:xfrm>
            <a:off x="609480" y="3682080"/>
            <a:ext cx="109725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044b5d20c9_0_117"/>
          <p:cNvSpPr txBox="1"/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g2044b5d20c9_0_117"/>
          <p:cNvSpPr txBox="1"/>
          <p:nvPr>
            <p:ph idx="1" type="body"/>
          </p:nvPr>
        </p:nvSpPr>
        <p:spPr>
          <a:xfrm>
            <a:off x="609480" y="160452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7" name="Google Shape;157;g2044b5d20c9_0_117"/>
          <p:cNvSpPr txBox="1"/>
          <p:nvPr>
            <p:ph idx="2" type="body"/>
          </p:nvPr>
        </p:nvSpPr>
        <p:spPr>
          <a:xfrm>
            <a:off x="6231960" y="160452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g2044b5d20c9_0_117"/>
          <p:cNvSpPr txBox="1"/>
          <p:nvPr>
            <p:ph idx="3" type="body"/>
          </p:nvPr>
        </p:nvSpPr>
        <p:spPr>
          <a:xfrm>
            <a:off x="609480" y="368208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9" name="Google Shape;159;g2044b5d20c9_0_117"/>
          <p:cNvSpPr txBox="1"/>
          <p:nvPr>
            <p:ph idx="4" type="body"/>
          </p:nvPr>
        </p:nvSpPr>
        <p:spPr>
          <a:xfrm>
            <a:off x="6231960" y="368208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044b5d20c9_0_123"/>
          <p:cNvSpPr txBox="1"/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2" name="Google Shape;162;g2044b5d20c9_0_123"/>
          <p:cNvSpPr txBox="1"/>
          <p:nvPr>
            <p:ph idx="1" type="body"/>
          </p:nvPr>
        </p:nvSpPr>
        <p:spPr>
          <a:xfrm>
            <a:off x="609480" y="1604520"/>
            <a:ext cx="35331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3" name="Google Shape;163;g2044b5d20c9_0_123"/>
          <p:cNvSpPr txBox="1"/>
          <p:nvPr>
            <p:ph idx="2" type="body"/>
          </p:nvPr>
        </p:nvSpPr>
        <p:spPr>
          <a:xfrm>
            <a:off x="4319640" y="1604520"/>
            <a:ext cx="35331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4" name="Google Shape;164;g2044b5d20c9_0_123"/>
          <p:cNvSpPr txBox="1"/>
          <p:nvPr>
            <p:ph idx="3" type="body"/>
          </p:nvPr>
        </p:nvSpPr>
        <p:spPr>
          <a:xfrm>
            <a:off x="8029800" y="1604520"/>
            <a:ext cx="35331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g2044b5d20c9_0_123"/>
          <p:cNvSpPr txBox="1"/>
          <p:nvPr>
            <p:ph idx="4" type="body"/>
          </p:nvPr>
        </p:nvSpPr>
        <p:spPr>
          <a:xfrm>
            <a:off x="609480" y="3682080"/>
            <a:ext cx="35331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6" name="Google Shape;166;g2044b5d20c9_0_123"/>
          <p:cNvSpPr txBox="1"/>
          <p:nvPr>
            <p:ph idx="5" type="body"/>
          </p:nvPr>
        </p:nvSpPr>
        <p:spPr>
          <a:xfrm>
            <a:off x="4319640" y="3682080"/>
            <a:ext cx="35331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7" name="Google Shape;167;g2044b5d20c9_0_123"/>
          <p:cNvSpPr txBox="1"/>
          <p:nvPr>
            <p:ph idx="6" type="body"/>
          </p:nvPr>
        </p:nvSpPr>
        <p:spPr>
          <a:xfrm>
            <a:off x="8029800" y="3682080"/>
            <a:ext cx="35331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044b5d20c9_0_141"/>
          <p:cNvSpPr txBox="1"/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6" name="Google Shape;176;g2044b5d20c9_0_141"/>
          <p:cNvSpPr txBox="1"/>
          <p:nvPr>
            <p:ph idx="1" type="subTitle"/>
          </p:nvPr>
        </p:nvSpPr>
        <p:spPr>
          <a:xfrm>
            <a:off x="609480" y="1604520"/>
            <a:ext cx="10972500" cy="397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044b5d20c9_0_144"/>
          <p:cNvSpPr txBox="1"/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9" name="Google Shape;179;g2044b5d20c9_0_144"/>
          <p:cNvSpPr txBox="1"/>
          <p:nvPr>
            <p:ph idx="1" type="body"/>
          </p:nvPr>
        </p:nvSpPr>
        <p:spPr>
          <a:xfrm>
            <a:off x="609480" y="1604520"/>
            <a:ext cx="10972500" cy="39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9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9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29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2044b5d20c9_0_147"/>
          <p:cNvSpPr txBox="1"/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2" name="Google Shape;182;g2044b5d20c9_0_147"/>
          <p:cNvSpPr txBox="1"/>
          <p:nvPr>
            <p:ph idx="1" type="body"/>
          </p:nvPr>
        </p:nvSpPr>
        <p:spPr>
          <a:xfrm>
            <a:off x="609480" y="1604520"/>
            <a:ext cx="5354400" cy="39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3" name="Google Shape;183;g2044b5d20c9_0_147"/>
          <p:cNvSpPr txBox="1"/>
          <p:nvPr>
            <p:ph idx="2" type="body"/>
          </p:nvPr>
        </p:nvSpPr>
        <p:spPr>
          <a:xfrm>
            <a:off x="6231960" y="1604520"/>
            <a:ext cx="5354400" cy="39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2044b5d20c9_0_151"/>
          <p:cNvSpPr txBox="1"/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044b5d20c9_0_153"/>
          <p:cNvSpPr txBox="1"/>
          <p:nvPr>
            <p:ph idx="1" type="subTitle"/>
          </p:nvPr>
        </p:nvSpPr>
        <p:spPr>
          <a:xfrm>
            <a:off x="609480" y="273600"/>
            <a:ext cx="10972500" cy="530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2044b5d20c9_0_155"/>
          <p:cNvSpPr txBox="1"/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0" name="Google Shape;190;g2044b5d20c9_0_155"/>
          <p:cNvSpPr txBox="1"/>
          <p:nvPr>
            <p:ph idx="1" type="body"/>
          </p:nvPr>
        </p:nvSpPr>
        <p:spPr>
          <a:xfrm>
            <a:off x="609480" y="160452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1" name="Google Shape;191;g2044b5d20c9_0_155"/>
          <p:cNvSpPr txBox="1"/>
          <p:nvPr>
            <p:ph idx="2" type="body"/>
          </p:nvPr>
        </p:nvSpPr>
        <p:spPr>
          <a:xfrm>
            <a:off x="6231960" y="1604520"/>
            <a:ext cx="5354400" cy="39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2" name="Google Shape;192;g2044b5d20c9_0_155"/>
          <p:cNvSpPr txBox="1"/>
          <p:nvPr>
            <p:ph idx="3" type="body"/>
          </p:nvPr>
        </p:nvSpPr>
        <p:spPr>
          <a:xfrm>
            <a:off x="609480" y="368208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2044b5d20c9_0_160"/>
          <p:cNvSpPr txBox="1"/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5" name="Google Shape;195;g2044b5d20c9_0_160"/>
          <p:cNvSpPr txBox="1"/>
          <p:nvPr>
            <p:ph idx="1" type="body"/>
          </p:nvPr>
        </p:nvSpPr>
        <p:spPr>
          <a:xfrm>
            <a:off x="609480" y="1604520"/>
            <a:ext cx="5354400" cy="39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6" name="Google Shape;196;g2044b5d20c9_0_160"/>
          <p:cNvSpPr txBox="1"/>
          <p:nvPr>
            <p:ph idx="2" type="body"/>
          </p:nvPr>
        </p:nvSpPr>
        <p:spPr>
          <a:xfrm>
            <a:off x="6231960" y="160452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7" name="Google Shape;197;g2044b5d20c9_0_160"/>
          <p:cNvSpPr txBox="1"/>
          <p:nvPr>
            <p:ph idx="3" type="body"/>
          </p:nvPr>
        </p:nvSpPr>
        <p:spPr>
          <a:xfrm>
            <a:off x="6231960" y="368208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2044b5d20c9_0_165"/>
          <p:cNvSpPr txBox="1"/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0" name="Google Shape;200;g2044b5d20c9_0_165"/>
          <p:cNvSpPr txBox="1"/>
          <p:nvPr>
            <p:ph idx="1" type="body"/>
          </p:nvPr>
        </p:nvSpPr>
        <p:spPr>
          <a:xfrm>
            <a:off x="609480" y="160452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1" name="Google Shape;201;g2044b5d20c9_0_165"/>
          <p:cNvSpPr txBox="1"/>
          <p:nvPr>
            <p:ph idx="2" type="body"/>
          </p:nvPr>
        </p:nvSpPr>
        <p:spPr>
          <a:xfrm>
            <a:off x="6231960" y="160452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2" name="Google Shape;202;g2044b5d20c9_0_165"/>
          <p:cNvSpPr txBox="1"/>
          <p:nvPr>
            <p:ph idx="3" type="body"/>
          </p:nvPr>
        </p:nvSpPr>
        <p:spPr>
          <a:xfrm>
            <a:off x="609480" y="3682080"/>
            <a:ext cx="109725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2044b5d20c9_0_170"/>
          <p:cNvSpPr txBox="1"/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5" name="Google Shape;205;g2044b5d20c9_0_170"/>
          <p:cNvSpPr txBox="1"/>
          <p:nvPr>
            <p:ph idx="1" type="body"/>
          </p:nvPr>
        </p:nvSpPr>
        <p:spPr>
          <a:xfrm>
            <a:off x="609480" y="1604520"/>
            <a:ext cx="109725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6" name="Google Shape;206;g2044b5d20c9_0_170"/>
          <p:cNvSpPr txBox="1"/>
          <p:nvPr>
            <p:ph idx="2" type="body"/>
          </p:nvPr>
        </p:nvSpPr>
        <p:spPr>
          <a:xfrm>
            <a:off x="609480" y="3682080"/>
            <a:ext cx="109725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2044b5d20c9_0_174"/>
          <p:cNvSpPr txBox="1"/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9" name="Google Shape;209;g2044b5d20c9_0_174"/>
          <p:cNvSpPr txBox="1"/>
          <p:nvPr>
            <p:ph idx="1" type="body"/>
          </p:nvPr>
        </p:nvSpPr>
        <p:spPr>
          <a:xfrm>
            <a:off x="609480" y="160452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0" name="Google Shape;210;g2044b5d20c9_0_174"/>
          <p:cNvSpPr txBox="1"/>
          <p:nvPr>
            <p:ph idx="2" type="body"/>
          </p:nvPr>
        </p:nvSpPr>
        <p:spPr>
          <a:xfrm>
            <a:off x="6231960" y="160452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1" name="Google Shape;211;g2044b5d20c9_0_174"/>
          <p:cNvSpPr txBox="1"/>
          <p:nvPr>
            <p:ph idx="3" type="body"/>
          </p:nvPr>
        </p:nvSpPr>
        <p:spPr>
          <a:xfrm>
            <a:off x="609480" y="368208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2" name="Google Shape;212;g2044b5d20c9_0_174"/>
          <p:cNvSpPr txBox="1"/>
          <p:nvPr>
            <p:ph idx="4" type="body"/>
          </p:nvPr>
        </p:nvSpPr>
        <p:spPr>
          <a:xfrm>
            <a:off x="6231960" y="368208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2044b5d20c9_0_180"/>
          <p:cNvSpPr txBox="1"/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g2044b5d20c9_0_180"/>
          <p:cNvSpPr txBox="1"/>
          <p:nvPr>
            <p:ph idx="1" type="body"/>
          </p:nvPr>
        </p:nvSpPr>
        <p:spPr>
          <a:xfrm>
            <a:off x="609480" y="1604520"/>
            <a:ext cx="35331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g2044b5d20c9_0_180"/>
          <p:cNvSpPr txBox="1"/>
          <p:nvPr>
            <p:ph idx="2" type="body"/>
          </p:nvPr>
        </p:nvSpPr>
        <p:spPr>
          <a:xfrm>
            <a:off x="4319640" y="1604520"/>
            <a:ext cx="35331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7" name="Google Shape;217;g2044b5d20c9_0_180"/>
          <p:cNvSpPr txBox="1"/>
          <p:nvPr>
            <p:ph idx="3" type="body"/>
          </p:nvPr>
        </p:nvSpPr>
        <p:spPr>
          <a:xfrm>
            <a:off x="8029800" y="1604520"/>
            <a:ext cx="35331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8" name="Google Shape;218;g2044b5d20c9_0_180"/>
          <p:cNvSpPr txBox="1"/>
          <p:nvPr>
            <p:ph idx="4" type="body"/>
          </p:nvPr>
        </p:nvSpPr>
        <p:spPr>
          <a:xfrm>
            <a:off x="609480" y="3682080"/>
            <a:ext cx="35331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9" name="Google Shape;219;g2044b5d20c9_0_180"/>
          <p:cNvSpPr txBox="1"/>
          <p:nvPr>
            <p:ph idx="5" type="body"/>
          </p:nvPr>
        </p:nvSpPr>
        <p:spPr>
          <a:xfrm>
            <a:off x="4319640" y="3682080"/>
            <a:ext cx="35331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0" name="Google Shape;220;g2044b5d20c9_0_180"/>
          <p:cNvSpPr txBox="1"/>
          <p:nvPr>
            <p:ph idx="6" type="body"/>
          </p:nvPr>
        </p:nvSpPr>
        <p:spPr>
          <a:xfrm>
            <a:off x="8029800" y="3682080"/>
            <a:ext cx="35331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0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1"/>
          <p:cNvSpPr txBox="1"/>
          <p:nvPr>
            <p:ph idx="1"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2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2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32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32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3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3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33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33"/>
          <p:cNvSpPr txBox="1"/>
          <p:nvPr>
            <p:ph idx="3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4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4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34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34"/>
          <p:cNvSpPr txBox="1"/>
          <p:nvPr>
            <p:ph idx="3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8.xml"/><Relationship Id="rId10" Type="http://schemas.openxmlformats.org/officeDocument/2006/relationships/slideLayout" Target="../slideLayouts/slideLayout7.xml"/><Relationship Id="rId13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9.xml"/><Relationship Id="rId1" Type="http://schemas.openxmlformats.org/officeDocument/2006/relationships/image" Target="../media/image3.png"/><Relationship Id="rId2" Type="http://schemas.openxmlformats.org/officeDocument/2006/relationships/image" Target="../media/image1.png"/><Relationship Id="rId3" Type="http://schemas.openxmlformats.org/officeDocument/2006/relationships/image" Target="../media/image5.png"/><Relationship Id="rId4" Type="http://schemas.openxmlformats.org/officeDocument/2006/relationships/slideLayout" Target="../slideLayouts/slideLayout1.xml"/><Relationship Id="rId9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1.xml"/><Relationship Id="rId16" Type="http://schemas.openxmlformats.org/officeDocument/2006/relationships/theme" Target="../theme/theme5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1.xml"/><Relationship Id="rId1" Type="http://schemas.openxmlformats.org/officeDocument/2006/relationships/image" Target="../media/image3.png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3.xml"/><Relationship Id="rId1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4.xml"/><Relationship Id="rId1" Type="http://schemas.openxmlformats.org/officeDocument/2006/relationships/image" Target="../media/image3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5" Type="http://schemas.openxmlformats.org/officeDocument/2006/relationships/theme" Target="../theme/theme4.xml"/><Relationship Id="rId14" Type="http://schemas.openxmlformats.org/officeDocument/2006/relationships/slideLayout" Target="../slideLayouts/slideLayout3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/Relationships>
</file>

<file path=ppt/slideMasters/_rels/slideMaster4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46.xml"/><Relationship Id="rId1" Type="http://schemas.openxmlformats.org/officeDocument/2006/relationships/image" Target="../media/image3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2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-970560" y="-1914120"/>
            <a:ext cx="5282640" cy="561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7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772560" y="5329080"/>
            <a:ext cx="2507760" cy="177372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20"/>
          <p:cNvSpPr/>
          <p:nvPr/>
        </p:nvSpPr>
        <p:spPr>
          <a:xfrm>
            <a:off x="8629200" y="0"/>
            <a:ext cx="3562200" cy="685728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" name="Google Shape;9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62920" y="734400"/>
            <a:ext cx="5065560" cy="538848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0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0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2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-970560" y="-1914120"/>
            <a:ext cx="5282640" cy="561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772560" y="5329080"/>
            <a:ext cx="2507760" cy="1773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280" y="-775800"/>
            <a:ext cx="4314240" cy="3052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2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5948640" y="1565640"/>
            <a:ext cx="7700760" cy="819144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22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6" name="Google Shape;66;p22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g2044b5d20c9_0_78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-970560" y="-1914120"/>
            <a:ext cx="5282639" cy="561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g2044b5d20c9_0_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772560" y="5329080"/>
            <a:ext cx="2507760" cy="1773721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g2044b5d20c9_0_78"/>
          <p:cNvSpPr txBox="1"/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9" name="Google Shape;119;g2044b5d20c9_0_78"/>
          <p:cNvSpPr txBox="1"/>
          <p:nvPr>
            <p:ph idx="1" type="body"/>
          </p:nvPr>
        </p:nvSpPr>
        <p:spPr>
          <a:xfrm>
            <a:off x="609480" y="1604520"/>
            <a:ext cx="10972500" cy="39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Google Shape;169;g2044b5d20c9_0_13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-970560" y="-1914120"/>
            <a:ext cx="5282639" cy="561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g2044b5d20c9_0_1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772560" y="5329080"/>
            <a:ext cx="2507760" cy="1773721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g2044b5d20c9_0_135"/>
          <p:cNvSpPr txBox="1"/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72" name="Google Shape;172;g2044b5d20c9_0_135"/>
          <p:cNvSpPr txBox="1"/>
          <p:nvPr>
            <p:ph idx="1" type="body"/>
          </p:nvPr>
        </p:nvSpPr>
        <p:spPr>
          <a:xfrm>
            <a:off x="609480" y="1604520"/>
            <a:ext cx="10972500" cy="39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3.xml"/><Relationship Id="rId3" Type="http://schemas.openxmlformats.org/officeDocument/2006/relationships/hyperlink" Target="mailto:najbrtova@jabok.cz" TargetMode="External"/><Relationship Id="rId4" Type="http://schemas.openxmlformats.org/officeDocument/2006/relationships/hyperlink" Target="mailto:cizkova@jabok.cz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0"/>
          <p:cNvSpPr txBox="1"/>
          <p:nvPr>
            <p:ph type="title"/>
          </p:nvPr>
        </p:nvSpPr>
        <p:spPr>
          <a:xfrm>
            <a:off x="609480" y="273600"/>
            <a:ext cx="10972500" cy="18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br>
              <a:rPr lang="cs-CZ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OBLASTI PRAXÍ VE 2. ROČNÍKU</a:t>
            </a:r>
            <a:br>
              <a:rPr lang="cs-CZ"/>
            </a:br>
            <a:endParaRPr/>
          </a:p>
        </p:txBody>
      </p:sp>
      <p:sp>
        <p:nvSpPr>
          <p:cNvPr id="280" name="Google Shape;280;p10"/>
          <p:cNvSpPr txBox="1"/>
          <p:nvPr>
            <p:ph idx="1" type="subTitle"/>
          </p:nvPr>
        </p:nvSpPr>
        <p:spPr>
          <a:xfrm>
            <a:off x="124775" y="1604525"/>
            <a:ext cx="12067200" cy="524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t/>
            </a:r>
            <a:endParaRPr i="0" sz="2400" u="none" cap="none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t/>
            </a:r>
            <a:endParaRPr i="0" sz="2400" u="none" cap="none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rPr i="0" lang="cs-CZ" sz="25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Zaměření na </a:t>
            </a:r>
            <a:r>
              <a:rPr i="0" lang="cs-CZ" sz="2500" u="sng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speciální pedagogiku</a:t>
            </a:r>
            <a:r>
              <a:rPr i="0" lang="cs-CZ" sz="25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:</a:t>
            </a:r>
            <a:endParaRPr sz="29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None/>
            </a:pPr>
            <a:r>
              <a:t/>
            </a:r>
            <a:endParaRPr i="0" sz="900" u="none" cap="none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i="0" lang="cs-CZ" sz="22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Praxe na 3 typech pracovišť:</a:t>
            </a:r>
            <a:endParaRPr sz="34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81000" lvl="1" marL="800100" rtl="0" algn="l">
              <a:spcBef>
                <a:spcPts val="500"/>
              </a:spcBef>
              <a:spcAft>
                <a:spcPts val="0"/>
              </a:spcAft>
              <a:buSzPts val="2400"/>
              <a:buFont typeface="Roboto Condensed"/>
              <a:buAutoNum type="arabicPeriod"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Školy zřizované podle § 16, odst. 9 Školského zákona + Speciálně pedagogická centra</a:t>
            </a:r>
            <a:endParaRPr sz="30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81000" lvl="1" marL="800100" rtl="0" algn="l">
              <a:spcBef>
                <a:spcPts val="500"/>
              </a:spcBef>
              <a:spcAft>
                <a:spcPts val="0"/>
              </a:spcAft>
              <a:buSzPts val="2400"/>
              <a:buFont typeface="Roboto Condensed"/>
              <a:buAutoNum type="arabicPeriod"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(Sociální) služby pro děti a dospělé s postižením</a:t>
            </a:r>
            <a:endParaRPr sz="30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81000" lvl="1" marL="800100" rtl="0" algn="l">
              <a:spcBef>
                <a:spcPts val="500"/>
              </a:spcBef>
              <a:spcAft>
                <a:spcPts val="0"/>
              </a:spcAft>
              <a:buSzPts val="2400"/>
              <a:buFont typeface="Roboto Condensed"/>
              <a:buAutoNum type="arabicPeriod"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Státní správa (Úřady práce, odbory Městských úřadů)</a:t>
            </a:r>
            <a:endParaRPr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t/>
            </a:r>
            <a:endParaRPr i="0" sz="2700" u="none" cap="none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rPr i="0" lang="cs-CZ" sz="26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Během praxí získat zkušenost alespoň se 3 druhy postižení (každé z nich na zvláštní praxi) </a:t>
            </a:r>
            <a:endParaRPr sz="34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rPr i="0" lang="cs-CZ" sz="26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- smyslové, tělesné, mentální (kombinované)</a:t>
            </a:r>
            <a:endParaRPr i="0" sz="2200" u="none" cap="none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t/>
            </a:r>
            <a:endParaRPr sz="2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i="0" lang="cs-CZ" sz="22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Na jedné z praxí musí studenti sledovat také pastorační cíle a absolvovat ji na pracovišti, které spadá do kategorie „pastoračních pracovišť. </a:t>
            </a:r>
            <a:endParaRPr i="0" sz="2200" u="none" cap="none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 i="0" sz="4400" u="none" cap="none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2023ba1f709_0_0"/>
          <p:cNvSpPr txBox="1"/>
          <p:nvPr>
            <p:ph type="title"/>
          </p:nvPr>
        </p:nvSpPr>
        <p:spPr>
          <a:xfrm>
            <a:off x="4379102" y="273600"/>
            <a:ext cx="7203000" cy="1219200"/>
          </a:xfrm>
          <a:prstGeom prst="rect">
            <a:avLst/>
          </a:prstGeom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Zimní semestr 2024/2025</a:t>
            </a:r>
            <a:endParaRPr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86" name="Google Shape;286;g2023ba1f709_0_0"/>
          <p:cNvSpPr txBox="1"/>
          <p:nvPr>
            <p:ph idx="1" type="subTitle"/>
          </p:nvPr>
        </p:nvSpPr>
        <p:spPr>
          <a:xfrm>
            <a:off x="901305" y="2167320"/>
            <a:ext cx="10972500" cy="3116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4572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700">
                <a:latin typeface="Roboto Condensed"/>
                <a:ea typeface="Roboto Condensed"/>
                <a:cs typeface="Roboto Condensed"/>
                <a:sym typeface="Roboto Condensed"/>
              </a:rPr>
              <a:t>Musí být splněny v rámci zimního semestru tři praxe</a:t>
            </a:r>
            <a:endParaRPr sz="27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4572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4572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3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4572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900">
                <a:latin typeface="Roboto Condensed"/>
                <a:ea typeface="Roboto Condensed"/>
                <a:cs typeface="Roboto Condensed"/>
                <a:sym typeface="Roboto Condensed"/>
              </a:rPr>
              <a:t>30.9. – 4.10. PRAXE I</a:t>
            </a:r>
            <a:endParaRPr sz="29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4572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900"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endParaRPr sz="19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457200" rtl="0" algn="l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900">
                <a:latin typeface="Roboto Condensed"/>
                <a:ea typeface="Roboto Condensed"/>
                <a:cs typeface="Roboto Condensed"/>
                <a:sym typeface="Roboto Condensed"/>
              </a:rPr>
              <a:t>4.11. – 8.11. PRAXE II</a:t>
            </a:r>
            <a:endParaRPr sz="19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457200" rtl="0" algn="l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9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457200" rtl="0" algn="l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900">
                <a:latin typeface="Roboto Condensed"/>
                <a:ea typeface="Roboto Condensed"/>
                <a:cs typeface="Roboto Condensed"/>
                <a:sym typeface="Roboto Condensed"/>
              </a:rPr>
              <a:t>2.12. – 6.12. PRAXE III</a:t>
            </a:r>
            <a:r>
              <a:rPr lang="cs-CZ" sz="3000"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endParaRPr sz="20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2044b5d20c9_0_73"/>
          <p:cNvSpPr/>
          <p:nvPr/>
        </p:nvSpPr>
        <p:spPr>
          <a:xfrm>
            <a:off x="0" y="1742650"/>
            <a:ext cx="11790900" cy="46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100">
                <a:solidFill>
                  <a:srgbClr val="222222"/>
                </a:solidFill>
                <a:highlight>
                  <a:srgbClr val="FFFFFF"/>
                </a:highlight>
              </a:rPr>
              <a:t>Pokud v rámci jednoho semestru absolvuje student pouze dvě odborné informativní praxe (OPI) a jednu z nějakého (opodstatněného!!!) důvodu nestihnete, můžete si na začátku semestru, ve kterém budete předmět opakovat, zažádat o uznání dvou splněných praxí a to na základě uvedeného postupu:</a:t>
            </a:r>
            <a:endParaRPr sz="21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100">
                <a:solidFill>
                  <a:srgbClr val="222222"/>
                </a:solidFill>
                <a:highlight>
                  <a:srgbClr val="FFFFFF"/>
                </a:highlight>
              </a:rPr>
              <a:t>1. Zašlete emailem žádost o uznání dvou praxí (s jasně definovaným důvodem) vedoucí katedry - </a:t>
            </a:r>
            <a:r>
              <a:rPr lang="cs-CZ" sz="2100">
                <a:solidFill>
                  <a:srgbClr val="1155CC"/>
                </a:solidFill>
                <a:highlight>
                  <a:srgbClr val="FFFFFF"/>
                </a:highlight>
              </a:rPr>
              <a:t>najbrtova@jabok.cz</a:t>
            </a:r>
            <a:r>
              <a:rPr lang="cs-CZ" sz="2100">
                <a:solidFill>
                  <a:srgbClr val="222222"/>
                </a:solidFill>
                <a:highlight>
                  <a:srgbClr val="FFFFFF"/>
                </a:highlight>
              </a:rPr>
              <a:t> a do odevzdávárny nahrajete všechny dokumenty ke splněným praxím.</a:t>
            </a:r>
            <a:endParaRPr sz="21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100">
                <a:solidFill>
                  <a:srgbClr val="222222"/>
                </a:solidFill>
                <a:highlight>
                  <a:srgbClr val="FFFFFF"/>
                </a:highlight>
              </a:rPr>
              <a:t>2. Vedoucí katedry po poradě s učitelem dané seminární skupiny vyhodnotí žádost a zašle studentovi informaci, jestli je žádost schválena.</a:t>
            </a:r>
            <a:endParaRPr sz="21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100">
                <a:solidFill>
                  <a:srgbClr val="222222"/>
                </a:solidFill>
                <a:highlight>
                  <a:srgbClr val="FFFFFF"/>
                </a:highlight>
              </a:rPr>
              <a:t>2. U dvou již absolvovaných praxí musí mít splněné všechny požadavky (absolvovanou praxi v plném rozsahu, schválený IPP před praxí, hodnocení, schválenou zprávu).</a:t>
            </a:r>
            <a:endParaRPr sz="21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100">
                <a:solidFill>
                  <a:srgbClr val="222222"/>
                </a:solidFill>
                <a:highlight>
                  <a:srgbClr val="FFFFFF"/>
                </a:highlight>
              </a:rPr>
              <a:t>3. V průběhu semestru, kdy student opakuje předmět, dochází na metodické semináře (nemusí na úvodní+může mít jednu absenci) a splní třetí povinnou informativní praxi (opět se všemi požadavky).</a:t>
            </a:r>
            <a:endParaRPr sz="21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100">
                <a:solidFill>
                  <a:srgbClr val="222222"/>
                </a:solidFill>
                <a:highlight>
                  <a:srgbClr val="FFFFFF"/>
                </a:highlight>
              </a:rPr>
              <a:t>4. Na základě výše uvedeného postupu a za předpokladu splnění všech podmínek, dostanete zápočet.</a:t>
            </a:r>
            <a:endParaRPr b="1" sz="46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rtl="0" algn="just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sz="3400">
              <a:solidFill>
                <a:schemeClr val="dk1"/>
              </a:solidFill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92" name="Google Shape;292;g2044b5d20c9_0_73"/>
          <p:cNvSpPr/>
          <p:nvPr/>
        </p:nvSpPr>
        <p:spPr>
          <a:xfrm>
            <a:off x="3154550" y="135900"/>
            <a:ext cx="9037500" cy="13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>
                <a:latin typeface="Roboto Condensed"/>
                <a:ea typeface="Roboto Condensed"/>
                <a:cs typeface="Roboto Condensed"/>
                <a:sym typeface="Roboto Condensed"/>
              </a:rPr>
              <a:t>Uznávání praxí při opakování předmětu</a:t>
            </a:r>
            <a:endParaRPr sz="40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1"/>
          <p:cNvSpPr txBox="1"/>
          <p:nvPr>
            <p:ph type="title"/>
          </p:nvPr>
        </p:nvSpPr>
        <p:spPr>
          <a:xfrm>
            <a:off x="609480" y="541301"/>
            <a:ext cx="109725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PASTORAČNÍ PRAXE</a:t>
            </a:r>
            <a:endParaRPr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98" name="Google Shape;298;p11"/>
          <p:cNvSpPr txBox="1"/>
          <p:nvPr>
            <p:ph idx="1" type="subTitle"/>
          </p:nvPr>
        </p:nvSpPr>
        <p:spPr>
          <a:xfrm>
            <a:off x="207651" y="1692175"/>
            <a:ext cx="11521800" cy="681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Condensed"/>
              <a:buNone/>
            </a:pPr>
            <a:r>
              <a:rPr b="0" i="0" lang="cs-CZ" sz="40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Sociální služby v zařízeních, která jsou zřizována církví (Charita, Diakonie, ...)</a:t>
            </a:r>
            <a:endParaRPr sz="2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Condensed"/>
              <a:buNone/>
            </a:pPr>
            <a:r>
              <a:rPr b="0" i="0" lang="cs-CZ" sz="40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Farnosti – komunitní centra v lokalitě</a:t>
            </a:r>
            <a:endParaRPr sz="2400"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Condensed"/>
              <a:buNone/>
            </a:pPr>
            <a:r>
              <a:rPr b="0" i="0" lang="cs-CZ" sz="40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Práce s mládeží v rámci církve (diecézní centra mládeže, salesiánská střediska)</a:t>
            </a:r>
            <a:endParaRPr sz="2400"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Condensed"/>
              <a:buNone/>
            </a:pPr>
            <a:r>
              <a:rPr b="0" i="0" lang="cs-CZ" sz="40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Duchovní péče v nemocnicích, ve věznicích</a:t>
            </a:r>
            <a:endParaRPr sz="2400"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4400"/>
              <a:buFont typeface="Roboto Condensed"/>
              <a:buNone/>
            </a:pPr>
            <a:r>
              <a:rPr b="1" i="0" lang="cs-CZ" sz="4400" u="none" cap="none" strike="noStrike">
                <a:solidFill>
                  <a:schemeClr val="hlink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	</a:t>
            </a:r>
            <a:endParaRPr b="0" i="0" sz="4400" u="none" cap="none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12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342360" lvl="0" marL="34272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lang="cs-CZ" sz="28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Praxe se vybírá z tzv. „ROZPISU“, který je zveřejněn v ISu (dle harmonogramu).</a:t>
            </a:r>
            <a:endParaRPr/>
          </a:p>
          <a:p>
            <a:pPr indent="0" lvl="0" marL="360" marR="0" rtl="0" algn="l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</a:pPr>
            <a:r>
              <a:t/>
            </a:r>
            <a:endParaRPr b="0" sz="2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360" lvl="0" marL="342720" marR="0" rtl="0" algn="l">
              <a:lnSpc>
                <a:spcPct val="100000"/>
              </a:lnSpc>
              <a:spcBef>
                <a:spcPts val="198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b="0" lang="cs-CZ" sz="8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endParaRPr b="0" sz="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360" lvl="0" marL="342720" marR="0" rtl="0" algn="l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lang="cs-CZ" sz="28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Rozpis se otevírá v určitém časovém období.</a:t>
            </a:r>
            <a:endParaRPr/>
          </a:p>
          <a:p>
            <a:pPr indent="0" lvl="0" marL="360" marR="0" rtl="0" algn="l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</a:pPr>
            <a:r>
              <a:t/>
            </a:r>
            <a:endParaRPr b="0" sz="2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360" lvl="0" marL="342720" marR="0" rtl="0" algn="l">
              <a:lnSpc>
                <a:spcPct val="100000"/>
              </a:lnSpc>
              <a:spcBef>
                <a:spcPts val="198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b="0" lang="cs-CZ" sz="8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endParaRPr b="0" sz="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7879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lang="cs-CZ" sz="28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Před otevřením rozpisu je dobré si prostudovat karty zařízení a připravit si několik variant.</a:t>
            </a:r>
            <a:endParaRPr b="0" sz="2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12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VÝBĚR Z PRAXE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3"/>
          <p:cNvSpPr/>
          <p:nvPr/>
        </p:nvSpPr>
        <p:spPr>
          <a:xfrm>
            <a:off x="83548" y="1511282"/>
            <a:ext cx="12024900" cy="49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3683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 Condensed"/>
              <a:buChar char="•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Vybrat z ROZPISU (info v kartě zařízení a webu organizace)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Povinnosti vůči pracovišti praxe: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68300" lvl="0" marL="45720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b="1"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KONTAKTOVAT VYBRANÉ ZAŘÍZEN</a:t>
            </a: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Í (!!!), domluvit se na organizaci praxe, zaměřit se na cíle praxe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68300" lvl="0" marL="45720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 Condensed"/>
              <a:buChar char="•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Na pracovišti PŘED praxí - domluvit průběh praxe na základě IPP, rozvržení cílů praxe, jejich realizaci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68300" lvl="0" marL="45720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 Condensed"/>
              <a:buChar char="•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NA pracovišti na KONCI praxe – HODNOCENÍ PRAXE (nutné razítko + podpis)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Povinnosti vůči škole: 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68300" lvl="0" marL="45720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 Condensed"/>
              <a:buChar char="•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Vypracovat INDIVIDUÁLNÍ PLÁN PRAXE, stanovit si CÍLE -  konzultovat je s učitelem sem. skupiny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68300" lvl="0" marL="45720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 Condensed"/>
              <a:buChar char="•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Metodický seminář PŘED praxí - prezentovat individuální plán praxe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68300" lvl="0" marL="45720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 Condensed"/>
              <a:buChar char="•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Metodický seminář PO praxi - reflektovat zkušenosti z praxe, být schopen sebereflexe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68300" lvl="0" marL="45720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 Condensed"/>
              <a:buChar char="•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ZPRÁVU Z PRAXE vložit do odevzdávárny (nebo poslat učiteli)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68300" lvl="0" marL="45720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 Condensed"/>
              <a:buChar char="•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 schválení vložit spolu s hodnocením praxe DO PORTFOLIA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310" name="Google Shape;310;p13"/>
          <p:cNvSpPr/>
          <p:nvPr/>
        </p:nvSpPr>
        <p:spPr>
          <a:xfrm>
            <a:off x="722213" y="0"/>
            <a:ext cx="10515000" cy="13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PRAXE KROK ZA KROKEM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2f4c295be3f_0_3"/>
          <p:cNvSpPr txBox="1"/>
          <p:nvPr>
            <p:ph type="title"/>
          </p:nvPr>
        </p:nvSpPr>
        <p:spPr>
          <a:xfrm>
            <a:off x="609480" y="273600"/>
            <a:ext cx="10972500" cy="609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                                                         </a:t>
            </a: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…ze života praxí</a:t>
            </a:r>
            <a:endParaRPr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316" name="Google Shape;316;g2f4c295be3f_0_3"/>
          <p:cNvSpPr txBox="1"/>
          <p:nvPr>
            <p:ph idx="1" type="subTitle"/>
          </p:nvPr>
        </p:nvSpPr>
        <p:spPr>
          <a:xfrm>
            <a:off x="68975" y="2351550"/>
            <a:ext cx="11676300" cy="2539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rtl="0" algn="just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3300">
                <a:latin typeface="Roboto Condensed"/>
                <a:ea typeface="Roboto Condensed"/>
                <a:cs typeface="Roboto Condensed"/>
                <a:sym typeface="Roboto Condensed"/>
              </a:rPr>
              <a:t>OBTÍŽNÉ SITUACE ŘEŠTE </a:t>
            </a:r>
            <a:r>
              <a:rPr lang="cs-CZ" sz="3300">
                <a:latin typeface="Roboto Condensed"/>
                <a:ea typeface="Roboto Condensed"/>
                <a:cs typeface="Roboto Condensed"/>
                <a:sym typeface="Roboto Condensed"/>
              </a:rPr>
              <a:t>POKUD MOŽNO </a:t>
            </a:r>
            <a:r>
              <a:rPr lang="cs-CZ" sz="3300">
                <a:latin typeface="Roboto Condensed"/>
                <a:ea typeface="Roboto Condensed"/>
                <a:cs typeface="Roboto Condensed"/>
                <a:sym typeface="Roboto Condensed"/>
              </a:rPr>
              <a:t>HNED S KOORDINÁTOREM NA PRAXI, POKUD BY NEBYL K DISPOZICI, VOLEJTE/PIŠTE KOORDINÁTOROVI PRAXÍ VE ŠKOLE…</a:t>
            </a:r>
            <a:endParaRPr sz="3300"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14b7064c972_0_181"/>
          <p:cNvSpPr txBox="1"/>
          <p:nvPr>
            <p:ph type="title"/>
          </p:nvPr>
        </p:nvSpPr>
        <p:spPr>
          <a:xfrm>
            <a:off x="609480" y="273600"/>
            <a:ext cx="10972500" cy="112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3700">
                <a:latin typeface="Roboto Condensed"/>
                <a:ea typeface="Roboto Condensed"/>
                <a:cs typeface="Roboto Condensed"/>
                <a:sym typeface="Roboto Condensed"/>
              </a:rPr>
              <a:t>VÝBĚR PRACOVIŠTĚ PRAXE MIMO ROZPIS - PODMÍNKY</a:t>
            </a:r>
            <a:endParaRPr sz="4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g14b7064c972_0_181"/>
          <p:cNvSpPr txBox="1"/>
          <p:nvPr>
            <p:ph idx="1" type="subTitle"/>
          </p:nvPr>
        </p:nvSpPr>
        <p:spPr>
          <a:xfrm>
            <a:off x="393175" y="1604525"/>
            <a:ext cx="11188800" cy="5392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spAutoFit/>
          </a:bodyPr>
          <a:lstStyle/>
          <a:p>
            <a:pPr indent="-431800" lvl="0" marL="457200" rtl="0" algn="just">
              <a:spcBef>
                <a:spcPts val="1001"/>
              </a:spcBef>
              <a:spcAft>
                <a:spcPts val="0"/>
              </a:spcAft>
              <a:buSzPts val="3200"/>
              <a:buFont typeface="Roboto Condensed"/>
              <a:buAutoNum type="arabicPeriod"/>
            </a:pP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Možné pouze 1x za semestr</a:t>
            </a:r>
            <a:endParaRPr sz="3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431800" lvl="0" marL="457200" rtl="0" algn="just">
              <a:spcBef>
                <a:spcPts val="0"/>
              </a:spcBef>
              <a:spcAft>
                <a:spcPts val="0"/>
              </a:spcAft>
              <a:buSzPts val="3200"/>
              <a:buFont typeface="Roboto Condensed"/>
              <a:buAutoNum type="arabicPeriod"/>
            </a:pP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Výběr pracoviště bude odůvodněn písemně - písemná žádost (email) bude zaslán koordinátorovi praxí a učiteli seminární skupiny. </a:t>
            </a:r>
            <a:endParaRPr sz="3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431800" lvl="0" marL="457200" rtl="0" algn="just">
              <a:spcBef>
                <a:spcPts val="0"/>
              </a:spcBef>
              <a:spcAft>
                <a:spcPts val="0"/>
              </a:spcAft>
              <a:buSzPts val="3200"/>
              <a:buFont typeface="Roboto Condensed"/>
              <a:buAutoNum type="arabicPeriod"/>
            </a:pP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Žádost musí být odeslaná před otevřením aktuálního rozpisu - tzn. minimálně tři týdny před praxí. </a:t>
            </a:r>
            <a:endParaRPr sz="3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431800" lvl="0" marL="457200" rtl="0" algn="just">
              <a:spcBef>
                <a:spcPts val="0"/>
              </a:spcBef>
              <a:spcAft>
                <a:spcPts val="0"/>
              </a:spcAft>
              <a:buSzPts val="3200"/>
              <a:buFont typeface="Roboto Condensed"/>
              <a:buAutoNum type="arabicPeriod"/>
            </a:pP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Důvodem může být například to, že jste si vybrali nějakou profesně dobře hodnocenou službu či zařízení, které využívá moderní/inovativní metody práce nebo jde o (v nabídce) </a:t>
            </a:r>
            <a:r>
              <a:rPr lang="cs-CZ" sz="3200" u="sng">
                <a:latin typeface="Roboto Condensed"/>
                <a:ea typeface="Roboto Condensed"/>
                <a:cs typeface="Roboto Condensed"/>
                <a:sym typeface="Roboto Condensed"/>
              </a:rPr>
              <a:t>málo zastoupené příspěvkové organizace </a:t>
            </a: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jako je OSPOD nebo ÚP.</a:t>
            </a:r>
            <a:endParaRPr sz="3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431800" lvl="0" marL="457200" rtl="0" algn="just">
              <a:spcBef>
                <a:spcPts val="0"/>
              </a:spcBef>
              <a:spcAft>
                <a:spcPts val="0"/>
              </a:spcAft>
              <a:buSzPts val="3200"/>
              <a:buFont typeface="Roboto Condensed"/>
              <a:buAutoNum type="arabicPeriod"/>
            </a:pP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Zařízení musí být koordinátorem SCHVÁLENO!</a:t>
            </a:r>
            <a:endParaRPr sz="3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14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•"/>
            </a:pPr>
            <a:r>
              <a:rPr b="0" lang="cs-CZ" sz="36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Individuální plán praxe (IPP)</a:t>
            </a:r>
            <a:endParaRPr b="0" sz="36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sz="36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•"/>
            </a:pPr>
            <a:r>
              <a:rPr b="0" lang="cs-CZ" sz="36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Zpráva z praxe</a:t>
            </a:r>
            <a:endParaRPr b="0" sz="36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sz="36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•"/>
            </a:pPr>
            <a:r>
              <a:rPr b="0" lang="cs-CZ" sz="36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Hodnocení z praxe</a:t>
            </a:r>
            <a:endParaRPr b="0" sz="36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sz="36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sz="36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p14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DOKUMENTY – </a:t>
            </a:r>
            <a:r>
              <a:rPr lang="cs-CZ" sz="40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vztahuje se ke každé praxi</a:t>
            </a:r>
            <a:endParaRPr sz="40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15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7879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lang="cs-CZ" sz="28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Žádost o smlouvu na praxi</a:t>
            </a:r>
            <a:r>
              <a:rPr lang="cs-CZ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b="0" lang="cs-CZ" sz="28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 případě, že není v rozpisu a/nebo s organizací nemá škola smlouvu</a:t>
            </a:r>
            <a:endParaRPr b="0" sz="2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sz="2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7879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lang="cs-CZ" sz="28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Žádost o příspěvek na praxi</a:t>
            </a:r>
            <a:endParaRPr b="0" sz="2800" strike="noStrike">
              <a:solidFill>
                <a:srgbClr val="00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227879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2800"/>
              <a:buFont typeface="Roboto Condensed"/>
              <a:buChar char="•"/>
            </a:pPr>
            <a:r>
              <a:rPr lang="cs-CZ" sz="2800">
                <a:latin typeface="Roboto Condensed"/>
                <a:ea typeface="Roboto Condensed"/>
                <a:cs typeface="Roboto Condensed"/>
                <a:sym typeface="Roboto Condensed"/>
              </a:rPr>
              <a:t>Žádost pro schválení dvou absolvovaných praxí</a:t>
            </a:r>
            <a:endParaRPr sz="28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sz="2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7879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lang="cs-CZ" sz="28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 dispozici v ISu v dokumentech Katedry odborných praxí:</a:t>
            </a:r>
            <a:endParaRPr b="0" sz="2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72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b="0" lang="cs-CZ" sz="28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 https://is.jabok.cz/auth/do/jabok/1108878/OPS/FormOPS/</a:t>
            </a:r>
            <a:endParaRPr b="0" sz="2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" name="Google Shape;334;p15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ŽÁDOSTI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"/>
          <p:cNvSpPr/>
          <p:nvPr/>
        </p:nvSpPr>
        <p:spPr>
          <a:xfrm>
            <a:off x="953500" y="2273025"/>
            <a:ext cx="10653600" cy="208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>
                <a:latin typeface="Roboto Condensed"/>
                <a:ea typeface="Roboto Condensed"/>
                <a:cs typeface="Roboto Condensed"/>
                <a:sym typeface="Roboto Condensed"/>
              </a:rPr>
              <a:t>METODICKÝ A SUPERVIZNÍ SEMINÁŘ K PRAXI III.</a:t>
            </a:r>
            <a:endParaRPr sz="44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16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227879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lang="cs-CZ" sz="28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3 dny a více na praxi -  je možné zbylé hodiny odpracovat v náhradním termínu</a:t>
            </a:r>
            <a:endParaRPr b="0" sz="2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sz="2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7879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lang="cs-CZ" sz="28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2 dny a méně -  je třeba opakovat celou praxi</a:t>
            </a:r>
            <a:endParaRPr b="0" sz="2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sz="2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7879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lang="cs-CZ" sz="28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Ihned kontaktovat koordinátora na pracovišti i ve škole</a:t>
            </a:r>
            <a:endParaRPr b="0" sz="2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sz="2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7879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lang="cs-CZ" sz="28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KOMUNIKOVAT, INFORMOVAT </a:t>
            </a:r>
            <a:r>
              <a:rPr lang="cs-CZ" sz="2800">
                <a:latin typeface="Roboto Condensed"/>
                <a:ea typeface="Roboto Condensed"/>
                <a:cs typeface="Roboto Condensed"/>
                <a:sym typeface="Roboto Condensed"/>
              </a:rPr>
              <a:t>(učitele i pracoviště)</a:t>
            </a:r>
            <a:endParaRPr b="0" sz="2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16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KDYŽ ONEMOCNÍM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17"/>
          <p:cNvSpPr/>
          <p:nvPr/>
        </p:nvSpPr>
        <p:spPr>
          <a:xfrm>
            <a:off x="462212" y="1582965"/>
            <a:ext cx="11670900" cy="46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381000" lvl="0" marL="269999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 sz="24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DOCHÁZKA na metodické semináře - </a:t>
            </a: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maximálně jedna absence, u druhé je povinnost účastnit se náhradního semináře na konci semestru</a:t>
            </a:r>
            <a:endParaRPr sz="1200">
              <a:solidFill>
                <a:schemeClr val="dk1"/>
              </a:solidFill>
            </a:endParaRPr>
          </a:p>
          <a:p>
            <a:pPr indent="-381000" lvl="0" marL="269999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 sz="24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ODEVZDÁNÍ DOKUMENTŮ </a:t>
            </a:r>
            <a:endParaRPr>
              <a:solidFill>
                <a:schemeClr val="dk1"/>
              </a:solidFill>
            </a:endParaRPr>
          </a:p>
          <a:p>
            <a:pPr indent="0" lvl="0" marL="269999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IPP na semináři před praxí (alespoň rámcový plán - CÍLE), finální verzi týden před praxí zaslat k elektronickému podpisu. 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269999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400">
                <a:solidFill>
                  <a:srgbClr val="A61C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NEPODEPSANÝ “Individuální plán praxe” NEBUDE UZNÁN!!! NEZAPOČÍTÁ SE CELÁ PRAXE!!!</a:t>
            </a:r>
            <a:endParaRPr>
              <a:solidFill>
                <a:srgbClr val="A61C00"/>
              </a:solidFill>
            </a:endParaRPr>
          </a:p>
          <a:p>
            <a:pPr indent="0" lvl="0" marL="269999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Zprávu a hodnocení 14 dní po praxi</a:t>
            </a:r>
            <a:endParaRPr sz="1200">
              <a:solidFill>
                <a:schemeClr val="dk1"/>
              </a:solidFill>
            </a:endParaRPr>
          </a:p>
          <a:p>
            <a:pPr indent="-381000" lvl="0" marL="269999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 sz="24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VEDENÉ PORTFOLIO s dokumenty k praxím - </a:t>
            </a: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předkládá se do konce školního roku či na požádání</a:t>
            </a:r>
            <a:endParaRPr sz="2200">
              <a:solidFill>
                <a:schemeClr val="dk1"/>
              </a:solidFill>
            </a:endParaRPr>
          </a:p>
          <a:p>
            <a:pPr indent="-225425" lvl="1" marL="4500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−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Individuální plán praxe (s podpisy učitele, lektora praxe a studenta)</a:t>
            </a:r>
            <a:endParaRPr sz="2200">
              <a:solidFill>
                <a:schemeClr val="dk1"/>
              </a:solidFill>
            </a:endParaRPr>
          </a:p>
          <a:p>
            <a:pPr indent="-225425" lvl="1" marL="4500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−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Zpráva z praxe 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225425" lvl="1" marL="4500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−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Hodnocení z praxe</a:t>
            </a:r>
            <a:endParaRPr sz="2200"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346" name="Google Shape;346;p17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PODMÍNKY ZÁPOČTU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18"/>
          <p:cNvSpPr txBox="1"/>
          <p:nvPr>
            <p:ph type="title"/>
          </p:nvPr>
        </p:nvSpPr>
        <p:spPr>
          <a:xfrm>
            <a:off x="609480" y="541301"/>
            <a:ext cx="109725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PRÁZDNINOVÁ PRAXE I. </a:t>
            </a:r>
            <a:endParaRPr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352" name="Google Shape;352;p18"/>
          <p:cNvSpPr txBox="1"/>
          <p:nvPr>
            <p:ph idx="1" type="subTitle"/>
          </p:nvPr>
        </p:nvSpPr>
        <p:spPr>
          <a:xfrm>
            <a:off x="149075" y="2105850"/>
            <a:ext cx="11889600" cy="39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Condensed"/>
              <a:buNone/>
            </a:pPr>
            <a:r>
              <a:rPr b="0" i="0" lang="cs-CZ" sz="36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Zpráva a hodnocení – do odevzdávárny </a:t>
            </a:r>
            <a:r>
              <a:rPr lang="cs-CZ" sz="3600">
                <a:latin typeface="Roboto Condensed"/>
                <a:ea typeface="Roboto Condensed"/>
                <a:cs typeface="Roboto Condensed"/>
                <a:sym typeface="Roboto Condensed"/>
              </a:rPr>
              <a:t>učiteli</a:t>
            </a:r>
            <a:r>
              <a:rPr b="0" i="0" lang="cs-CZ" sz="36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své</a:t>
            </a:r>
            <a:r>
              <a:rPr lang="cs-CZ" sz="3600"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r>
              <a:rPr b="0" i="0" lang="cs-CZ" sz="36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nové seminární skupiny nebo zaslat emailem (dle domluvy)</a:t>
            </a:r>
            <a:endParaRPr sz="3600"/>
          </a:p>
          <a:p>
            <a:pPr indent="-533400" lvl="0" marL="53340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Condensed"/>
              <a:buNone/>
            </a:pPr>
            <a:r>
              <a:rPr b="0" i="0" lang="cs-CZ" sz="36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Zápočet z letošní prázdninové praxe se zapisuje ve zkouškovém období zimního semestru (konec ledna).</a:t>
            </a:r>
            <a:endParaRPr sz="3600"/>
          </a:p>
          <a:p>
            <a:pPr indent="-533400" lvl="0" marL="53340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533400" lvl="0" marL="53340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Condensed"/>
              <a:buNone/>
            </a:pPr>
            <a:r>
              <a:rPr b="0" i="0" lang="cs-CZ" sz="36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 zápočtu: schválen</a:t>
            </a:r>
            <a:r>
              <a:rPr lang="cs-CZ" sz="3600">
                <a:latin typeface="Roboto Condensed"/>
                <a:ea typeface="Roboto Condensed"/>
                <a:cs typeface="Roboto Condensed"/>
                <a:sym typeface="Roboto Condensed"/>
              </a:rPr>
              <a:t>ý </a:t>
            </a:r>
            <a:r>
              <a:rPr b="0" i="0" lang="cs-CZ" sz="36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IPP (3x podpis), zpráva z praxe, hodnocení</a:t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33400" lvl="0" marL="5334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g2fb9f03011a_0_0"/>
          <p:cNvSpPr txBox="1"/>
          <p:nvPr>
            <p:ph type="title"/>
          </p:nvPr>
        </p:nvSpPr>
        <p:spPr>
          <a:xfrm>
            <a:off x="249925" y="273600"/>
            <a:ext cx="11332200" cy="581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200">
                <a:latin typeface="Roboto Condensed"/>
                <a:ea typeface="Roboto Condensed"/>
                <a:cs typeface="Roboto Condensed"/>
                <a:sym typeface="Roboto Condensed"/>
              </a:rPr>
              <a:t>STUDENTSKÁ KONFERENCE</a:t>
            </a:r>
            <a:r>
              <a:rPr lang="cs-CZ" sz="4200">
                <a:latin typeface="Roboto Condensed"/>
                <a:ea typeface="Roboto Condensed"/>
                <a:cs typeface="Roboto Condensed"/>
                <a:sym typeface="Roboto Condensed"/>
              </a:rPr>
              <a:t> - </a:t>
            </a:r>
            <a:r>
              <a:rPr lang="cs-CZ" sz="4200">
                <a:latin typeface="Roboto Condensed"/>
                <a:ea typeface="Roboto Condensed"/>
                <a:cs typeface="Roboto Condensed"/>
                <a:sym typeface="Roboto Condensed"/>
              </a:rPr>
              <a:t>26.5.2025</a:t>
            </a:r>
            <a:endParaRPr sz="4200"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358" name="Google Shape;358;g2fb9f03011a_0_0"/>
          <p:cNvSpPr txBox="1"/>
          <p:nvPr>
            <p:ph idx="1" type="subTitle"/>
          </p:nvPr>
        </p:nvSpPr>
        <p:spPr>
          <a:xfrm>
            <a:off x="249930" y="1213970"/>
            <a:ext cx="10972500" cy="5773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100">
                <a:latin typeface="Roboto Condensed"/>
                <a:ea typeface="Roboto Condensed"/>
                <a:cs typeface="Roboto Condensed"/>
                <a:sym typeface="Roboto Condensed"/>
              </a:rPr>
              <a:t>VÝZNAM KOMUNITY V ŽIVOTĚ ČLOVĚKA SE ZNEVÝHODNĚNÍM</a:t>
            </a:r>
            <a:endParaRPr sz="21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500">
                <a:latin typeface="Roboto Condensed"/>
                <a:ea typeface="Roboto Condensed"/>
                <a:cs typeface="Roboto Condensed"/>
                <a:sym typeface="Roboto Condensed"/>
              </a:rPr>
              <a:t>Cílové skupiny:</a:t>
            </a:r>
            <a:endParaRPr sz="15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Condensed"/>
              <a:buAutoNum type="arabicPeriod"/>
            </a:pPr>
            <a:r>
              <a:rPr lang="cs-CZ" sz="1800">
                <a:latin typeface="Roboto Condensed"/>
                <a:ea typeface="Roboto Condensed"/>
                <a:cs typeface="Roboto Condensed"/>
                <a:sym typeface="Roboto Condensed"/>
              </a:rPr>
              <a:t>lidé s duševním onemocněním </a:t>
            </a:r>
            <a:endParaRPr sz="18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Condensed"/>
              <a:buAutoNum type="arabicPeriod"/>
            </a:pPr>
            <a:r>
              <a:rPr lang="cs-CZ" sz="1800">
                <a:latin typeface="Roboto Condensed"/>
                <a:ea typeface="Roboto Condensed"/>
                <a:cs typeface="Roboto Condensed"/>
                <a:sym typeface="Roboto Condensed"/>
              </a:rPr>
              <a:t>lidé s postižením </a:t>
            </a:r>
            <a:endParaRPr sz="18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Condensed"/>
              <a:buAutoNum type="arabicPeriod"/>
            </a:pPr>
            <a:r>
              <a:rPr lang="cs-CZ" sz="1800">
                <a:latin typeface="Roboto Condensed"/>
                <a:ea typeface="Roboto Condensed"/>
                <a:cs typeface="Roboto Condensed"/>
                <a:sym typeface="Roboto Condensed"/>
              </a:rPr>
              <a:t>lidé žijící ve vyloučených lokalitách (zejména Romové)</a:t>
            </a:r>
            <a:endParaRPr sz="18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Condensed"/>
              <a:buAutoNum type="arabicPeriod"/>
            </a:pPr>
            <a:r>
              <a:rPr lang="cs-CZ" sz="1800">
                <a:latin typeface="Roboto Condensed"/>
                <a:ea typeface="Roboto Condensed"/>
                <a:cs typeface="Roboto Condensed"/>
                <a:sym typeface="Roboto Condensed"/>
              </a:rPr>
              <a:t>senioři </a:t>
            </a:r>
            <a:endParaRPr sz="18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Condensed"/>
              <a:buAutoNum type="arabicPeriod"/>
            </a:pPr>
            <a:r>
              <a:rPr lang="cs-CZ" sz="1800">
                <a:latin typeface="Roboto Condensed"/>
                <a:ea typeface="Roboto Condensed"/>
                <a:cs typeface="Roboto Condensed"/>
                <a:sym typeface="Roboto Condensed"/>
              </a:rPr>
              <a:t>mladí lidé ohrožení sociálním vyloučením (propuštění z DD a ústavů)</a:t>
            </a:r>
            <a:endParaRPr sz="18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Condensed"/>
              <a:buAutoNum type="arabicPeriod"/>
            </a:pPr>
            <a:r>
              <a:rPr lang="cs-CZ" sz="1800">
                <a:latin typeface="Roboto Condensed"/>
                <a:ea typeface="Roboto Condensed"/>
                <a:cs typeface="Roboto Condensed"/>
                <a:sym typeface="Roboto Condensed"/>
              </a:rPr>
              <a:t>lidé propuštění z výkonu trestu (např. zapojení do společnosti, housing first)</a:t>
            </a:r>
            <a:endParaRPr sz="18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800">
                <a:latin typeface="Roboto Condensed"/>
                <a:ea typeface="Roboto Condensed"/>
                <a:cs typeface="Roboto Condensed"/>
                <a:sym typeface="Roboto Condensed"/>
              </a:rPr>
              <a:t>Z jaké perspektivy se budou tématům věnovat:</a:t>
            </a:r>
            <a:endParaRPr sz="18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Condensed"/>
              <a:buChar char="➔"/>
            </a:pPr>
            <a:r>
              <a:rPr lang="cs-CZ" sz="1800">
                <a:latin typeface="Roboto Condensed"/>
                <a:ea typeface="Roboto Condensed"/>
                <a:cs typeface="Roboto Condensed"/>
                <a:sym typeface="Roboto Condensed"/>
              </a:rPr>
              <a:t>vymezení pojmu</a:t>
            </a:r>
            <a:endParaRPr sz="18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Condensed"/>
              <a:buChar char="➔"/>
            </a:pPr>
            <a:r>
              <a:rPr lang="cs-CZ" sz="1800">
                <a:latin typeface="Roboto Condensed"/>
                <a:ea typeface="Roboto Condensed"/>
                <a:cs typeface="Roboto Condensed"/>
                <a:sym typeface="Roboto Condensed"/>
              </a:rPr>
              <a:t>principy komunitní přístup</a:t>
            </a:r>
            <a:endParaRPr sz="18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Condensed"/>
              <a:buChar char="➔"/>
            </a:pPr>
            <a:r>
              <a:rPr lang="cs-CZ" sz="1800">
                <a:latin typeface="Roboto Condensed"/>
                <a:ea typeface="Roboto Condensed"/>
                <a:cs typeface="Roboto Condensed"/>
                <a:sym typeface="Roboto Condensed"/>
              </a:rPr>
              <a:t>konkrétní přínos komunity - zdroje</a:t>
            </a:r>
            <a:endParaRPr sz="18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Condensed"/>
              <a:buChar char="➔"/>
            </a:pPr>
            <a:r>
              <a:rPr lang="cs-CZ" sz="1800">
                <a:latin typeface="Roboto Condensed"/>
                <a:ea typeface="Roboto Condensed"/>
                <a:cs typeface="Roboto Condensed"/>
                <a:sym typeface="Roboto Condensed"/>
              </a:rPr>
              <a:t>výhody přirozeného prostředí x instituce</a:t>
            </a:r>
            <a:endParaRPr sz="18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Condensed"/>
              <a:buChar char="➔"/>
            </a:pPr>
            <a:r>
              <a:rPr lang="cs-CZ" sz="1800">
                <a:latin typeface="Roboto Condensed"/>
                <a:ea typeface="Roboto Condensed"/>
                <a:cs typeface="Roboto Condensed"/>
                <a:sym typeface="Roboto Condensed"/>
              </a:rPr>
              <a:t>příklad dobré praxe (např. využití komunitní plánování)</a:t>
            </a:r>
            <a:endParaRPr sz="18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19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DĚKUJ</a:t>
            </a:r>
            <a:r>
              <a:rPr lang="cs-CZ" sz="4400">
                <a:latin typeface="Roboto Condensed"/>
                <a:ea typeface="Roboto Condensed"/>
                <a:cs typeface="Roboto Condensed"/>
                <a:sym typeface="Roboto Condensed"/>
              </a:rPr>
              <a:t>EME</a:t>
            </a: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ZA POZORNOST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"/>
          <p:cNvSpPr/>
          <p:nvPr/>
        </p:nvSpPr>
        <p:spPr>
          <a:xfrm>
            <a:off x="582400" y="1767750"/>
            <a:ext cx="10515000" cy="453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7879" lvl="0" marL="228600" marR="0" rtl="0" algn="l">
              <a:lnSpc>
                <a:spcPct val="115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1" i="0" lang="cs-CZ" sz="2800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Tereza NAJBRTOVÁ</a:t>
            </a:r>
            <a:r>
              <a:rPr b="0" i="0" lang="cs-CZ" sz="2800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– učitelka skupiny </a:t>
            </a:r>
            <a:r>
              <a:rPr lang="cs-CZ" sz="2800">
                <a:latin typeface="Roboto Condensed"/>
                <a:ea typeface="Roboto Condensed"/>
                <a:cs typeface="Roboto Condensed"/>
                <a:sym typeface="Roboto Condensed"/>
              </a:rPr>
              <a:t>A</a:t>
            </a:r>
            <a:r>
              <a:rPr b="0" i="0" lang="cs-CZ" sz="2800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, koordinátorka praxí  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720" marR="0" rtl="0" algn="l">
              <a:lnSpc>
                <a:spcPct val="115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b="0" i="0" lang="cs-CZ" sz="2800" cap="none" strike="noStrike">
                <a:solidFill>
                  <a:srgbClr val="2998E3"/>
                </a:solidFill>
                <a:uFill>
                  <a:noFill/>
                </a:uFill>
                <a:latin typeface="Roboto Condensed"/>
                <a:ea typeface="Roboto Condensed"/>
                <a:cs typeface="Roboto Condensed"/>
                <a:sym typeface="Roboto Condensed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najbrtova@jabok.cz</a:t>
            </a:r>
            <a:r>
              <a:rPr b="0" i="0" lang="cs-CZ" sz="2800" cap="none" strike="noStrike">
                <a:solidFill>
                  <a:srgbClr val="2998E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, tel. 771 114 172</a:t>
            </a:r>
            <a:endParaRPr sz="2800">
              <a:solidFill>
                <a:srgbClr val="2998E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227879" lvl="0" marL="228600" rtl="0" algn="l">
              <a:lnSpc>
                <a:spcPct val="115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cs-CZ"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Martina </a:t>
            </a:r>
            <a:r>
              <a:rPr b="1" lang="cs-CZ"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ANDEROVÁ</a:t>
            </a:r>
            <a:r>
              <a:rPr lang="cs-CZ"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, učitelka skupiny B </a:t>
            </a:r>
            <a:endParaRPr sz="28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720" rtl="0" algn="l">
              <a:lnSpc>
                <a:spcPct val="115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cs-CZ" sz="2800">
                <a:solidFill>
                  <a:schemeClr val="hlink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anderova</a:t>
            </a:r>
            <a:r>
              <a:rPr lang="cs-CZ" sz="2800">
                <a:solidFill>
                  <a:schemeClr val="hlink"/>
                </a:solidFill>
                <a:uFill>
                  <a:noFill/>
                </a:uFill>
                <a:latin typeface="Roboto Condensed"/>
                <a:ea typeface="Roboto Condensed"/>
                <a:cs typeface="Roboto Condensed"/>
                <a:sym typeface="Roboto Condensed"/>
                <a:hlinkClick r:id="rId4"/>
              </a:rPr>
              <a:t>@jabok.cz</a:t>
            </a:r>
            <a:endParaRPr sz="2800">
              <a:solidFill>
                <a:srgbClr val="2998E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227879" lvl="0" marL="228600" rtl="0" algn="l">
              <a:lnSpc>
                <a:spcPct val="115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cs-CZ"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Michal PEŠEK</a:t>
            </a:r>
            <a:r>
              <a:rPr lang="cs-CZ"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– učitel skupiny C</a:t>
            </a:r>
            <a:endParaRPr sz="28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rtl="0" algn="l">
              <a:lnSpc>
                <a:spcPct val="115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cs-CZ" sz="2800">
                <a:solidFill>
                  <a:srgbClr val="2998E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pesek@jabok.cz</a:t>
            </a:r>
            <a:endParaRPr sz="2800">
              <a:solidFill>
                <a:srgbClr val="2998E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45720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72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3"/>
          <p:cNvSpPr/>
          <p:nvPr/>
        </p:nvSpPr>
        <p:spPr>
          <a:xfrm>
            <a:off x="582441" y="18356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cs-CZ" sz="4400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KDO JE KDO - </a:t>
            </a:r>
            <a:r>
              <a:rPr i="0" lang="cs-CZ" sz="44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ROZDĚLENÍ DO SKUPIN</a:t>
            </a:r>
            <a:endParaRPr i="0" sz="4400" u="none" cap="none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14b7064c972_0_61"/>
          <p:cNvSpPr/>
          <p:nvPr/>
        </p:nvSpPr>
        <p:spPr>
          <a:xfrm>
            <a:off x="838080" y="1819440"/>
            <a:ext cx="10515000" cy="46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7879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cs-CZ" sz="2800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Metodický a supervizní seminář k praxi (MSSP)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7879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cs-CZ" sz="2800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Odborná praxe informativní (OPI)</a:t>
            </a:r>
            <a:endParaRPr b="0" i="0" sz="2800" u="none" cap="none" strike="noStrike">
              <a:solidFill>
                <a:srgbClr val="00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227879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2800"/>
              <a:buFont typeface="Roboto Condensed"/>
              <a:buChar char="•"/>
            </a:pPr>
            <a:r>
              <a:rPr lang="cs-CZ" sz="2800">
                <a:latin typeface="Roboto Condensed"/>
                <a:ea typeface="Roboto Condensed"/>
                <a:cs typeface="Roboto Condensed"/>
                <a:sym typeface="Roboto Condensed"/>
              </a:rPr>
              <a:t>Ostatní teoretické předměty - propojení s cíli praxe</a:t>
            </a:r>
            <a:endParaRPr sz="28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2800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KOREKVIZITA </a:t>
            </a:r>
            <a:endParaRPr b="0" sz="2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cs-CZ" sz="28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Pro oba zápočty je nutné splnit podmínky obou předmětů. </a:t>
            </a:r>
            <a:endParaRPr b="0" sz="2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sz="2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7879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lang="cs-CZ" sz="28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Rozsah praxe: </a:t>
            </a:r>
            <a:r>
              <a:rPr lang="cs-CZ" sz="2800">
                <a:latin typeface="Roboto Condensed"/>
                <a:ea typeface="Roboto Condensed"/>
                <a:cs typeface="Roboto Condensed"/>
                <a:sym typeface="Roboto Condensed"/>
              </a:rPr>
              <a:t>až </a:t>
            </a:r>
            <a:r>
              <a:rPr b="0" lang="cs-CZ" sz="28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30% výuky</a:t>
            </a:r>
            <a:endParaRPr b="0" sz="2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g14b7064c972_0_61"/>
          <p:cNvSpPr/>
          <p:nvPr/>
        </p:nvSpPr>
        <p:spPr>
          <a:xfrm>
            <a:off x="838080" y="365040"/>
            <a:ext cx="10515000" cy="13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>
                <a:latin typeface="Roboto Condensed"/>
                <a:ea typeface="Roboto Condensed"/>
                <a:cs typeface="Roboto Condensed"/>
                <a:sym typeface="Roboto Condensed"/>
              </a:rPr>
              <a:t>PROVÁZANOST</a:t>
            </a: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PŘEDMĚT</a:t>
            </a:r>
            <a:r>
              <a:rPr lang="cs-CZ" sz="4400">
                <a:latin typeface="Roboto Condensed"/>
                <a:ea typeface="Roboto Condensed"/>
                <a:cs typeface="Roboto Condensed"/>
                <a:sym typeface="Roboto Condensed"/>
              </a:rPr>
              <a:t>Ů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5"/>
          <p:cNvSpPr txBox="1"/>
          <p:nvPr>
            <p:ph type="title"/>
          </p:nvPr>
        </p:nvSpPr>
        <p:spPr>
          <a:xfrm>
            <a:off x="609480" y="236603"/>
            <a:ext cx="109725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Condensed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Časový harmonogram praxí a metodických seminářů</a:t>
            </a:r>
            <a:endParaRPr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47" name="Google Shape;247;p5"/>
          <p:cNvSpPr txBox="1"/>
          <p:nvPr>
            <p:ph idx="1" type="subTitle"/>
          </p:nvPr>
        </p:nvSpPr>
        <p:spPr>
          <a:xfrm>
            <a:off x="228350" y="1676450"/>
            <a:ext cx="11353800" cy="56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10</a:t>
            </a:r>
            <a:r>
              <a:rPr b="0" i="0" lang="cs-CZ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.09.	Úvodní seminář pro celý ročník</a:t>
            </a:r>
            <a:endParaRPr sz="4000"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</a:pPr>
            <a:r>
              <a:rPr b="0" i="0" lang="cs-CZ" u="none" cap="none" strike="noStrik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1</a:t>
            </a:r>
            <a:r>
              <a:rPr lang="cs-CZ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1</a:t>
            </a:r>
            <a:r>
              <a:rPr b="0" i="0" lang="cs-CZ" u="none" cap="none" strike="noStrik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.09.(1</a:t>
            </a:r>
            <a:r>
              <a:rPr lang="cs-CZ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9</a:t>
            </a:r>
            <a:r>
              <a:rPr b="0" i="0" lang="cs-CZ" u="none" cap="none" strike="noStrik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.00) - 1</a:t>
            </a:r>
            <a:r>
              <a:rPr lang="cs-CZ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3</a:t>
            </a:r>
            <a:r>
              <a:rPr b="0" i="0" lang="cs-CZ" u="none" cap="none" strike="noStrik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.9. Otevřen rozpis pro výběr praxe I.</a:t>
            </a:r>
            <a:endParaRPr b="0" i="0" u="none" cap="none" strike="noStrike">
              <a:solidFill>
                <a:srgbClr val="CC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b="0" i="0" lang="cs-CZ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2</a:t>
            </a: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4</a:t>
            </a:r>
            <a:r>
              <a:rPr b="0" i="0" lang="cs-CZ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.09.</a:t>
            </a: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r>
              <a:rPr b="0" i="0" lang="cs-CZ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Seminář před praxí v seminárních skupinách – IPP</a:t>
            </a:r>
            <a:endParaRPr sz="4000"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oto Sans Symbols"/>
              <a:buNone/>
            </a:pPr>
            <a:r>
              <a:rPr b="1" i="1" lang="cs-CZ" u="sng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30</a:t>
            </a:r>
            <a:r>
              <a:rPr b="1" i="1" lang="cs-CZ" u="sng" cap="none" strike="noStrike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</a:t>
            </a:r>
            <a:r>
              <a:rPr b="1" i="1" lang="cs-CZ" u="sng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9</a:t>
            </a:r>
            <a:r>
              <a:rPr b="1" i="1" lang="cs-CZ" u="sng" cap="none" strike="noStrike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 - </a:t>
            </a:r>
            <a:r>
              <a:rPr b="1" i="1" lang="cs-CZ" u="sng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4</a:t>
            </a:r>
            <a:r>
              <a:rPr b="1" i="1" lang="cs-CZ" u="sng" cap="none" strike="noStrike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.10. 	Praxe I.</a:t>
            </a:r>
            <a:endParaRPr b="0" i="1" u="sng" cap="none" strike="noStrike">
              <a:solidFill>
                <a:schemeClr val="dk2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</a:pPr>
            <a:r>
              <a:rPr b="0" i="0" lang="cs-CZ" u="none" cap="none" strike="noStrik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1</a:t>
            </a:r>
            <a:r>
              <a:rPr lang="cs-CZ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6</a:t>
            </a:r>
            <a:r>
              <a:rPr b="0" i="0" lang="cs-CZ" u="none" cap="none" strike="noStrik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.10.(1</a:t>
            </a:r>
            <a:r>
              <a:rPr lang="cs-CZ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9</a:t>
            </a:r>
            <a:r>
              <a:rPr b="0" i="0" lang="cs-CZ" u="none" cap="none" strike="noStrik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.00) - </a:t>
            </a:r>
            <a:r>
              <a:rPr lang="cs-CZ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18</a:t>
            </a:r>
            <a:r>
              <a:rPr b="0" i="0" lang="cs-CZ" u="none" cap="none" strike="noStrik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.10.Otevřen rozpis pro výběr praxe II.</a:t>
            </a:r>
            <a:endParaRPr b="0" i="0" u="none" cap="none" strike="noStrike">
              <a:solidFill>
                <a:srgbClr val="CC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8</a:t>
            </a:r>
            <a:r>
              <a:rPr b="0" i="0" lang="cs-CZ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.10.	Seminář po praxi v seminárních skupinách</a:t>
            </a:r>
            <a:endParaRPr sz="4000"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22</a:t>
            </a:r>
            <a:r>
              <a:rPr b="0" i="0" lang="cs-CZ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.10.	Seminář před praxí v seminárních skupinách – IPP</a:t>
            </a:r>
            <a:endParaRPr sz="4000"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b="1" i="1" lang="cs-CZ" u="sng">
                <a:latin typeface="Roboto Condensed"/>
                <a:ea typeface="Roboto Condensed"/>
                <a:cs typeface="Roboto Condensed"/>
                <a:sym typeface="Roboto Condensed"/>
              </a:rPr>
              <a:t>4</a:t>
            </a:r>
            <a:r>
              <a:rPr b="1" i="1" lang="cs-CZ" u="sng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</a:t>
            </a:r>
            <a:r>
              <a:rPr b="1" i="1" lang="cs-CZ" u="sng">
                <a:latin typeface="Roboto Condensed"/>
                <a:ea typeface="Roboto Condensed"/>
                <a:cs typeface="Roboto Condensed"/>
                <a:sym typeface="Roboto Condensed"/>
              </a:rPr>
              <a:t>1</a:t>
            </a:r>
            <a:r>
              <a:rPr b="1" i="1" lang="cs-CZ" u="sng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 - </a:t>
            </a:r>
            <a:r>
              <a:rPr b="1" i="1" lang="cs-CZ" u="sng">
                <a:latin typeface="Roboto Condensed"/>
                <a:ea typeface="Roboto Condensed"/>
                <a:cs typeface="Roboto Condensed"/>
                <a:sym typeface="Roboto Condensed"/>
              </a:rPr>
              <a:t>8</a:t>
            </a:r>
            <a:r>
              <a:rPr b="1" i="1" lang="cs-CZ" u="sng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.11. 	Praxe II.</a:t>
            </a:r>
            <a:endParaRPr sz="4000"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</a:pPr>
            <a:r>
              <a:rPr lang="cs-CZ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13</a:t>
            </a:r>
            <a:r>
              <a:rPr b="0" i="0" lang="cs-CZ" u="none" cap="none" strike="noStrik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.11. (1</a:t>
            </a:r>
            <a:r>
              <a:rPr lang="cs-CZ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9</a:t>
            </a:r>
            <a:r>
              <a:rPr b="0" i="1" lang="cs-CZ" u="none" cap="none" strike="noStrik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</a:t>
            </a:r>
            <a:r>
              <a:rPr b="0" i="0" lang="cs-CZ" u="none" cap="none" strike="noStrik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00</a:t>
            </a:r>
            <a:r>
              <a:rPr b="0" i="1" lang="cs-CZ" u="none" cap="none" strike="noStrik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)</a:t>
            </a:r>
            <a:r>
              <a:rPr b="0" i="0" lang="cs-CZ" u="none" cap="none" strike="noStrik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- </a:t>
            </a:r>
            <a:r>
              <a:rPr b="0" i="0" lang="cs-CZ" u="none" cap="none" strike="noStrik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1</a:t>
            </a:r>
            <a:r>
              <a:rPr lang="cs-CZ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5</a:t>
            </a:r>
            <a:r>
              <a:rPr b="0" i="0" lang="cs-CZ" u="none" cap="none" strike="noStrik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.11.Otevřen rozpis pro výběr praxe III.</a:t>
            </a:r>
            <a:endParaRPr sz="4000">
              <a:solidFill>
                <a:srgbClr val="CC0000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12</a:t>
            </a:r>
            <a:r>
              <a:rPr b="0" i="0" lang="cs-CZ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.11.	</a:t>
            </a: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r>
              <a:rPr b="0" i="0" lang="cs-CZ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Seminář po praxi v seminárních skupinách</a:t>
            </a:r>
            <a:endParaRPr sz="4000"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b="0" i="0" lang="cs-CZ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2</a:t>
            </a: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6</a:t>
            </a:r>
            <a:r>
              <a:rPr b="0" i="0" lang="cs-CZ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.11.	 Seminář před praxí v seminárních skupinách – IPP</a:t>
            </a:r>
            <a:endParaRPr sz="4000"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b="1" i="1" lang="cs-CZ" u="sng">
                <a:latin typeface="Roboto Condensed"/>
                <a:ea typeface="Roboto Condensed"/>
                <a:cs typeface="Roboto Condensed"/>
                <a:sym typeface="Roboto Condensed"/>
              </a:rPr>
              <a:t>2</a:t>
            </a:r>
            <a:r>
              <a:rPr b="1" i="1" lang="cs-CZ" u="sng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</a:t>
            </a:r>
            <a:r>
              <a:rPr b="1" i="1" lang="cs-CZ" u="sng">
                <a:latin typeface="Roboto Condensed"/>
                <a:ea typeface="Roboto Condensed"/>
                <a:cs typeface="Roboto Condensed"/>
                <a:sym typeface="Roboto Condensed"/>
              </a:rPr>
              <a:t>2</a:t>
            </a:r>
            <a:r>
              <a:rPr b="1" i="1" lang="cs-CZ" u="sng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 - </a:t>
            </a:r>
            <a:r>
              <a:rPr b="1" i="1" lang="cs-CZ" u="sng">
                <a:latin typeface="Roboto Condensed"/>
                <a:ea typeface="Roboto Condensed"/>
                <a:cs typeface="Roboto Condensed"/>
                <a:sym typeface="Roboto Condensed"/>
              </a:rPr>
              <a:t>6</a:t>
            </a:r>
            <a:r>
              <a:rPr b="1" i="1" lang="cs-CZ" u="sng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.12. 	Praxe III.</a:t>
            </a:r>
            <a:endParaRPr sz="4000"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10</a:t>
            </a:r>
            <a:r>
              <a:rPr b="0" i="0" lang="cs-CZ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.12.	</a:t>
            </a: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r>
              <a:rPr b="0" i="0" lang="cs-CZ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Seminář po praxi v seminárních skupinách</a:t>
            </a:r>
            <a:endParaRPr sz="4000"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6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sz="2800" strike="noStrike">
              <a:solidFill>
                <a:srgbClr val="00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227879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lang="cs-CZ" sz="28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PŘED - připravují na praxi – IPP, příprava, konzultace cílů</a:t>
            </a:r>
            <a:endParaRPr b="0" sz="2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7879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lang="cs-CZ" sz="28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 - reflektují praxi</a:t>
            </a:r>
            <a:endParaRPr b="0" sz="2800" strike="noStrike">
              <a:solidFill>
                <a:srgbClr val="00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-227879" lvl="0" marL="22860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FORMA</a:t>
            </a:r>
            <a:endParaRPr sz="2800">
              <a:solidFill>
                <a:schemeClr val="dk1"/>
              </a:solidFill>
            </a:endParaRPr>
          </a:p>
          <a:p>
            <a:pPr indent="-227879" lvl="0" marL="22860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Na začátku semestru pro celý ročník</a:t>
            </a:r>
            <a:endParaRPr sz="2800">
              <a:solidFill>
                <a:schemeClr val="dk1"/>
              </a:solidFill>
            </a:endParaRPr>
          </a:p>
          <a:p>
            <a:pPr indent="-227879" lvl="0" marL="22860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Následně v malých skupinách</a:t>
            </a:r>
            <a:endParaRPr sz="2800">
              <a:solidFill>
                <a:schemeClr val="dk1"/>
              </a:solidFill>
            </a:endParaRPr>
          </a:p>
          <a:p>
            <a:pPr indent="-227879" lvl="0" marL="22860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Na konci ročníku studentská konference</a:t>
            </a:r>
            <a:endParaRPr sz="28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sz="2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p6"/>
          <p:cNvSpPr/>
          <p:nvPr/>
        </p:nvSpPr>
        <p:spPr>
          <a:xfrm>
            <a:off x="838080" y="365040"/>
            <a:ext cx="10515000" cy="13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PROČ METODICKÉ SEMINÁŘE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7"/>
          <p:cNvSpPr/>
          <p:nvPr/>
        </p:nvSpPr>
        <p:spPr>
          <a:xfrm>
            <a:off x="465130" y="2972515"/>
            <a:ext cx="10515000" cy="46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Povolena 1 absence</a:t>
            </a:r>
            <a:endParaRPr sz="3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59" name="Google Shape;259;p7"/>
          <p:cNvSpPr/>
          <p:nvPr/>
        </p:nvSpPr>
        <p:spPr>
          <a:xfrm>
            <a:off x="838080" y="344340"/>
            <a:ext cx="11186700" cy="13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POVINNÁ ÚČAST </a:t>
            </a:r>
            <a:r>
              <a:rPr lang="cs-CZ" sz="40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na metodických seminářích</a:t>
            </a:r>
            <a:endParaRPr sz="40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14b7064c972_0_120"/>
          <p:cNvSpPr/>
          <p:nvPr/>
        </p:nvSpPr>
        <p:spPr>
          <a:xfrm>
            <a:off x="1096150" y="2253400"/>
            <a:ext cx="10165200" cy="460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532800" lvl="0" marL="533159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cs-CZ" sz="2400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Odborná praxe informativní (jsou spojeny s MSSP)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7878" lvl="0" marL="228600" marR="0" rtl="0" algn="l">
              <a:lnSpc>
                <a:spcPct val="70000"/>
              </a:lnSpc>
              <a:spcBef>
                <a:spcPts val="44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cs-CZ" sz="1800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6 týdnů ve 2. ročníku (každý týden 30 hodin)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19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32800" lvl="0" marL="533159" marR="0" rtl="0" algn="l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cs-CZ" sz="2400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Odborná praxe prázdninová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7878" lvl="0" marL="228600" marR="0" rtl="0" algn="l">
              <a:lnSpc>
                <a:spcPct val="70000"/>
              </a:lnSpc>
              <a:spcBef>
                <a:spcPts val="44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cs-CZ" sz="1800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2 týdny mezi 2. a 3. ročníkem (60 hodn)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19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32800" lvl="0" marL="533159" marR="0" rtl="0" algn="l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cs-CZ" sz="2400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Odborná praxe průběžná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7878" lvl="0" marL="228600" marR="0" rtl="0" algn="l">
              <a:lnSpc>
                <a:spcPct val="70000"/>
              </a:lnSpc>
              <a:spcBef>
                <a:spcPts val="44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cs-CZ" sz="1800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během 2. ročníku (40 hodin)</a:t>
            </a:r>
            <a:endParaRPr sz="18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19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32800" lvl="0" marL="533159" marR="0" rtl="0" algn="l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cs-CZ" sz="2400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Odborná praxe bloková specializační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7878" lvl="0" marL="228600" marR="0" rtl="0" algn="l">
              <a:lnSpc>
                <a:spcPct val="70000"/>
              </a:lnSpc>
              <a:spcBef>
                <a:spcPts val="44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cs-CZ" sz="1800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4 týdny (listopad) ve 3. ročníku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19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32800" lvl="0" marL="533159" marR="0" rtl="0" algn="l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cs-CZ" sz="2400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Odborná praxe k absolutoriu (diplomní praxe)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7878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cs-CZ" sz="1800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2 týdny ve 3. ročníku (po domluvě s vedoucím absolventské práce)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g14b7064c972_0_120"/>
          <p:cNvSpPr/>
          <p:nvPr/>
        </p:nvSpPr>
        <p:spPr>
          <a:xfrm>
            <a:off x="4003305" y="317761"/>
            <a:ext cx="11078700" cy="13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i="0" lang="cs-CZ" sz="4400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SYSTÉM PRAXÍ NA JABOKU </a:t>
            </a:r>
            <a:endParaRPr i="0" sz="1400" u="none" cap="none" strike="noStrike">
              <a:solidFill>
                <a:srgbClr val="00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i="0" lang="cs-CZ" sz="4400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pro II. a III. ročník</a:t>
            </a:r>
            <a:endParaRPr i="0" sz="4400" u="none" cap="none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66" name="Google Shape;266;g14b7064c972_0_120"/>
          <p:cNvSpPr/>
          <p:nvPr/>
        </p:nvSpPr>
        <p:spPr>
          <a:xfrm>
            <a:off x="633475" y="2030075"/>
            <a:ext cx="8724600" cy="24552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g14b7064c972_0_120"/>
          <p:cNvSpPr txBox="1"/>
          <p:nvPr/>
        </p:nvSpPr>
        <p:spPr>
          <a:xfrm>
            <a:off x="913525" y="4485275"/>
            <a:ext cx="9787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g14b7064c972_0_120"/>
          <p:cNvSpPr/>
          <p:nvPr/>
        </p:nvSpPr>
        <p:spPr>
          <a:xfrm>
            <a:off x="633475" y="4485275"/>
            <a:ext cx="8724600" cy="19278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9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rPr b="1" lang="cs-CZ" sz="24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Zaměření na </a:t>
            </a:r>
            <a:r>
              <a:rPr b="1" lang="cs-CZ" sz="2400" u="sng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sociální práci</a:t>
            </a:r>
            <a:r>
              <a:rPr b="1" lang="cs-CZ" sz="24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t/>
            </a:r>
            <a:endParaRPr sz="16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 sz="1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Student musí v rámci praxí splnit tyto náležitosti: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t/>
            </a:r>
            <a:endParaRPr sz="16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b="1" lang="cs-CZ" sz="1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Praxe u 4 cílových skupin: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b="0" i="0" lang="cs-CZ" sz="24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Ohrožené děti, mládež a rodiny – bude realizována povinně </a:t>
            </a:r>
            <a:r>
              <a:rPr b="1" i="0" lang="cs-CZ" sz="24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ve státní správě</a:t>
            </a:r>
            <a:r>
              <a:rPr b="0" i="0" lang="cs-CZ" sz="24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(OSPOD, sociální kurátoři), doporučujeme ještě druhou praxi v neziskovém sektoru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b="0" i="0" lang="cs-CZ" sz="24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Dospělí ohrožení sociálním vyloučením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b="0" i="0" lang="cs-CZ" sz="24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Lidé se zdravotním postižením (mentální, duševní, fyzické, smyslové)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b="0" i="0" lang="cs-CZ" sz="24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Senioři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t/>
            </a:r>
            <a:endParaRPr sz="16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 sz="1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Na jedné z praxí musí studenti sledovat také </a:t>
            </a:r>
            <a:r>
              <a:rPr b="1" lang="cs-CZ" sz="1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pastorační cíle a absolvovat ji na pracovišti, které spadá do kategorie „pastoračních pracovišť. </a:t>
            </a:r>
            <a:endParaRPr sz="16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</a:pPr>
            <a:r>
              <a:t/>
            </a:r>
            <a:endParaRPr b="0" sz="2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9"/>
          <p:cNvSpPr/>
          <p:nvPr/>
        </p:nvSpPr>
        <p:spPr>
          <a:xfrm>
            <a:off x="838080" y="0"/>
            <a:ext cx="10514880" cy="13961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OBLASTI</a:t>
            </a: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PRAXÍ VE 2. ROČNÍKU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39302A"/>
      </a:dk2>
      <a:lt2>
        <a:srgbClr val="E5DEDB"/>
      </a:lt2>
      <a:accent1>
        <a:srgbClr val="FFFF00"/>
      </a:accent1>
      <a:accent2>
        <a:srgbClr val="7F7F7F"/>
      </a:accent2>
      <a:accent3>
        <a:srgbClr val="262626"/>
      </a:accent3>
      <a:accent4>
        <a:srgbClr val="FFFF00"/>
      </a:accent4>
      <a:accent5>
        <a:srgbClr val="773709"/>
      </a:accent5>
      <a:accent6>
        <a:srgbClr val="3F3F3F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39302A"/>
      </a:dk2>
      <a:lt2>
        <a:srgbClr val="E5DEDB"/>
      </a:lt2>
      <a:accent1>
        <a:srgbClr val="FFFF00"/>
      </a:accent1>
      <a:accent2>
        <a:srgbClr val="7F7F7F"/>
      </a:accent2>
      <a:accent3>
        <a:srgbClr val="262626"/>
      </a:accent3>
      <a:accent4>
        <a:srgbClr val="FFFF00"/>
      </a:accent4>
      <a:accent5>
        <a:srgbClr val="773709"/>
      </a:accent5>
      <a:accent6>
        <a:srgbClr val="3F3F3F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39302A"/>
      </a:dk2>
      <a:lt2>
        <a:srgbClr val="E5DEDB"/>
      </a:lt2>
      <a:accent1>
        <a:srgbClr val="FFFF00"/>
      </a:accent1>
      <a:accent2>
        <a:srgbClr val="7F7F7F"/>
      </a:accent2>
      <a:accent3>
        <a:srgbClr val="262626"/>
      </a:accent3>
      <a:accent4>
        <a:srgbClr val="FFFF00"/>
      </a:accent4>
      <a:accent5>
        <a:srgbClr val="773709"/>
      </a:accent5>
      <a:accent6>
        <a:srgbClr val="3F3F3F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39302A"/>
      </a:dk2>
      <a:lt2>
        <a:srgbClr val="E5DEDB"/>
      </a:lt2>
      <a:accent1>
        <a:srgbClr val="FFFF00"/>
      </a:accent1>
      <a:accent2>
        <a:srgbClr val="7F7F7F"/>
      </a:accent2>
      <a:accent3>
        <a:srgbClr val="262626"/>
      </a:accent3>
      <a:accent4>
        <a:srgbClr val="FFFF00"/>
      </a:accent4>
      <a:accent5>
        <a:srgbClr val="773709"/>
      </a:accent5>
      <a:accent6>
        <a:srgbClr val="3F3F3F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2020-10-23T12:33:32Z</dcterms:created>
  <dc:creator>uzivatel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Širokoúhlá obrazovka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</vt:i4>
  </property>
</Properties>
</file>