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4"/>
  </p:handoutMasterIdLst>
  <p:sldIdLst>
    <p:sldId id="277" r:id="rId2"/>
    <p:sldId id="256" r:id="rId3"/>
    <p:sldId id="257" r:id="rId4"/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  <p:sldId id="275" r:id="rId21"/>
    <p:sldId id="276" r:id="rId22"/>
    <p:sldId id="273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CEB65-3320-44A7-9CDF-422E429E9830}" type="datetimeFigureOut">
              <a:rPr lang="cs-CZ" smtClean="0"/>
              <a:t>03.12.2018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485D6-EDDA-452A-9EEF-0393A21C15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960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Pár otázek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Buty</a:t>
            </a:r>
            <a:r>
              <a:rPr lang="cs-CZ" dirty="0" smtClean="0"/>
              <a:t> „František </a:t>
            </a:r>
            <a:r>
              <a:rPr lang="cs-CZ" dirty="0" smtClean="0"/>
              <a:t>Dobrota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Je to duchovní píseň?</a:t>
            </a:r>
          </a:p>
          <a:p>
            <a:pPr marL="0" indent="0">
              <a:buNone/>
            </a:pPr>
            <a:r>
              <a:rPr lang="cs-CZ" dirty="0" smtClean="0"/>
              <a:t>Co pro Tebe znamená „spiritualita“?</a:t>
            </a:r>
          </a:p>
          <a:p>
            <a:pPr marL="0" indent="0">
              <a:buNone/>
            </a:pPr>
            <a:r>
              <a:rPr lang="cs-CZ" dirty="0" smtClean="0"/>
              <a:t>Je možná spiritualita „nenáboženská“? Co to je?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26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Člověk podle </a:t>
            </a:r>
            <a:r>
              <a:rPr lang="cs-CZ" dirty="0" err="1"/>
              <a:t>Gn</a:t>
            </a:r>
            <a:r>
              <a:rPr lang="cs-CZ" dirty="0"/>
              <a:t> 2,7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Výraz „živá </a:t>
            </a:r>
            <a:r>
              <a:rPr lang="cs-CZ" dirty="0"/>
              <a:t>duše“ (</a:t>
            </a:r>
            <a:r>
              <a:rPr lang="cs-CZ" i="1" dirty="0" err="1"/>
              <a:t>nefeš</a:t>
            </a:r>
            <a:r>
              <a:rPr lang="cs-CZ" i="1" dirty="0"/>
              <a:t> </a:t>
            </a:r>
            <a:r>
              <a:rPr lang="cs-CZ" i="1" dirty="0" err="1"/>
              <a:t>chajjá</a:t>
            </a:r>
            <a:r>
              <a:rPr lang="cs-CZ" dirty="0"/>
              <a:t>, anima </a:t>
            </a:r>
            <a:r>
              <a:rPr lang="cs-CZ" dirty="0" err="1"/>
              <a:t>vivente</a:t>
            </a:r>
            <a:r>
              <a:rPr lang="cs-CZ" dirty="0"/>
              <a:t>, </a:t>
            </a:r>
            <a:r>
              <a:rPr lang="cs-CZ" dirty="0" err="1">
                <a:latin typeface="Bwgrkl" panose="00000400000000000000" pitchFamily="2" charset="0"/>
              </a:rPr>
              <a:t>yuch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zw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sa</a:t>
            </a:r>
            <a:r>
              <a:rPr lang="cs-CZ" dirty="0"/>
              <a:t>) zde </a:t>
            </a:r>
            <a:r>
              <a:rPr lang="cs-CZ" dirty="0" smtClean="0"/>
              <a:t>vyjadřuje člověka </a:t>
            </a:r>
            <a:r>
              <a:rPr lang="cs-CZ" dirty="0"/>
              <a:t>z pohledu jeho </a:t>
            </a:r>
            <a:r>
              <a:rPr lang="cs-CZ" dirty="0" smtClean="0"/>
              <a:t>inter-personality </a:t>
            </a:r>
          </a:p>
          <a:p>
            <a:r>
              <a:rPr lang="cs-CZ" dirty="0"/>
              <a:t>Člověka bychom zde mohli definovat jako „prach, oživený Božím dechem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Člověk jako „duše“, „tělo“ a „duch“?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183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biblické antropologie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4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err="1" smtClean="0"/>
              <a:t>Gn</a:t>
            </a:r>
            <a:r>
              <a:rPr lang="cs-CZ" dirty="0" smtClean="0"/>
              <a:t> 6,17 </a:t>
            </a:r>
            <a:r>
              <a:rPr lang="cs-CZ" dirty="0"/>
              <a:t>„Zahladím tak zpod nebe všechno </a:t>
            </a:r>
            <a:r>
              <a:rPr lang="cs-CZ" b="1" dirty="0"/>
              <a:t>tvorstvo</a:t>
            </a:r>
            <a:r>
              <a:rPr lang="cs-CZ" dirty="0"/>
              <a:t>, v němž je </a:t>
            </a:r>
            <a:r>
              <a:rPr lang="cs-CZ" b="1" dirty="0"/>
              <a:t>duch života</a:t>
            </a:r>
            <a:r>
              <a:rPr lang="cs-CZ" dirty="0" smtClean="0"/>
              <a:t>“</a:t>
            </a:r>
          </a:p>
          <a:p>
            <a:pPr marL="0" indent="0" algn="r">
              <a:buNone/>
            </a:pPr>
            <a:r>
              <a:rPr lang="cs-CZ" sz="3600" dirty="0">
                <a:latin typeface="Bwhebb" panose="00000400000000000000" pitchFamily="2" charset="0"/>
              </a:rPr>
              <a:t>~</a:t>
            </a:r>
            <a:r>
              <a:rPr lang="cs-CZ" sz="3600" dirty="0" err="1">
                <a:latin typeface="Bwhebb" panose="00000400000000000000" pitchFamily="2" charset="0"/>
              </a:rPr>
              <a:t>yYIëx</a:t>
            </a:r>
            <a:r>
              <a:rPr lang="cs-CZ" sz="3600" dirty="0">
                <a:latin typeface="Bwhebb" panose="00000400000000000000" pitchFamily="2" charset="0"/>
              </a:rPr>
              <a:t>; x:Wrå ‘AB-</a:t>
            </a:r>
            <a:r>
              <a:rPr lang="cs-CZ" sz="3600" dirty="0" err="1">
                <a:latin typeface="Bwhebb" panose="00000400000000000000" pitchFamily="2" charset="0"/>
              </a:rPr>
              <a:t>rv,a</a:t>
            </a:r>
            <a:r>
              <a:rPr lang="cs-CZ" sz="3600" dirty="0">
                <a:latin typeface="Bwhebb" panose="00000400000000000000" pitchFamily="2" charset="0"/>
              </a:rPr>
              <a:t>] </a:t>
            </a:r>
            <a:r>
              <a:rPr lang="cs-CZ" sz="3600" dirty="0" err="1">
                <a:latin typeface="Bwhebb" panose="00000400000000000000" pitchFamily="2" charset="0"/>
              </a:rPr>
              <a:t>rf</a:t>
            </a:r>
            <a:r>
              <a:rPr lang="cs-CZ" sz="3600" dirty="0">
                <a:latin typeface="Bwhebb" panose="00000400000000000000" pitchFamily="2" charset="0"/>
              </a:rPr>
              <a:t>'ªB'-</a:t>
            </a:r>
            <a:r>
              <a:rPr lang="cs-CZ" sz="3600" dirty="0" err="1">
                <a:latin typeface="Bwhebb" panose="00000400000000000000" pitchFamily="2" charset="0"/>
              </a:rPr>
              <a:t>lK</a:t>
            </a:r>
            <a:r>
              <a:rPr lang="cs-CZ" sz="3600" dirty="0">
                <a:latin typeface="Bwhebb" panose="00000400000000000000" pitchFamily="2" charset="0"/>
              </a:rPr>
              <a:t>' </a:t>
            </a:r>
            <a:r>
              <a:rPr lang="cs-CZ" sz="3600" dirty="0" err="1" smtClean="0">
                <a:latin typeface="Bwhebb" panose="00000400000000000000" pitchFamily="2" charset="0"/>
              </a:rPr>
              <a:t>txeäv;l</a:t>
            </a:r>
            <a:endParaRPr lang="cs-CZ" sz="3600" dirty="0" smtClean="0">
              <a:latin typeface="Bwhebb" panose="00000400000000000000" pitchFamily="2" charset="0"/>
            </a:endParaRPr>
          </a:p>
          <a:p>
            <a:pPr marL="0" indent="0">
              <a:buNone/>
            </a:pPr>
            <a:r>
              <a:rPr lang="cs-CZ" dirty="0" err="1"/>
              <a:t>Vul</a:t>
            </a:r>
            <a:r>
              <a:rPr lang="cs-CZ" dirty="0"/>
              <a:t>: </a:t>
            </a:r>
            <a:r>
              <a:rPr lang="cs-CZ" dirty="0" err="1"/>
              <a:t>omnem</a:t>
            </a:r>
            <a:r>
              <a:rPr lang="cs-CZ" dirty="0"/>
              <a:t> </a:t>
            </a:r>
            <a:r>
              <a:rPr lang="cs-CZ" b="1" dirty="0" err="1"/>
              <a:t>carnem</a:t>
            </a:r>
            <a:r>
              <a:rPr lang="cs-CZ" dirty="0"/>
              <a:t> in </a:t>
            </a:r>
            <a:r>
              <a:rPr lang="cs-CZ" dirty="0" err="1"/>
              <a:t>qua</a:t>
            </a:r>
            <a:r>
              <a:rPr lang="cs-CZ" dirty="0"/>
              <a:t> </a:t>
            </a:r>
            <a:r>
              <a:rPr lang="cs-CZ" b="1" dirty="0"/>
              <a:t>spiritus vitae</a:t>
            </a:r>
            <a:r>
              <a:rPr lang="cs-CZ" dirty="0"/>
              <a:t> </a:t>
            </a:r>
            <a:r>
              <a:rPr lang="cs-CZ" dirty="0" err="1" smtClean="0"/>
              <a:t>est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LXX:</a:t>
            </a:r>
            <a:r>
              <a:rPr lang="cs-CZ" b="1" dirty="0"/>
              <a:t> </a:t>
            </a:r>
            <a:r>
              <a:rPr lang="cs-CZ" dirty="0"/>
              <a:t> </a:t>
            </a:r>
            <a:r>
              <a:rPr lang="cs-CZ" dirty="0" err="1">
                <a:latin typeface="Bwgrkl" panose="00000400000000000000" pitchFamily="2" charset="0"/>
              </a:rPr>
              <a:t>pa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san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sa,rka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evn</a:t>
            </a:r>
            <a:r>
              <a:rPr lang="cs-CZ" dirty="0">
                <a:latin typeface="Bwgrkl" panose="00000400000000000000" pitchFamily="2" charset="0"/>
              </a:rPr>
              <a:t> h-| </a:t>
            </a:r>
            <a:r>
              <a:rPr lang="cs-CZ" dirty="0" err="1">
                <a:latin typeface="Bwgrkl" panose="00000400000000000000" pitchFamily="2" charset="0"/>
              </a:rPr>
              <a:t>evstin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pneu</a:t>
            </a:r>
            <a:r>
              <a:rPr lang="cs-CZ" b="1" dirty="0">
                <a:latin typeface="Bwgrkl" panose="00000400000000000000" pitchFamily="2" charset="0"/>
              </a:rPr>
              <a:t>/</a:t>
            </a:r>
            <a:r>
              <a:rPr lang="cs-CZ" b="1" dirty="0" err="1">
                <a:latin typeface="Bwgrkl" panose="00000400000000000000" pitchFamily="2" charset="0"/>
              </a:rPr>
              <a:t>ma</a:t>
            </a:r>
            <a:r>
              <a:rPr lang="cs-CZ" b="1" dirty="0">
                <a:latin typeface="Bwgrkl" panose="00000400000000000000" pitchFamily="2" charset="0"/>
              </a:rPr>
              <a:t> </a:t>
            </a:r>
            <a:r>
              <a:rPr lang="cs-CZ" b="1" dirty="0" err="1" smtClean="0">
                <a:latin typeface="Bwgrkl" panose="00000400000000000000" pitchFamily="2" charset="0"/>
              </a:rPr>
              <a:t>zwh</a:t>
            </a:r>
            <a:r>
              <a:rPr lang="cs-CZ" b="1" dirty="0" smtClean="0">
                <a:latin typeface="Bwgrkl" panose="00000400000000000000" pitchFamily="2" charset="0"/>
              </a:rPr>
              <a:t>/j</a:t>
            </a:r>
          </a:p>
          <a:p>
            <a:pPr marL="0" indent="0">
              <a:buNone/>
            </a:pPr>
            <a:endParaRPr lang="cs-CZ" b="1" dirty="0" smtClean="0">
              <a:latin typeface="Bwgrkl" panose="00000400000000000000" pitchFamily="2" charset="0"/>
            </a:endParaRPr>
          </a:p>
          <a:p>
            <a:pPr marL="0" indent="0">
              <a:buNone/>
            </a:pPr>
            <a:r>
              <a:rPr lang="cs-CZ" dirty="0"/>
              <a:t>Člověk (ale i živočichové) </a:t>
            </a:r>
            <a:r>
              <a:rPr lang="cs-CZ" dirty="0" smtClean="0"/>
              <a:t>popsán </a:t>
            </a:r>
            <a:r>
              <a:rPr lang="cs-CZ" dirty="0"/>
              <a:t>dvojicí „tělo“ (</a:t>
            </a:r>
            <a:r>
              <a:rPr lang="cs-CZ" i="1" dirty="0" err="1"/>
              <a:t>basar</a:t>
            </a:r>
            <a:r>
              <a:rPr lang="cs-CZ" dirty="0"/>
              <a:t>), ve kterém je „duch života“ (</a:t>
            </a:r>
            <a:r>
              <a:rPr lang="cs-CZ" i="1" dirty="0" err="1"/>
              <a:t>ruach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dirty="0"/>
              <a:t>), kde </a:t>
            </a:r>
            <a:r>
              <a:rPr lang="cs-CZ" i="1" dirty="0" err="1"/>
              <a:t>ruach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i="1" dirty="0"/>
              <a:t> </a:t>
            </a:r>
            <a:r>
              <a:rPr lang="cs-CZ" dirty="0"/>
              <a:t>je ekvivalent </a:t>
            </a:r>
            <a:r>
              <a:rPr lang="cs-CZ" i="1" dirty="0" err="1"/>
              <a:t>nišmat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dirty="0"/>
              <a:t>, se kterým jsme se setkali v </a:t>
            </a:r>
            <a:r>
              <a:rPr lang="cs-CZ" dirty="0" err="1"/>
              <a:t>Gn</a:t>
            </a:r>
            <a:r>
              <a:rPr lang="cs-CZ" dirty="0"/>
              <a:t> 2,7 (</a:t>
            </a:r>
            <a:r>
              <a:rPr lang="cs-CZ" dirty="0" err="1"/>
              <a:t>Vul</a:t>
            </a:r>
            <a:r>
              <a:rPr lang="cs-CZ" dirty="0"/>
              <a:t>: carne – spiritus vitae; LXX:  </a:t>
            </a:r>
            <a:r>
              <a:rPr lang="cs-CZ" dirty="0" err="1">
                <a:latin typeface="Bwgrkl" panose="00000400000000000000" pitchFamily="2" charset="0"/>
              </a:rPr>
              <a:t>sa,rx</a:t>
            </a:r>
            <a:r>
              <a:rPr lang="cs-CZ" dirty="0">
                <a:latin typeface="Bwgrkl" panose="00000400000000000000" pitchFamily="2" charset="0"/>
              </a:rPr>
              <a:t> – </a:t>
            </a:r>
            <a:r>
              <a:rPr lang="cs-CZ" dirty="0" err="1">
                <a:latin typeface="Bwgrkl" panose="00000400000000000000" pitchFamily="2" charset="0"/>
              </a:rPr>
              <a:t>pneu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ma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zwh</a:t>
            </a:r>
            <a:r>
              <a:rPr lang="cs-CZ" dirty="0">
                <a:latin typeface="Bwgrkl" panose="00000400000000000000" pitchFamily="2" charset="0"/>
              </a:rPr>
              <a:t>/j</a:t>
            </a:r>
            <a:r>
              <a:rPr lang="cs-CZ" dirty="0"/>
              <a:t>)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3108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biblické antropologie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Gn</a:t>
            </a:r>
            <a:r>
              <a:rPr lang="cs-CZ" dirty="0" smtClean="0"/>
              <a:t> 7,15 „Vešli </a:t>
            </a:r>
            <a:r>
              <a:rPr lang="cs-CZ" dirty="0"/>
              <a:t>k Noemu do archy vždy pár po páru ze všeho </a:t>
            </a:r>
            <a:r>
              <a:rPr lang="cs-CZ" b="1" dirty="0"/>
              <a:t>tvorstva</a:t>
            </a:r>
            <a:r>
              <a:rPr lang="cs-CZ" dirty="0"/>
              <a:t>, v němž je </a:t>
            </a:r>
            <a:r>
              <a:rPr lang="cs-CZ" b="1" dirty="0"/>
              <a:t>duch </a:t>
            </a:r>
            <a:r>
              <a:rPr lang="cs-CZ" b="1" dirty="0" smtClean="0"/>
              <a:t>života</a:t>
            </a:r>
            <a:r>
              <a:rPr lang="cs-CZ" dirty="0" smtClean="0"/>
              <a:t>.“ </a:t>
            </a:r>
          </a:p>
          <a:p>
            <a:pPr marL="0" indent="0">
              <a:buNone/>
            </a:pPr>
            <a:r>
              <a:rPr lang="cs-CZ" dirty="0"/>
              <a:t>(</a:t>
            </a:r>
            <a:r>
              <a:rPr lang="cs-CZ" i="1" dirty="0" err="1"/>
              <a:t>ruach</a:t>
            </a:r>
            <a:r>
              <a:rPr lang="cs-CZ" i="1" dirty="0"/>
              <a:t> </a:t>
            </a:r>
            <a:r>
              <a:rPr lang="cs-CZ" i="1" dirty="0" err="1" smtClean="0"/>
              <a:t>chajjím</a:t>
            </a:r>
            <a:r>
              <a:rPr lang="cs-CZ" dirty="0"/>
              <a:t>;</a:t>
            </a:r>
            <a:r>
              <a:rPr lang="cs-CZ" dirty="0" smtClean="0"/>
              <a:t> </a:t>
            </a:r>
            <a:r>
              <a:rPr lang="cs-CZ" dirty="0" err="1" smtClean="0"/>
              <a:t>Vul</a:t>
            </a:r>
            <a:r>
              <a:rPr lang="cs-CZ" dirty="0"/>
              <a:t>: ex omni </a:t>
            </a:r>
            <a:r>
              <a:rPr lang="cs-CZ" b="1" dirty="0"/>
              <a:t>carne</a:t>
            </a:r>
            <a:r>
              <a:rPr lang="cs-CZ" dirty="0"/>
              <a:t> in </a:t>
            </a:r>
            <a:r>
              <a:rPr lang="cs-CZ" dirty="0" err="1"/>
              <a:t>qua</a:t>
            </a:r>
            <a:r>
              <a:rPr lang="cs-CZ" dirty="0"/>
              <a:t> </a:t>
            </a:r>
            <a:r>
              <a:rPr lang="cs-CZ" dirty="0" err="1"/>
              <a:t>erat</a:t>
            </a:r>
            <a:r>
              <a:rPr lang="cs-CZ" dirty="0"/>
              <a:t> </a:t>
            </a:r>
            <a:r>
              <a:rPr lang="cs-CZ" b="1" dirty="0"/>
              <a:t>spiritus vitae</a:t>
            </a:r>
            <a:r>
              <a:rPr lang="cs-CZ" dirty="0"/>
              <a:t>; LXX: </a:t>
            </a:r>
            <a:r>
              <a:rPr lang="cs-CZ" dirty="0" err="1">
                <a:latin typeface="Bwgrkl" panose="00000400000000000000" pitchFamily="2" charset="0"/>
              </a:rPr>
              <a:t>avpo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pa,shj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sarko,j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evn</a:t>
            </a:r>
            <a:r>
              <a:rPr lang="cs-CZ" dirty="0">
                <a:latin typeface="Bwgrkl" panose="00000400000000000000" pitchFamily="2" charset="0"/>
              </a:rPr>
              <a:t> w-| </a:t>
            </a:r>
            <a:r>
              <a:rPr lang="cs-CZ" dirty="0" err="1">
                <a:latin typeface="Bwgrkl" panose="00000400000000000000" pitchFamily="2" charset="0"/>
              </a:rPr>
              <a:t>evstin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pneu</a:t>
            </a:r>
            <a:r>
              <a:rPr lang="cs-CZ" b="1" dirty="0">
                <a:latin typeface="Bwgrkl" panose="00000400000000000000" pitchFamily="2" charset="0"/>
              </a:rPr>
              <a:t>/</a:t>
            </a:r>
            <a:r>
              <a:rPr lang="cs-CZ" b="1" dirty="0" err="1">
                <a:latin typeface="Bwgrkl" panose="00000400000000000000" pitchFamily="2" charset="0"/>
              </a:rPr>
              <a:t>ma</a:t>
            </a:r>
            <a:r>
              <a:rPr lang="cs-CZ" b="1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zwh</a:t>
            </a:r>
            <a:r>
              <a:rPr lang="cs-CZ" b="1" dirty="0">
                <a:latin typeface="Bwgrkl" panose="00000400000000000000" pitchFamily="2" charset="0"/>
              </a:rPr>
              <a:t>/j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67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biblické antropologie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Spojení </a:t>
            </a:r>
            <a:r>
              <a:rPr lang="cs-CZ" dirty="0"/>
              <a:t>„dech života“ (</a:t>
            </a:r>
            <a:r>
              <a:rPr lang="cs-CZ" i="1" dirty="0" err="1"/>
              <a:t>nišmat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dirty="0"/>
              <a:t>) je pak v </a:t>
            </a:r>
            <a:r>
              <a:rPr lang="cs-CZ" dirty="0" err="1"/>
              <a:t>Gn</a:t>
            </a:r>
            <a:r>
              <a:rPr lang="cs-CZ" dirty="0"/>
              <a:t> 7,22 obohaceno: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jako </a:t>
            </a:r>
            <a:r>
              <a:rPr lang="cs-CZ" dirty="0"/>
              <a:t>následek potopy se zde uvádí, že „vše, co mělo v nozdrách </a:t>
            </a:r>
            <a:r>
              <a:rPr lang="cs-CZ" b="1" dirty="0"/>
              <a:t>dech ducha </a:t>
            </a:r>
            <a:r>
              <a:rPr lang="cs-CZ" b="1" dirty="0" smtClean="0"/>
              <a:t>života</a:t>
            </a:r>
            <a:r>
              <a:rPr lang="cs-CZ" dirty="0" smtClean="0"/>
              <a:t>, </a:t>
            </a:r>
            <a:r>
              <a:rPr lang="cs-CZ" dirty="0"/>
              <a:t>co bylo na suché zemi, </a:t>
            </a:r>
            <a:r>
              <a:rPr lang="cs-CZ" dirty="0" smtClean="0"/>
              <a:t>pomřelo“ (</a:t>
            </a:r>
            <a:r>
              <a:rPr lang="cs-CZ" sz="2800" dirty="0" smtClean="0">
                <a:latin typeface="Bwhebb" panose="00000400000000000000" pitchFamily="2" charset="0"/>
              </a:rPr>
              <a:t>~</a:t>
            </a:r>
            <a:r>
              <a:rPr lang="cs-CZ" sz="2800" dirty="0" err="1">
                <a:latin typeface="Bwhebb" panose="00000400000000000000" pitchFamily="2" charset="0"/>
              </a:rPr>
              <a:t>yYI÷x</a:t>
            </a:r>
            <a:r>
              <a:rPr lang="cs-CZ" sz="2800" dirty="0">
                <a:latin typeface="Bwhebb" panose="00000400000000000000" pitchFamily="2" charset="0"/>
              </a:rPr>
              <a:t>; x:Wr’-tm;v.nI</a:t>
            </a:r>
            <a:r>
              <a:rPr lang="cs-CZ" dirty="0"/>
              <a:t>, </a:t>
            </a:r>
            <a:r>
              <a:rPr lang="cs-CZ" i="1" dirty="0" err="1"/>
              <a:t>nišmat</a:t>
            </a:r>
            <a:r>
              <a:rPr lang="cs-CZ" i="1" dirty="0"/>
              <a:t> </a:t>
            </a:r>
            <a:r>
              <a:rPr lang="cs-CZ" i="1" dirty="0" err="1"/>
              <a:t>ruach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dirty="0"/>
              <a:t>; </a:t>
            </a:r>
            <a:r>
              <a:rPr lang="cs-CZ" dirty="0" err="1"/>
              <a:t>Vul</a:t>
            </a:r>
            <a:r>
              <a:rPr lang="cs-CZ" dirty="0"/>
              <a:t>: </a:t>
            </a:r>
            <a:r>
              <a:rPr lang="cs-CZ" dirty="0" err="1"/>
              <a:t>spiraculum</a:t>
            </a:r>
            <a:r>
              <a:rPr lang="cs-CZ" dirty="0"/>
              <a:t> vitae; LXX</a:t>
            </a:r>
            <a:r>
              <a:rPr lang="cs-CZ" dirty="0">
                <a:latin typeface="Bwgrkl" panose="00000400000000000000" pitchFamily="2" charset="0"/>
              </a:rPr>
              <a:t>:</a:t>
            </a:r>
            <a:r>
              <a:rPr lang="cs-CZ" b="1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pnoh.n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 smtClean="0">
                <a:latin typeface="Bwgrkl" panose="00000400000000000000" pitchFamily="2" charset="0"/>
              </a:rPr>
              <a:t>zwh</a:t>
            </a:r>
            <a:r>
              <a:rPr lang="cs-CZ" dirty="0" smtClean="0">
                <a:latin typeface="Bwgrkl" panose="00000400000000000000" pitchFamily="2" charset="0"/>
              </a:rPr>
              <a:t>/j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Hebrejské </a:t>
            </a:r>
            <a:r>
              <a:rPr lang="cs-CZ" i="1" dirty="0" err="1"/>
              <a:t>nišmat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spiraculum</a:t>
            </a:r>
            <a:r>
              <a:rPr lang="cs-CZ" dirty="0"/>
              <a:t> vitae; </a:t>
            </a:r>
            <a:r>
              <a:rPr lang="cs-CZ" dirty="0" err="1">
                <a:latin typeface="Bwgrkl" panose="00000400000000000000" pitchFamily="2" charset="0"/>
              </a:rPr>
              <a:t>pnoh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zwh</a:t>
            </a:r>
            <a:r>
              <a:rPr lang="cs-CZ" dirty="0">
                <a:latin typeface="Bwgrkl" panose="00000400000000000000" pitchFamily="2" charset="0"/>
              </a:rPr>
              <a:t>/j</a:t>
            </a:r>
            <a:r>
              <a:rPr lang="cs-CZ" dirty="0"/>
              <a:t>) se stává ekvivalentem pro </a:t>
            </a:r>
            <a:r>
              <a:rPr lang="cs-CZ" i="1" dirty="0" err="1"/>
              <a:t>ruach</a:t>
            </a:r>
            <a:r>
              <a:rPr lang="cs-CZ" i="1" dirty="0"/>
              <a:t> </a:t>
            </a:r>
            <a:r>
              <a:rPr lang="cs-CZ" i="1" dirty="0" err="1"/>
              <a:t>chajjím</a:t>
            </a:r>
            <a:r>
              <a:rPr lang="cs-CZ" dirty="0"/>
              <a:t> (spiritus vitae; </a:t>
            </a:r>
            <a:r>
              <a:rPr lang="cs-CZ" dirty="0" err="1">
                <a:latin typeface="Bwgrkl" panose="00000400000000000000" pitchFamily="2" charset="0"/>
              </a:rPr>
              <a:t>pneu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ma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zwh</a:t>
            </a:r>
            <a:r>
              <a:rPr lang="cs-CZ" dirty="0">
                <a:latin typeface="Bwgrkl" panose="00000400000000000000" pitchFamily="2" charset="0"/>
              </a:rPr>
              <a:t>/j</a:t>
            </a:r>
            <a:r>
              <a:rPr lang="cs-CZ" dirty="0" smtClean="0"/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8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biblické antropologie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725809" cy="42571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Ž 104,29-30 </a:t>
            </a:r>
            <a:r>
              <a:rPr lang="cs-CZ" dirty="0"/>
              <a:t>„Skryješ-li tvář, propadají děsu, odejmeš-li jejich ducha (</a:t>
            </a:r>
            <a:r>
              <a:rPr lang="cs-CZ" i="1" dirty="0" err="1"/>
              <a:t>ruach</a:t>
            </a:r>
            <a:r>
              <a:rPr lang="cs-CZ" dirty="0"/>
              <a:t>; </a:t>
            </a:r>
            <a:r>
              <a:rPr lang="cs-CZ" dirty="0" err="1"/>
              <a:t>Vul</a:t>
            </a:r>
            <a:r>
              <a:rPr lang="cs-CZ" dirty="0"/>
              <a:t>: </a:t>
            </a:r>
            <a:r>
              <a:rPr lang="cs-CZ" i="1" dirty="0"/>
              <a:t>spiritus</a:t>
            </a:r>
            <a:r>
              <a:rPr lang="cs-CZ" dirty="0"/>
              <a:t>; LXX: </a:t>
            </a:r>
            <a:r>
              <a:rPr lang="cs-CZ" dirty="0" err="1">
                <a:latin typeface="Bwgrkl" panose="00000400000000000000" pitchFamily="2" charset="0"/>
              </a:rPr>
              <a:t>pneu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ma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auvtw</a:t>
            </a:r>
            <a:r>
              <a:rPr lang="cs-CZ" dirty="0">
                <a:latin typeface="Bwgrkl" panose="00000400000000000000" pitchFamily="2" charset="0"/>
              </a:rPr>
              <a:t>/n</a:t>
            </a:r>
            <a:r>
              <a:rPr lang="cs-CZ" dirty="0"/>
              <a:t>), hynou, v prach se navracejí. Sesíláš-li svého ducha (</a:t>
            </a:r>
            <a:r>
              <a:rPr lang="cs-CZ" i="1" dirty="0" err="1"/>
              <a:t>ruach</a:t>
            </a:r>
            <a:r>
              <a:rPr lang="cs-CZ" dirty="0"/>
              <a:t>; </a:t>
            </a:r>
            <a:r>
              <a:rPr lang="cs-CZ" dirty="0" err="1"/>
              <a:t>Vul</a:t>
            </a:r>
            <a:r>
              <a:rPr lang="cs-CZ" dirty="0"/>
              <a:t>: </a:t>
            </a:r>
            <a:r>
              <a:rPr lang="cs-CZ" i="1" dirty="0"/>
              <a:t>spiritus</a:t>
            </a:r>
            <a:r>
              <a:rPr lang="cs-CZ" dirty="0"/>
              <a:t>; LXX</a:t>
            </a:r>
            <a:r>
              <a:rPr lang="cs-CZ" b="1" dirty="0"/>
              <a:t>:</a:t>
            </a:r>
            <a:r>
              <a:rPr lang="cs-CZ" dirty="0"/>
              <a:t> </a:t>
            </a:r>
            <a:r>
              <a:rPr lang="cs-CZ" dirty="0">
                <a:latin typeface="Bwgrkl" panose="00000400000000000000" pitchFamily="2" charset="0"/>
              </a:rPr>
              <a:t>to. </a:t>
            </a:r>
            <a:r>
              <a:rPr lang="cs-CZ" dirty="0" err="1">
                <a:latin typeface="Bwgrkl" panose="00000400000000000000" pitchFamily="2" charset="0"/>
              </a:rPr>
              <a:t>pneu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ma</a:t>
            </a:r>
            <a:r>
              <a:rPr lang="cs-CZ" dirty="0">
                <a:latin typeface="Bwgrkl" panose="00000400000000000000" pitchFamily="2" charset="0"/>
              </a:rPr>
              <a:t>, </a:t>
            </a:r>
            <a:r>
              <a:rPr lang="cs-CZ" dirty="0" err="1">
                <a:latin typeface="Bwgrkl" panose="00000400000000000000" pitchFamily="2" charset="0"/>
              </a:rPr>
              <a:t>sou</a:t>
            </a:r>
            <a:r>
              <a:rPr lang="cs-CZ" dirty="0"/>
              <a:t>), jsou stvořeni znovu, a tak obnovuješ tvářnost </a:t>
            </a:r>
            <a:r>
              <a:rPr lang="cs-CZ" dirty="0" smtClean="0"/>
              <a:t>země“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Kaz 12,6-7 „Pamatuj </a:t>
            </a:r>
            <a:r>
              <a:rPr lang="cs-CZ" dirty="0"/>
              <a:t>na svého Stvořitele, než se přetrhne stříbrný provaz a rozbije se mísa zlatá a džbán se roztříští nad zřídlem a kolo u studny se zláme. </a:t>
            </a:r>
            <a:r>
              <a:rPr lang="cs-CZ" b="1" dirty="0"/>
              <a:t>A prach se vrátí do země, kde byl, a duch k tomu, který jej dal</a:t>
            </a:r>
            <a:r>
              <a:rPr lang="cs-CZ" dirty="0"/>
              <a:t>“ (</a:t>
            </a:r>
            <a:r>
              <a:rPr lang="cs-CZ" i="1" dirty="0" err="1"/>
              <a:t>ruach</a:t>
            </a:r>
            <a:r>
              <a:rPr lang="cs-CZ" dirty="0"/>
              <a:t>; </a:t>
            </a:r>
            <a:r>
              <a:rPr lang="cs-CZ" dirty="0" err="1"/>
              <a:t>Vul</a:t>
            </a:r>
            <a:r>
              <a:rPr lang="cs-CZ" dirty="0"/>
              <a:t>: </a:t>
            </a:r>
            <a:r>
              <a:rPr lang="cs-CZ" i="1" dirty="0"/>
              <a:t>spiritus</a:t>
            </a:r>
            <a:r>
              <a:rPr lang="cs-CZ" dirty="0"/>
              <a:t>; LXX: </a:t>
            </a:r>
            <a:r>
              <a:rPr lang="cs-CZ" dirty="0" err="1">
                <a:latin typeface="Bwgrkl" panose="00000400000000000000" pitchFamily="2" charset="0"/>
              </a:rPr>
              <a:t>kai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evpistre,yh</a:t>
            </a:r>
            <a:r>
              <a:rPr lang="cs-CZ" dirty="0">
                <a:latin typeface="Bwgrkl" panose="00000400000000000000" pitchFamily="2" charset="0"/>
              </a:rPr>
              <a:t>| o` </a:t>
            </a:r>
            <a:r>
              <a:rPr lang="cs-CZ" dirty="0" err="1">
                <a:latin typeface="Bwgrkl" panose="00000400000000000000" pitchFamily="2" charset="0"/>
              </a:rPr>
              <a:t>cou</a:t>
            </a:r>
            <a:r>
              <a:rPr lang="cs-CZ" dirty="0">
                <a:latin typeface="Bwgrkl" panose="00000400000000000000" pitchFamily="2" charset="0"/>
              </a:rPr>
              <a:t>/j </a:t>
            </a:r>
            <a:r>
              <a:rPr lang="cs-CZ" dirty="0" err="1">
                <a:latin typeface="Bwgrkl" panose="00000400000000000000" pitchFamily="2" charset="0"/>
              </a:rPr>
              <a:t>evpi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th.n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gh</a:t>
            </a:r>
            <a:r>
              <a:rPr lang="cs-CZ" dirty="0">
                <a:latin typeface="Bwgrkl" panose="00000400000000000000" pitchFamily="2" charset="0"/>
              </a:rPr>
              <a:t>/n </a:t>
            </a:r>
            <a:r>
              <a:rPr lang="cs-CZ" dirty="0" err="1">
                <a:latin typeface="Bwgrkl" panose="00000400000000000000" pitchFamily="2" charset="0"/>
              </a:rPr>
              <a:t>w`j</a:t>
            </a:r>
            <a:r>
              <a:rPr lang="cs-CZ" dirty="0">
                <a:latin typeface="Bwgrkl" panose="00000400000000000000" pitchFamily="2" charset="0"/>
              </a:rPr>
              <a:t> h=n </a:t>
            </a:r>
            <a:r>
              <a:rPr lang="cs-CZ" dirty="0" err="1">
                <a:latin typeface="Bwgrkl" panose="00000400000000000000" pitchFamily="2" charset="0"/>
              </a:rPr>
              <a:t>kai</a:t>
            </a:r>
            <a:r>
              <a:rPr lang="cs-CZ" dirty="0">
                <a:latin typeface="Bwgrkl" panose="00000400000000000000" pitchFamily="2" charset="0"/>
              </a:rPr>
              <a:t>. to. </a:t>
            </a:r>
            <a:r>
              <a:rPr lang="cs-CZ" dirty="0" err="1">
                <a:latin typeface="Bwgrkl" panose="00000400000000000000" pitchFamily="2" charset="0"/>
              </a:rPr>
              <a:t>pneu</a:t>
            </a:r>
            <a:r>
              <a:rPr lang="cs-CZ" dirty="0">
                <a:latin typeface="Bwgrkl" panose="00000400000000000000" pitchFamily="2" charset="0"/>
              </a:rPr>
              <a:t>/</a:t>
            </a:r>
            <a:r>
              <a:rPr lang="cs-CZ" dirty="0" err="1">
                <a:latin typeface="Bwgrkl" panose="00000400000000000000" pitchFamily="2" charset="0"/>
              </a:rPr>
              <a:t>ma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evpistre,yh</a:t>
            </a:r>
            <a:r>
              <a:rPr lang="cs-CZ" dirty="0">
                <a:latin typeface="Bwgrkl" panose="00000400000000000000" pitchFamily="2" charset="0"/>
              </a:rPr>
              <a:t>| </a:t>
            </a:r>
            <a:r>
              <a:rPr lang="cs-CZ" dirty="0" err="1">
                <a:latin typeface="Bwgrkl" panose="00000400000000000000" pitchFamily="2" charset="0"/>
              </a:rPr>
              <a:t>pro.j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to.n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qeo,n</a:t>
            </a:r>
            <a:r>
              <a:rPr lang="cs-CZ" dirty="0">
                <a:latin typeface="Bwgrkl" panose="00000400000000000000" pitchFamily="2" charset="0"/>
              </a:rPr>
              <a:t> o]j </a:t>
            </a:r>
            <a:r>
              <a:rPr lang="cs-CZ" dirty="0" err="1">
                <a:latin typeface="Bwgrkl" panose="00000400000000000000" pitchFamily="2" charset="0"/>
              </a:rPr>
              <a:t>e;dwken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auvto</a:t>
            </a:r>
            <a:r>
              <a:rPr lang="cs-CZ" dirty="0" smtClean="0">
                <a:latin typeface="Bwgrkl" panose="00000400000000000000" pitchFamily="2" charset="0"/>
              </a:rPr>
              <a:t>,</a:t>
            </a:r>
            <a:r>
              <a:rPr lang="cs-CZ" dirty="0" smtClean="0"/>
              <a:t>), </a:t>
            </a:r>
          </a:p>
          <a:p>
            <a:pPr marL="0" indent="0">
              <a:buNone/>
            </a:pPr>
            <a:r>
              <a:rPr lang="cs-CZ" dirty="0" smtClean="0"/>
              <a:t>srov. J 19,30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1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vývoj biblické antropologie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 19,30 </a:t>
            </a:r>
            <a:r>
              <a:rPr lang="cs-CZ" dirty="0"/>
              <a:t>: „Když Ježíš okusil octa, řekl: "Dokonáno jest." A nakloniv hlavu, </a:t>
            </a:r>
            <a:r>
              <a:rPr lang="cs-CZ" dirty="0" smtClean="0"/>
              <a:t>skonal.“ </a:t>
            </a:r>
          </a:p>
          <a:p>
            <a:pPr marL="0" indent="0">
              <a:buNone/>
            </a:pPr>
            <a:r>
              <a:rPr lang="cs-CZ" dirty="0" err="1" smtClean="0"/>
              <a:t>Vul</a:t>
            </a:r>
            <a:r>
              <a:rPr lang="cs-CZ" dirty="0"/>
              <a:t>: </a:t>
            </a:r>
            <a:r>
              <a:rPr lang="cs-CZ" dirty="0" smtClean="0"/>
              <a:t>…et </a:t>
            </a:r>
            <a:r>
              <a:rPr lang="cs-CZ" dirty="0" err="1"/>
              <a:t>inclinato</a:t>
            </a:r>
            <a:r>
              <a:rPr lang="cs-CZ" dirty="0"/>
              <a:t> </a:t>
            </a:r>
            <a:r>
              <a:rPr lang="cs-CZ" dirty="0" err="1"/>
              <a:t>capite</a:t>
            </a:r>
            <a:r>
              <a:rPr lang="cs-CZ" dirty="0"/>
              <a:t> </a:t>
            </a:r>
            <a:r>
              <a:rPr lang="cs-CZ" b="1" dirty="0" err="1"/>
              <a:t>tradidit</a:t>
            </a:r>
            <a:r>
              <a:rPr lang="cs-CZ" b="1" dirty="0"/>
              <a:t> </a:t>
            </a:r>
            <a:r>
              <a:rPr lang="cs-CZ" b="1" dirty="0" err="1"/>
              <a:t>spiritum</a:t>
            </a:r>
            <a:r>
              <a:rPr lang="cs-CZ" dirty="0" smtClean="0"/>
              <a:t>;</a:t>
            </a:r>
            <a:r>
              <a:rPr lang="cs-CZ" b="1" dirty="0" smtClean="0"/>
              <a:t> </a:t>
            </a:r>
            <a:r>
              <a:rPr lang="cs-CZ" dirty="0" smtClean="0"/>
              <a:t>GNT … </a:t>
            </a:r>
            <a:r>
              <a:rPr lang="cs-CZ" dirty="0" err="1">
                <a:latin typeface="Bwgrkl" panose="00000400000000000000" pitchFamily="2" charset="0"/>
              </a:rPr>
              <a:t>kai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kli,naj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th.n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kefalh.n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pare,dwken</a:t>
            </a:r>
            <a:r>
              <a:rPr lang="cs-CZ" b="1" dirty="0">
                <a:latin typeface="Bwgrkl" panose="00000400000000000000" pitchFamily="2" charset="0"/>
              </a:rPr>
              <a:t> to. </a:t>
            </a:r>
            <a:r>
              <a:rPr lang="cs-CZ" b="1" dirty="0" err="1" smtClean="0">
                <a:latin typeface="Bwgrkl" panose="00000400000000000000" pitchFamily="2" charset="0"/>
              </a:rPr>
              <a:t>pneu</a:t>
            </a:r>
            <a:r>
              <a:rPr lang="cs-CZ" b="1" dirty="0" smtClean="0">
                <a:latin typeface="Bwgrkl" panose="00000400000000000000" pitchFamily="2" charset="0"/>
              </a:rPr>
              <a:t>/</a:t>
            </a:r>
            <a:r>
              <a:rPr lang="cs-CZ" b="1" dirty="0" err="1" smtClean="0">
                <a:latin typeface="Bwgrkl" panose="00000400000000000000" pitchFamily="2" charset="0"/>
              </a:rPr>
              <a:t>ma</a:t>
            </a:r>
            <a:r>
              <a:rPr lang="cs-CZ" dirty="0" smtClean="0"/>
              <a:t>; </a:t>
            </a:r>
          </a:p>
          <a:p>
            <a:pPr marL="0" indent="0">
              <a:buNone/>
            </a:pPr>
            <a:r>
              <a:rPr lang="cs-CZ" dirty="0" smtClean="0"/>
              <a:t>Doslova: </a:t>
            </a:r>
            <a:r>
              <a:rPr lang="cs-CZ" dirty="0"/>
              <a:t>„</a:t>
            </a:r>
            <a:r>
              <a:rPr lang="cs-CZ" dirty="0" smtClean="0"/>
              <a:t>předal, odevzdal, </a:t>
            </a:r>
            <a:r>
              <a:rPr lang="cs-CZ" dirty="0"/>
              <a:t>ducha“ (tomu, který jej dal).</a:t>
            </a:r>
          </a:p>
        </p:txBody>
      </p:sp>
    </p:spTree>
    <p:extLst>
      <p:ext uri="{BB962C8B-B14F-4D97-AF65-F5344CB8AC3E}">
        <p14:creationId xmlns:p14="http://schemas.microsoft.com/office/powerpoint/2010/main" val="192007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Několik důsledků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1) Spiritualita jako odpověď na lidské tázání</a:t>
            </a:r>
          </a:p>
          <a:p>
            <a:pPr marL="0" indent="0">
              <a:buNone/>
            </a:pPr>
            <a:r>
              <a:rPr lang="cs-CZ" dirty="0" smtClean="0"/>
              <a:t>Co vyplývá z biblické antropologie?</a:t>
            </a:r>
          </a:p>
          <a:p>
            <a:pPr marL="0" indent="0">
              <a:buNone/>
            </a:pPr>
            <a:r>
              <a:rPr lang="cs-CZ" dirty="0"/>
              <a:t>Je-li Bůh, pak s ním vznik člověka jakýmsi způsobem </a:t>
            </a:r>
            <a:r>
              <a:rPr lang="cs-CZ" dirty="0" smtClean="0"/>
              <a:t>souvisí</a:t>
            </a:r>
          </a:p>
          <a:p>
            <a:pPr marL="0" indent="0">
              <a:buNone/>
            </a:pPr>
            <a:r>
              <a:rPr lang="cs-CZ" dirty="0"/>
              <a:t>teologicky je člověk prach, oživený duchem, jehož dostává od Boha a jenž se k Bohu </a:t>
            </a:r>
            <a:r>
              <a:rPr lang="cs-CZ" dirty="0" smtClean="0"/>
              <a:t>vrací</a:t>
            </a:r>
          </a:p>
          <a:p>
            <a:pPr marL="0" indent="0">
              <a:buNone/>
            </a:pPr>
            <a:r>
              <a:rPr lang="cs-CZ" dirty="0"/>
              <a:t>otázkou je, „kdo“ se k Bohu vrací</a:t>
            </a:r>
          </a:p>
        </p:txBody>
      </p:sp>
    </p:spTree>
    <p:extLst>
      <p:ext uri="{BB962C8B-B14F-4D97-AF65-F5344CB8AC3E}">
        <p14:creationId xmlns:p14="http://schemas.microsoft.com/office/powerpoint/2010/main" val="298376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důsledků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 err="1" smtClean="0"/>
              <a:t>Gn</a:t>
            </a:r>
            <a:r>
              <a:rPr lang="cs-CZ" dirty="0" smtClean="0"/>
              <a:t> </a:t>
            </a:r>
            <a:r>
              <a:rPr lang="cs-CZ" dirty="0"/>
              <a:t>2,7, člověk je „živou duší“ (</a:t>
            </a:r>
            <a:r>
              <a:rPr lang="cs-CZ" i="1" dirty="0" err="1"/>
              <a:t>nefeš</a:t>
            </a:r>
            <a:r>
              <a:rPr lang="cs-CZ" i="1" dirty="0"/>
              <a:t> </a:t>
            </a:r>
            <a:r>
              <a:rPr lang="cs-CZ" i="1" dirty="0" err="1"/>
              <a:t>chajjá</a:t>
            </a:r>
            <a:r>
              <a:rPr lang="cs-CZ" dirty="0"/>
              <a:t>), vzniklou z prachu a Božího </a:t>
            </a:r>
            <a:r>
              <a:rPr lang="cs-CZ" dirty="0" smtClean="0"/>
              <a:t>dechu</a:t>
            </a:r>
          </a:p>
          <a:p>
            <a:pPr marL="0" indent="0">
              <a:buNone/>
            </a:pPr>
            <a:r>
              <a:rPr lang="cs-CZ" dirty="0"/>
              <a:t>Jeho určující původ je v Bohu, kdy poté, co mu prach země umožnil na zemi jako „živé duši“ existovat, se jako „duch“, snad nyní jako individuum, individualita, obohacena a zformována pozemskou existenci, k Bohu vrací.</a:t>
            </a:r>
          </a:p>
        </p:txBody>
      </p:sp>
    </p:spTree>
    <p:extLst>
      <p:ext uri="{BB962C8B-B14F-4D97-AF65-F5344CB8AC3E}">
        <p14:creationId xmlns:p14="http://schemas.microsoft.com/office/powerpoint/2010/main" val="9232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důsledků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3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Jestliže slovo „duch“ (spiritus) a od něj odvozenu „duchovnost“ (spiritualitu) redukujeme na pouhou psychologickou veličinu,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nebo </a:t>
            </a:r>
            <a:r>
              <a:rPr lang="cs-CZ" dirty="0"/>
              <a:t>případně ze spirituality uděláme „spiritualitu nenáboženskou“,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riskujeme</a:t>
            </a:r>
            <a:r>
              <a:rPr lang="cs-CZ" dirty="0"/>
              <a:t>, že člověka odřežeme od jeho kořenů a zároveň jej zbavíme jeho skutečného smyslu,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neboť </a:t>
            </a:r>
            <a:r>
              <a:rPr lang="cs-CZ" dirty="0"/>
              <a:t>„duch“ se ze své podstaty „vrací k tomu, který jej dal“.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Spiritus bez Boha ztrácí smysl a člověk jako takový nikdy nemůže bez Boha najít odpověď jak na své nejhlubší touhy,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tak </a:t>
            </a:r>
            <a:r>
              <a:rPr lang="cs-CZ" dirty="0"/>
              <a:t>na otázku smrti, jež je prubířským kamenem veškerého hovoru o spiritualitě.</a:t>
            </a:r>
          </a:p>
        </p:txBody>
      </p:sp>
    </p:spTree>
    <p:extLst>
      <p:ext uri="{BB962C8B-B14F-4D97-AF65-F5344CB8AC3E}">
        <p14:creationId xmlns:p14="http://schemas.microsoft.com/office/powerpoint/2010/main" val="22087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důsledků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2) Jak spiritualitu rozvíjet?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dirty="0"/>
              <a:t>„Mens </a:t>
            </a:r>
            <a:r>
              <a:rPr lang="cs-CZ" dirty="0" err="1"/>
              <a:t>eo</a:t>
            </a:r>
            <a:r>
              <a:rPr lang="cs-CZ" dirty="0"/>
              <a:t> </a:t>
            </a:r>
            <a:r>
              <a:rPr lang="cs-CZ" dirty="0" err="1"/>
              <a:t>ipso</a:t>
            </a:r>
            <a:r>
              <a:rPr lang="cs-CZ" dirty="0"/>
              <a:t> imago Dei </a:t>
            </a:r>
            <a:r>
              <a:rPr lang="cs-CZ" dirty="0" err="1"/>
              <a:t>est</a:t>
            </a:r>
            <a:r>
              <a:rPr lang="cs-CZ" dirty="0"/>
              <a:t> quo eis </a:t>
            </a:r>
            <a:r>
              <a:rPr lang="cs-CZ" dirty="0" err="1"/>
              <a:t>capax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“ </a:t>
            </a:r>
            <a:r>
              <a:rPr lang="cs-CZ" dirty="0" smtClean="0"/>
              <a:t>(</a:t>
            </a:r>
            <a:r>
              <a:rPr lang="cs-CZ" dirty="0" err="1" smtClean="0"/>
              <a:t>Augusntinus</a:t>
            </a:r>
            <a:r>
              <a:rPr lang="cs-CZ" dirty="0" smtClean="0"/>
              <a:t>, </a:t>
            </a:r>
            <a:r>
              <a:rPr lang="cs-CZ" i="1" dirty="0" smtClean="0"/>
              <a:t>De </a:t>
            </a:r>
            <a:r>
              <a:rPr lang="cs-CZ" i="1" dirty="0" err="1"/>
              <a:t>Trinitate</a:t>
            </a:r>
            <a:r>
              <a:rPr lang="cs-CZ" dirty="0"/>
              <a:t> XIV, 8.11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Člověk je „schopen Boha“; jestliže v tomto smyslu není „sycen“, hladoví (pociťuje to např. jako prázdnotu nebo nesmyslnost)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84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Rozpor nenáboženské spirituality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I cesta je cílem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13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důsledků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738687" cy="4373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 se vyrovnat s prázdnotou a nesmyslností?</a:t>
            </a:r>
          </a:p>
          <a:p>
            <a:pPr marL="0" indent="0">
              <a:buNone/>
            </a:pPr>
            <a:r>
              <a:rPr lang="cs-CZ" dirty="0" smtClean="0"/>
              <a:t>„horizontální“ humanismus</a:t>
            </a:r>
          </a:p>
          <a:p>
            <a:pPr marL="0" indent="0">
              <a:buNone/>
            </a:pPr>
            <a:r>
              <a:rPr lang="cs-CZ" dirty="0" smtClean="0"/>
              <a:t>(příručky typu „Jak </a:t>
            </a:r>
            <a:r>
              <a:rPr lang="cs-CZ" dirty="0"/>
              <a:t>pečovat o lidské </a:t>
            </a:r>
            <a:r>
              <a:rPr lang="cs-CZ" dirty="0" smtClean="0"/>
              <a:t>vztahy?“ </a:t>
            </a:r>
          </a:p>
          <a:p>
            <a:pPr marL="0" indent="0">
              <a:buNone/>
            </a:pPr>
            <a:r>
              <a:rPr lang="cs-CZ" dirty="0" smtClean="0"/>
              <a:t>„Jak </a:t>
            </a:r>
            <a:r>
              <a:rPr lang="cs-CZ" dirty="0"/>
              <a:t>žít </a:t>
            </a:r>
            <a:r>
              <a:rPr lang="cs-CZ" dirty="0" smtClean="0"/>
              <a:t>soucitně, </a:t>
            </a:r>
            <a:r>
              <a:rPr lang="cs-CZ" dirty="0"/>
              <a:t>velkoryse a </a:t>
            </a:r>
            <a:r>
              <a:rPr lang="cs-CZ" dirty="0" smtClean="0"/>
              <a:t>pravdivě?“</a:t>
            </a:r>
          </a:p>
          <a:p>
            <a:pPr marL="0" indent="0">
              <a:buNone/>
            </a:pPr>
            <a:r>
              <a:rPr lang="cs-CZ" dirty="0" smtClean="0"/>
              <a:t>„Jak meditovat a kontemplovat?“</a:t>
            </a:r>
          </a:p>
          <a:p>
            <a:pPr marL="0" indent="0">
              <a:buNone/>
            </a:pPr>
            <a:r>
              <a:rPr lang="cs-CZ" dirty="0" smtClean="0"/>
              <a:t>„Jak zvládat samotu </a:t>
            </a:r>
            <a:r>
              <a:rPr lang="cs-CZ" dirty="0"/>
              <a:t>a </a:t>
            </a:r>
            <a:r>
              <a:rPr lang="cs-CZ" dirty="0" smtClean="0"/>
              <a:t>utrpení?“</a:t>
            </a:r>
          </a:p>
          <a:p>
            <a:pPr marL="0" indent="0">
              <a:buNone/>
            </a:pPr>
            <a:r>
              <a:rPr lang="cs-CZ" dirty="0" smtClean="0"/>
              <a:t>„Jak dosáhnout vnitřní svobody?“</a:t>
            </a:r>
          </a:p>
          <a:p>
            <a:pPr marL="0" indent="0">
              <a:buNone/>
            </a:pPr>
            <a:r>
              <a:rPr lang="cs-CZ" dirty="0" smtClean="0"/>
              <a:t>„Jak se vyrovnat se smrtí?“)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960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Několik důsledků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Je-li </a:t>
            </a:r>
            <a:r>
              <a:rPr lang="cs-CZ" dirty="0"/>
              <a:t>člověk prach, oživený Božím duchem, který se k Bohu vrací,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bude </a:t>
            </a:r>
            <a:r>
              <a:rPr lang="cs-CZ" dirty="0"/>
              <a:t>mu </a:t>
            </a:r>
            <a:r>
              <a:rPr lang="cs-CZ" dirty="0" smtClean="0"/>
              <a:t>však scházet </a:t>
            </a:r>
            <a:r>
              <a:rPr lang="cs-CZ" dirty="0"/>
              <a:t>to, že se nemá kam </a:t>
            </a:r>
            <a:r>
              <a:rPr lang="cs-CZ" dirty="0" smtClean="0"/>
              <a:t>vrátit </a:t>
            </a:r>
          </a:p>
          <a:p>
            <a:pPr marL="0" indent="0">
              <a:buNone/>
            </a:pPr>
            <a:r>
              <a:rPr lang="cs-CZ" dirty="0" smtClean="0"/>
              <a:t>Bude mu „zima“, bude mu </a:t>
            </a:r>
            <a:r>
              <a:rPr lang="cs-CZ" dirty="0"/>
              <a:t>scházet „teplo“, které může dát jen </a:t>
            </a:r>
            <a:r>
              <a:rPr lang="cs-CZ" dirty="0" smtClean="0"/>
              <a:t>Osoba </a:t>
            </a:r>
          </a:p>
          <a:p>
            <a:pPr marL="0" indent="0">
              <a:buNone/>
            </a:pPr>
            <a:r>
              <a:rPr lang="cs-CZ" dirty="0" smtClean="0"/>
              <a:t>bude </a:t>
            </a:r>
            <a:r>
              <a:rPr lang="cs-CZ" dirty="0"/>
              <a:t>mu chybět vztah, po kterém spiritualita </a:t>
            </a:r>
            <a:r>
              <a:rPr lang="cs-CZ" dirty="0" smtClean="0"/>
              <a:t>volá</a:t>
            </a:r>
          </a:p>
          <a:p>
            <a:pPr marL="0" indent="0">
              <a:buNone/>
            </a:pPr>
            <a:r>
              <a:rPr lang="cs-CZ" dirty="0" smtClean="0"/>
              <a:t>Spiritualita je rozvíjením </a:t>
            </a:r>
            <a:r>
              <a:rPr lang="cs-CZ" dirty="0"/>
              <a:t>vztahu a nikoli prací na sobě </a:t>
            </a:r>
            <a:r>
              <a:rPr lang="cs-CZ" dirty="0" smtClean="0"/>
              <a:t>samém </a:t>
            </a:r>
          </a:p>
          <a:p>
            <a:pPr marL="0" indent="0">
              <a:buNone/>
            </a:pPr>
            <a:r>
              <a:rPr lang="cs-CZ" dirty="0" smtClean="0"/>
              <a:t>Spiritualita </a:t>
            </a:r>
            <a:r>
              <a:rPr lang="cs-CZ" dirty="0"/>
              <a:t>je záležitostí nikoli „horizontální“, nýbrž „vertikální</a:t>
            </a:r>
            <a:r>
              <a:rPr lang="cs-CZ" dirty="0" smtClean="0"/>
              <a:t>“</a:t>
            </a: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Spiritus“ je dech od někoho k někomu, nikoli jen „vítr“ vanoucí odnikud nikam.</a:t>
            </a:r>
          </a:p>
        </p:txBody>
      </p:sp>
    </p:spTree>
    <p:extLst>
      <p:ext uri="{BB962C8B-B14F-4D97-AF65-F5344CB8AC3E}">
        <p14:creationId xmlns:p14="http://schemas.microsoft.com/office/powerpoint/2010/main" val="307392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472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Cílem mého příspěvku bylo ukázat, že pojem „spiritualita“ souvisí s biblickou antropologií, a že je-li pojato nenábožensky a mimo biblický kontext, zavádíme do něj vnitřní rozpor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Slovní spojení „nenáboženská spiritualita“ se mi jeví jako vnitřně protikladné, nebo spíše problematické, i když v naší době asi potřebné, protože lepší nemáme.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Je ovšem ze stejného ranku, jako všechny ostatní skutečnosti, s nimiž si společnost bez Boha co do člověka neví rady,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dirty="0"/>
              <a:t>tak kostel musela nahradit obřadní síní,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kněze </a:t>
            </a:r>
            <a:r>
              <a:rPr lang="cs-CZ" dirty="0"/>
              <a:t>občanským řečníkem a královnu teologii na trůně university ekonomikou. </a:t>
            </a:r>
          </a:p>
        </p:txBody>
      </p:sp>
    </p:spTree>
    <p:extLst>
      <p:ext uri="{BB962C8B-B14F-4D97-AF65-F5344CB8AC3E}">
        <p14:creationId xmlns:p14="http://schemas.microsoft.com/office/powerpoint/2010/main" val="295251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a „filosofie“ seminárního setkání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„Jako vědec se musím zdaleka vyhýbat všemu, co je dogmatické a metafysické, neboť kázání Evangelia není úkolem vědy.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To </a:t>
            </a:r>
            <a:r>
              <a:rPr lang="cs-CZ" dirty="0"/>
              <a:t>je ale přesně to, co má říci teolog,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totiž </a:t>
            </a:r>
            <a:r>
              <a:rPr lang="cs-CZ" dirty="0"/>
              <a:t>že dogma je dosud nejdokonalejší odpovědí na nejpodstatnější problémy objektivní psýchy, </a:t>
            </a:r>
            <a:r>
              <a:rPr lang="cs-CZ" dirty="0" smtClean="0"/>
              <a:t>a </a:t>
            </a:r>
            <a:r>
              <a:rPr lang="cs-CZ" dirty="0"/>
              <a:t>také její nejlepší formulací,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 </a:t>
            </a:r>
            <a:r>
              <a:rPr lang="cs-CZ" dirty="0"/>
              <a:t>že to byl Bůh, kdo způsobil všechny tyto věci v duši člověka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r>
              <a:rPr lang="cs-CZ" dirty="0" smtClean="0"/>
              <a:t>C.G. Jung (1945)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084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 „filosofie“ seminárního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/>
              <a:t>theo</a:t>
            </a:r>
            <a:r>
              <a:rPr lang="cs-CZ" dirty="0" err="1" smtClean="0"/>
              <a:t>log</a:t>
            </a:r>
            <a:r>
              <a:rPr lang="cs-CZ" dirty="0" smtClean="0"/>
              <a:t>, ne </a:t>
            </a:r>
            <a:r>
              <a:rPr lang="cs-CZ" i="1" dirty="0" smtClean="0"/>
              <a:t>psycho</a:t>
            </a:r>
            <a:r>
              <a:rPr lang="cs-CZ" dirty="0" smtClean="0"/>
              <a:t>log</a:t>
            </a:r>
          </a:p>
          <a:p>
            <a:r>
              <a:rPr lang="cs-CZ" dirty="0"/>
              <a:t>p</a:t>
            </a:r>
            <a:r>
              <a:rPr lang="cs-CZ" dirty="0" smtClean="0"/>
              <a:t>roprium teologie: </a:t>
            </a:r>
            <a:r>
              <a:rPr lang="cs-CZ" i="1" dirty="0" err="1" smtClean="0"/>
              <a:t>theos</a:t>
            </a:r>
            <a:r>
              <a:rPr lang="cs-CZ" i="1" dirty="0" smtClean="0"/>
              <a:t>, </a:t>
            </a:r>
            <a:r>
              <a:rPr lang="cs-CZ" dirty="0" smtClean="0"/>
              <a:t>tedy „spíše“ </a:t>
            </a:r>
            <a:r>
              <a:rPr lang="cs-CZ" i="1" dirty="0" err="1" smtClean="0"/>
              <a:t>pneuma</a:t>
            </a:r>
            <a:r>
              <a:rPr lang="cs-CZ" dirty="0" smtClean="0"/>
              <a:t> či </a:t>
            </a:r>
            <a:r>
              <a:rPr lang="cs-CZ" i="1" dirty="0" smtClean="0"/>
              <a:t>spiritus</a:t>
            </a:r>
            <a:r>
              <a:rPr lang="cs-CZ" dirty="0" smtClean="0"/>
              <a:t> </a:t>
            </a:r>
          </a:p>
          <a:p>
            <a:r>
              <a:rPr lang="cs-CZ" dirty="0" smtClean="0"/>
              <a:t>proprium psychologie: </a:t>
            </a:r>
            <a:r>
              <a:rPr lang="cs-CZ" i="1" dirty="0" smtClean="0"/>
              <a:t>psyché </a:t>
            </a:r>
            <a:r>
              <a:rPr lang="cs-CZ" dirty="0" smtClean="0"/>
              <a:t>či </a:t>
            </a:r>
            <a:r>
              <a:rPr lang="cs-CZ" i="1" dirty="0" smtClean="0"/>
              <a:t>anima</a:t>
            </a:r>
            <a:r>
              <a:rPr lang="cs-CZ" dirty="0" smtClean="0"/>
              <a:t> (srov. 1K 2,10-16)</a:t>
            </a:r>
          </a:p>
          <a:p>
            <a:r>
              <a:rPr lang="cs-CZ" dirty="0" smtClean="0"/>
              <a:t>Spiritualita a otázka smrti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72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 „filosofie“ seminárního setkání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2006495"/>
            <a:ext cx="7302321" cy="4886469"/>
          </a:xfrm>
        </p:spPr>
      </p:pic>
      <p:pic>
        <p:nvPicPr>
          <p:cNvPr id="5" name="Čajovna---Radim-Hladi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3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 „filosofie“ seminárního setkání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0" y="2575775"/>
            <a:ext cx="11501886" cy="3361385"/>
          </a:xfrm>
        </p:spPr>
      </p:pic>
    </p:spTree>
    <p:extLst>
      <p:ext uri="{BB962C8B-B14F-4D97-AF65-F5344CB8AC3E}">
        <p14:creationId xmlns:p14="http://schemas.microsoft.com/office/powerpoint/2010/main" val="8504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a „filosofie“ seminárního setkání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Cíl: ukázat</a:t>
            </a:r>
            <a:r>
              <a:rPr lang="cs-CZ" dirty="0"/>
              <a:t>, že pojem „spiritualita“ souvisí s biblickou antropologií, </a:t>
            </a:r>
            <a:endParaRPr lang="cs-CZ" dirty="0" smtClean="0"/>
          </a:p>
          <a:p>
            <a:r>
              <a:rPr lang="cs-CZ" dirty="0" smtClean="0"/>
              <a:t>a </a:t>
            </a:r>
            <a:r>
              <a:rPr lang="cs-CZ" dirty="0"/>
              <a:t>že je-li pojat nenábožensky a mimo biblický kontext</a:t>
            </a:r>
            <a:r>
              <a:rPr lang="cs-CZ" dirty="0" smtClean="0"/>
              <a:t>, obsahuje vnitřní rozpor.</a:t>
            </a:r>
          </a:p>
          <a:p>
            <a:r>
              <a:rPr lang="cs-CZ" dirty="0"/>
              <a:t>O</a:t>
            </a:r>
            <a:r>
              <a:rPr lang="cs-CZ" dirty="0" smtClean="0"/>
              <a:t>bsah pojmu </a:t>
            </a:r>
            <a:r>
              <a:rPr lang="cs-CZ" dirty="0"/>
              <a:t>se pak těžko </a:t>
            </a:r>
            <a:r>
              <a:rPr lang="cs-CZ" dirty="0" smtClean="0"/>
              <a:t>hledá.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65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Úvodní předpoklady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Hermeneutický kruh a před-porozumění</a:t>
            </a:r>
          </a:p>
          <a:p>
            <a:r>
              <a:rPr lang="cs-CZ" dirty="0" smtClean="0"/>
              <a:t>Idealismus vs. Materialismus</a:t>
            </a:r>
          </a:p>
          <a:p>
            <a:r>
              <a:rPr lang="cs-CZ" dirty="0" smtClean="0"/>
              <a:t>Postulát Boží existence</a:t>
            </a:r>
          </a:p>
          <a:p>
            <a:r>
              <a:rPr lang="cs-CZ" dirty="0" smtClean="0"/>
              <a:t>Je-li Bůh, pak to má důsledky pro výklad světa a člověka</a:t>
            </a:r>
          </a:p>
          <a:p>
            <a:r>
              <a:rPr lang="cs-CZ" dirty="0" smtClean="0"/>
              <a:t>Je-li Bůh, je „stvořitelem“ světa, od něhož je oddělen (</a:t>
            </a:r>
            <a:r>
              <a:rPr lang="cs-CZ" dirty="0" err="1" smtClean="0"/>
              <a:t>Gn</a:t>
            </a:r>
            <a:r>
              <a:rPr lang="cs-CZ" dirty="0" smtClean="0"/>
              <a:t> 1)</a:t>
            </a:r>
          </a:p>
          <a:p>
            <a:r>
              <a:rPr lang="cs-CZ" dirty="0" smtClean="0"/>
              <a:t>Jaké důsledky pro výklad člověka?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273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Člověk podle </a:t>
            </a:r>
            <a:r>
              <a:rPr lang="cs-CZ" dirty="0" err="1" smtClean="0"/>
              <a:t>Gn</a:t>
            </a:r>
            <a:r>
              <a:rPr lang="cs-CZ" dirty="0" smtClean="0"/>
              <a:t> 2,7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39877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3600" dirty="0" err="1">
                <a:latin typeface="Bwhebb" panose="00000400000000000000" pitchFamily="2" charset="0"/>
              </a:rPr>
              <a:t>xP;îYIw</a:t>
            </a:r>
            <a:r>
              <a:rPr lang="cs-CZ" sz="3600" dirty="0">
                <a:latin typeface="Bwhebb" panose="00000400000000000000" pitchFamily="2" charset="0"/>
              </a:rPr>
              <a:t>: </a:t>
            </a:r>
            <a:r>
              <a:rPr lang="cs-CZ" sz="3600" dirty="0" err="1">
                <a:latin typeface="Bwhebb" panose="00000400000000000000" pitchFamily="2" charset="0"/>
              </a:rPr>
              <a:t>hm'êd"a</a:t>
            </a:r>
            <a:r>
              <a:rPr lang="cs-CZ" sz="3600" dirty="0">
                <a:latin typeface="Bwhebb" panose="00000400000000000000" pitchFamily="2" charset="0"/>
              </a:rPr>
              <a:t>]</a:t>
            </a:r>
            <a:r>
              <a:rPr lang="cs-CZ" sz="3600" dirty="0" err="1">
                <a:latin typeface="Bwhebb" panose="00000400000000000000" pitchFamily="2" charset="0"/>
              </a:rPr>
              <a:t>h'ä</a:t>
            </a:r>
            <a:r>
              <a:rPr lang="cs-CZ" sz="3600" dirty="0">
                <a:latin typeface="Bwhebb" panose="00000400000000000000" pitchFamily="2" charset="0"/>
              </a:rPr>
              <a:t>-!mi ‘</a:t>
            </a:r>
            <a:r>
              <a:rPr lang="cs-CZ" sz="3600" dirty="0" err="1">
                <a:latin typeface="Bwhebb" panose="00000400000000000000" pitchFamily="2" charset="0"/>
              </a:rPr>
              <a:t>rp</a:t>
            </a:r>
            <a:r>
              <a:rPr lang="cs-CZ" sz="3600" dirty="0">
                <a:latin typeface="Bwhebb" panose="00000400000000000000" pitchFamily="2" charset="0"/>
              </a:rPr>
              <a:t>'[' ~d"ª</a:t>
            </a:r>
            <a:r>
              <a:rPr lang="cs-CZ" sz="3600" dirty="0" err="1">
                <a:latin typeface="Bwhebb" panose="00000400000000000000" pitchFamily="2" charset="0"/>
              </a:rPr>
              <a:t>a'h</a:t>
            </a:r>
            <a:r>
              <a:rPr lang="cs-CZ" sz="3600" dirty="0">
                <a:latin typeface="Bwhebb" panose="00000400000000000000" pitchFamily="2" charset="0"/>
              </a:rPr>
              <a:t>'(-ta, ~</a:t>
            </a:r>
            <a:r>
              <a:rPr lang="cs-CZ" sz="3600" dirty="0" err="1">
                <a:latin typeface="Bwhebb" panose="00000400000000000000" pitchFamily="2" charset="0"/>
              </a:rPr>
              <a:t>yhiøl</a:t>
            </a:r>
            <a:r>
              <a:rPr lang="cs-CZ" sz="3600" dirty="0">
                <a:latin typeface="Bwhebb" panose="00000400000000000000" pitchFamily="2" charset="0"/>
              </a:rPr>
              <a:t>{a/ hw"“</a:t>
            </a:r>
            <a:r>
              <a:rPr lang="cs-CZ" sz="3600" dirty="0" err="1">
                <a:latin typeface="Bwhebb" panose="00000400000000000000" pitchFamily="2" charset="0"/>
              </a:rPr>
              <a:t>hy</a:t>
            </a:r>
            <a:r>
              <a:rPr lang="cs-CZ" sz="3600" dirty="0">
                <a:latin typeface="Bwhebb" panose="00000400000000000000" pitchFamily="2" charset="0"/>
              </a:rPr>
              <a:t>&gt; •</a:t>
            </a:r>
            <a:r>
              <a:rPr lang="cs-CZ" sz="3600" dirty="0" err="1">
                <a:latin typeface="Bwhebb" panose="00000400000000000000" pitchFamily="2" charset="0"/>
              </a:rPr>
              <a:t>rc,yYIw</a:t>
            </a:r>
            <a:r>
              <a:rPr lang="cs-CZ" sz="3600" dirty="0">
                <a:latin typeface="Bwhebb" panose="00000400000000000000" pitchFamily="2" charset="0"/>
              </a:rPr>
              <a:t>:</a:t>
            </a:r>
            <a:r>
              <a:rPr lang="cs-CZ" sz="3600" baseline="30000" dirty="0">
                <a:latin typeface="Bwhebb" panose="00000400000000000000" pitchFamily="2" charset="0"/>
              </a:rPr>
              <a:t> 7</a:t>
            </a:r>
            <a:endParaRPr lang="cs-CZ" sz="3600" dirty="0">
              <a:latin typeface="Bwhebb" panose="00000400000000000000" pitchFamily="2" charset="0"/>
            </a:endParaRPr>
          </a:p>
          <a:p>
            <a:pPr marL="0" indent="0" algn="r">
              <a:buNone/>
            </a:pPr>
            <a:r>
              <a:rPr lang="cs-CZ" sz="3600" dirty="0" smtClean="0">
                <a:latin typeface="Bwhebb" panose="00000400000000000000" pitchFamily="2" charset="0"/>
              </a:rPr>
              <a:t>`</a:t>
            </a:r>
            <a:r>
              <a:rPr lang="cs-CZ" sz="3600" dirty="0" err="1">
                <a:latin typeface="Bwhebb" panose="00000400000000000000" pitchFamily="2" charset="0"/>
              </a:rPr>
              <a:t>hY</a:t>
            </a:r>
            <a:r>
              <a:rPr lang="cs-CZ" sz="3600" dirty="0">
                <a:latin typeface="Bwhebb" panose="00000400000000000000" pitchFamily="2" charset="0"/>
              </a:rPr>
              <a:t>")x; </a:t>
            </a:r>
            <a:r>
              <a:rPr lang="cs-CZ" sz="3600" dirty="0" err="1">
                <a:latin typeface="Bwhebb" panose="00000400000000000000" pitchFamily="2" charset="0"/>
              </a:rPr>
              <a:t>vp,n</a:t>
            </a:r>
            <a:r>
              <a:rPr lang="cs-CZ" sz="3600" dirty="0">
                <a:latin typeface="Bwhebb" panose="00000400000000000000" pitchFamily="2" charset="0"/>
              </a:rPr>
              <a:t>&lt;</a:t>
            </a:r>
            <a:r>
              <a:rPr lang="cs-CZ" sz="3600" dirty="0" err="1">
                <a:latin typeface="Bwhebb" panose="00000400000000000000" pitchFamily="2" charset="0"/>
              </a:rPr>
              <a:t>ïl</a:t>
            </a:r>
            <a:r>
              <a:rPr lang="cs-CZ" sz="3600" dirty="0">
                <a:latin typeface="Bwhebb" panose="00000400000000000000" pitchFamily="2" charset="0"/>
              </a:rPr>
              <a:t>. ~</a:t>
            </a:r>
            <a:r>
              <a:rPr lang="cs-CZ" sz="3600" dirty="0" err="1">
                <a:latin typeface="Bwhebb" panose="00000400000000000000" pitchFamily="2" charset="0"/>
              </a:rPr>
              <a:t>d"Þa'h</a:t>
            </a:r>
            <a:r>
              <a:rPr lang="cs-CZ" sz="3600" dirty="0">
                <a:latin typeface="Bwhebb" panose="00000400000000000000" pitchFamily="2" charset="0"/>
              </a:rPr>
              <a:t>'( </a:t>
            </a:r>
            <a:r>
              <a:rPr lang="cs-CZ" sz="3600" dirty="0" err="1">
                <a:latin typeface="Bwhebb" panose="00000400000000000000" pitchFamily="2" charset="0"/>
              </a:rPr>
              <a:t>yhiîy</a:t>
            </a:r>
            <a:r>
              <a:rPr lang="cs-CZ" sz="3600" dirty="0">
                <a:latin typeface="Bwhebb" panose="00000400000000000000" pitchFamily="2" charset="0"/>
              </a:rPr>
              <a:t>&gt;w:) ~</a:t>
            </a:r>
            <a:r>
              <a:rPr lang="cs-CZ" sz="3600" dirty="0" err="1">
                <a:latin typeface="Bwhebb" panose="00000400000000000000" pitchFamily="2" charset="0"/>
              </a:rPr>
              <a:t>yYI+x</a:t>
            </a:r>
            <a:r>
              <a:rPr lang="cs-CZ" sz="3600" dirty="0">
                <a:latin typeface="Bwhebb" panose="00000400000000000000" pitchFamily="2" charset="0"/>
              </a:rPr>
              <a:t>; </a:t>
            </a:r>
            <a:r>
              <a:rPr lang="cs-CZ" sz="3600" dirty="0" err="1">
                <a:latin typeface="Bwhebb" panose="00000400000000000000" pitchFamily="2" charset="0"/>
              </a:rPr>
              <a:t>tm;äv.nI</a:t>
            </a:r>
            <a:r>
              <a:rPr lang="cs-CZ" sz="3600" dirty="0">
                <a:latin typeface="Bwhebb" panose="00000400000000000000" pitchFamily="2" charset="0"/>
              </a:rPr>
              <a:t> </a:t>
            </a:r>
            <a:r>
              <a:rPr lang="cs-CZ" sz="3600" dirty="0" err="1" smtClean="0">
                <a:latin typeface="Bwhebb" panose="00000400000000000000" pitchFamily="2" charset="0"/>
              </a:rPr>
              <a:t>wyP'Þa;B</a:t>
            </a:r>
            <a:endParaRPr lang="cs-CZ" sz="3600" dirty="0" smtClean="0">
              <a:latin typeface="Bwhebb" panose="00000400000000000000" pitchFamily="2" charset="0"/>
            </a:endParaRPr>
          </a:p>
          <a:p>
            <a:pPr marL="0" indent="0">
              <a:buNone/>
            </a:pPr>
            <a:r>
              <a:rPr lang="cs-CZ" dirty="0" smtClean="0"/>
              <a:t>„</a:t>
            </a:r>
            <a:r>
              <a:rPr lang="cs-CZ" dirty="0"/>
              <a:t>I uhnětl Hospodin Bůh člověka, prach ze země, a vdechl do jeho nozder dech života, a stal se člověk živou duší</a:t>
            </a:r>
            <a:r>
              <a:rPr lang="cs-CZ" dirty="0" smtClean="0"/>
              <a:t>.“</a:t>
            </a:r>
          </a:p>
          <a:p>
            <a:pPr marL="0" indent="0">
              <a:buNone/>
            </a:pPr>
            <a:r>
              <a:rPr lang="cs-CZ" dirty="0" err="1"/>
              <a:t>Vul</a:t>
            </a:r>
            <a:r>
              <a:rPr lang="cs-CZ" dirty="0"/>
              <a:t>.: </a:t>
            </a:r>
            <a:r>
              <a:rPr lang="cs-CZ" dirty="0" err="1"/>
              <a:t>F</a:t>
            </a:r>
            <a:r>
              <a:rPr lang="cs-CZ" dirty="0" err="1" smtClean="0"/>
              <a:t>ormavit</a:t>
            </a:r>
            <a:r>
              <a:rPr lang="cs-CZ" dirty="0" smtClean="0"/>
              <a:t> </a:t>
            </a:r>
            <a:r>
              <a:rPr lang="cs-CZ" dirty="0" err="1"/>
              <a:t>igitur</a:t>
            </a:r>
            <a:r>
              <a:rPr lang="cs-CZ" dirty="0"/>
              <a:t> </a:t>
            </a:r>
            <a:r>
              <a:rPr lang="cs-CZ" dirty="0" err="1"/>
              <a:t>Dominus</a:t>
            </a:r>
            <a:r>
              <a:rPr lang="cs-CZ" dirty="0"/>
              <a:t> Deus </a:t>
            </a:r>
            <a:r>
              <a:rPr lang="cs-CZ" dirty="0" err="1"/>
              <a:t>hominem</a:t>
            </a:r>
            <a:r>
              <a:rPr lang="cs-CZ" dirty="0"/>
              <a:t> de limo </a:t>
            </a:r>
            <a:r>
              <a:rPr lang="cs-CZ" dirty="0" err="1"/>
              <a:t>terrae</a:t>
            </a:r>
            <a:r>
              <a:rPr lang="cs-CZ" dirty="0"/>
              <a:t> et </a:t>
            </a:r>
            <a:r>
              <a:rPr lang="cs-CZ" dirty="0" err="1"/>
              <a:t>inspiravit</a:t>
            </a:r>
            <a:r>
              <a:rPr lang="cs-CZ" dirty="0"/>
              <a:t> in </a:t>
            </a:r>
            <a:r>
              <a:rPr lang="cs-CZ" dirty="0" err="1"/>
              <a:t>faciem</a:t>
            </a:r>
            <a:r>
              <a:rPr lang="cs-CZ" dirty="0"/>
              <a:t> </a:t>
            </a:r>
            <a:r>
              <a:rPr lang="cs-CZ" dirty="0" err="1"/>
              <a:t>eius</a:t>
            </a:r>
            <a:r>
              <a:rPr lang="cs-CZ" dirty="0"/>
              <a:t> </a:t>
            </a:r>
            <a:r>
              <a:rPr lang="cs-CZ" b="1" dirty="0" err="1"/>
              <a:t>spiraculum</a:t>
            </a:r>
            <a:r>
              <a:rPr lang="cs-CZ" b="1" dirty="0"/>
              <a:t> vitae </a:t>
            </a:r>
            <a:r>
              <a:rPr lang="cs-CZ" dirty="0"/>
              <a:t>et </a:t>
            </a:r>
            <a:r>
              <a:rPr lang="cs-CZ" dirty="0" err="1"/>
              <a:t>factus</a:t>
            </a:r>
            <a:r>
              <a:rPr lang="cs-CZ" dirty="0"/>
              <a:t> </a:t>
            </a:r>
            <a:r>
              <a:rPr lang="cs-CZ" dirty="0" err="1"/>
              <a:t>est</a:t>
            </a:r>
            <a:r>
              <a:rPr lang="cs-CZ" dirty="0"/>
              <a:t> homo in </a:t>
            </a:r>
            <a:r>
              <a:rPr lang="cs-CZ" b="1" dirty="0" err="1"/>
              <a:t>animam</a:t>
            </a:r>
            <a:r>
              <a:rPr lang="cs-CZ" b="1" dirty="0"/>
              <a:t> </a:t>
            </a:r>
            <a:r>
              <a:rPr lang="cs-CZ" b="1" dirty="0" err="1" smtClean="0"/>
              <a:t>viventem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dirty="0"/>
              <a:t>LXX: </a:t>
            </a:r>
            <a:r>
              <a:rPr lang="cs-CZ" dirty="0" err="1">
                <a:latin typeface="Bwgrkl" panose="00000400000000000000" pitchFamily="2" charset="0"/>
              </a:rPr>
              <a:t>K</a:t>
            </a:r>
            <a:r>
              <a:rPr lang="cs-CZ" dirty="0" err="1" smtClean="0">
                <a:latin typeface="Bwgrkl" panose="00000400000000000000" pitchFamily="2" charset="0"/>
              </a:rPr>
              <a:t>ai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e;plasen</a:t>
            </a:r>
            <a:r>
              <a:rPr lang="cs-CZ" dirty="0">
                <a:latin typeface="Bwgrkl" panose="00000400000000000000" pitchFamily="2" charset="0"/>
              </a:rPr>
              <a:t> o` </a:t>
            </a:r>
            <a:r>
              <a:rPr lang="cs-CZ" dirty="0" err="1">
                <a:latin typeface="Bwgrkl" panose="00000400000000000000" pitchFamily="2" charset="0"/>
              </a:rPr>
              <a:t>qeo.j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to.n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a;nqrwpon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cou</a:t>
            </a:r>
            <a:r>
              <a:rPr lang="cs-CZ" dirty="0">
                <a:latin typeface="Bwgrkl" panose="00000400000000000000" pitchFamily="2" charset="0"/>
              </a:rPr>
              <a:t>/n </a:t>
            </a:r>
            <a:r>
              <a:rPr lang="cs-CZ" dirty="0" err="1">
                <a:latin typeface="Bwgrkl" panose="00000400000000000000" pitchFamily="2" charset="0"/>
              </a:rPr>
              <a:t>avpo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th</a:t>
            </a:r>
            <a:r>
              <a:rPr lang="cs-CZ" dirty="0">
                <a:latin typeface="Bwgrkl" panose="00000400000000000000" pitchFamily="2" charset="0"/>
              </a:rPr>
              <a:t>/j </a:t>
            </a:r>
            <a:r>
              <a:rPr lang="cs-CZ" dirty="0" err="1">
                <a:latin typeface="Bwgrkl" panose="00000400000000000000" pitchFamily="2" charset="0"/>
              </a:rPr>
              <a:t>gh</a:t>
            </a:r>
            <a:r>
              <a:rPr lang="cs-CZ" dirty="0">
                <a:latin typeface="Bwgrkl" panose="00000400000000000000" pitchFamily="2" charset="0"/>
              </a:rPr>
              <a:t>/j </a:t>
            </a:r>
            <a:r>
              <a:rPr lang="cs-CZ" dirty="0" err="1">
                <a:latin typeface="Bwgrkl" panose="00000400000000000000" pitchFamily="2" charset="0"/>
              </a:rPr>
              <a:t>kai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evnefu,shsen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eivj</a:t>
            </a:r>
            <a:r>
              <a:rPr lang="cs-CZ" dirty="0">
                <a:latin typeface="Bwgrkl" panose="00000400000000000000" pitchFamily="2" charset="0"/>
              </a:rPr>
              <a:t> to. </a:t>
            </a:r>
            <a:r>
              <a:rPr lang="cs-CZ" dirty="0" err="1">
                <a:latin typeface="Bwgrkl" panose="00000400000000000000" pitchFamily="2" charset="0"/>
              </a:rPr>
              <a:t>pro,swpon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auvtou</a:t>
            </a:r>
            <a:r>
              <a:rPr lang="cs-CZ" dirty="0">
                <a:latin typeface="Bwgrkl" panose="00000400000000000000" pitchFamily="2" charset="0"/>
              </a:rPr>
              <a:t>/ </a:t>
            </a:r>
            <a:r>
              <a:rPr lang="cs-CZ" b="1" dirty="0" err="1">
                <a:latin typeface="Bwgrkl" panose="00000400000000000000" pitchFamily="2" charset="0"/>
              </a:rPr>
              <a:t>pnoh.n</a:t>
            </a:r>
            <a:r>
              <a:rPr lang="cs-CZ" b="1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zwh</a:t>
            </a:r>
            <a:r>
              <a:rPr lang="cs-CZ" b="1" dirty="0">
                <a:latin typeface="Bwgrkl" panose="00000400000000000000" pitchFamily="2" charset="0"/>
              </a:rPr>
              <a:t>/j </a:t>
            </a:r>
            <a:r>
              <a:rPr lang="cs-CZ" dirty="0" err="1">
                <a:latin typeface="Bwgrkl" panose="00000400000000000000" pitchFamily="2" charset="0"/>
              </a:rPr>
              <a:t>kai</a:t>
            </a:r>
            <a:r>
              <a:rPr lang="cs-CZ" dirty="0">
                <a:latin typeface="Bwgrkl" panose="00000400000000000000" pitchFamily="2" charset="0"/>
              </a:rPr>
              <a:t>. </a:t>
            </a:r>
            <a:r>
              <a:rPr lang="cs-CZ" dirty="0" err="1">
                <a:latin typeface="Bwgrkl" panose="00000400000000000000" pitchFamily="2" charset="0"/>
              </a:rPr>
              <a:t>evge,neto</a:t>
            </a:r>
            <a:r>
              <a:rPr lang="cs-CZ" dirty="0">
                <a:latin typeface="Bwgrkl" panose="00000400000000000000" pitchFamily="2" charset="0"/>
              </a:rPr>
              <a:t> o` </a:t>
            </a:r>
            <a:r>
              <a:rPr lang="cs-CZ" dirty="0" err="1">
                <a:latin typeface="Bwgrkl" panose="00000400000000000000" pitchFamily="2" charset="0"/>
              </a:rPr>
              <a:t>a;nqrwpoj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dirty="0" err="1">
                <a:latin typeface="Bwgrkl" panose="00000400000000000000" pitchFamily="2" charset="0"/>
              </a:rPr>
              <a:t>eivj</a:t>
            </a:r>
            <a:r>
              <a:rPr lang="cs-CZ" dirty="0">
                <a:latin typeface="Bwgrkl" panose="00000400000000000000" pitchFamily="2" charset="0"/>
              </a:rPr>
              <a:t> </a:t>
            </a:r>
            <a:r>
              <a:rPr lang="cs-CZ" b="1" dirty="0" err="1">
                <a:latin typeface="Bwgrkl" panose="00000400000000000000" pitchFamily="2" charset="0"/>
              </a:rPr>
              <a:t>yuch.n</a:t>
            </a:r>
            <a:r>
              <a:rPr lang="cs-CZ" b="1" dirty="0">
                <a:latin typeface="Bwgrkl" panose="00000400000000000000" pitchFamily="2" charset="0"/>
              </a:rPr>
              <a:t> </a:t>
            </a:r>
            <a:r>
              <a:rPr lang="cs-CZ" b="1" dirty="0" err="1" smtClean="0">
                <a:latin typeface="Bwgrkl" panose="00000400000000000000" pitchFamily="2" charset="0"/>
              </a:rPr>
              <a:t>zw</a:t>
            </a:r>
            <a:r>
              <a:rPr lang="cs-CZ" b="1" dirty="0" smtClean="0">
                <a:latin typeface="Bwgrkl" panose="00000400000000000000" pitchFamily="2" charset="0"/>
              </a:rPr>
              <a:t>/</a:t>
            </a:r>
            <a:r>
              <a:rPr lang="cs-CZ" b="1" dirty="0" err="1" smtClean="0">
                <a:latin typeface="Bwgrkl" panose="00000400000000000000" pitchFamily="2" charset="0"/>
              </a:rPr>
              <a:t>san</a:t>
            </a:r>
            <a:r>
              <a:rPr lang="cs-CZ" dirty="0" smtClean="0"/>
              <a:t>.</a:t>
            </a:r>
            <a:endParaRPr lang="cs-CZ" dirty="0">
              <a:latin typeface="Bwhebb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3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rlí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207</TotalTime>
  <Words>832</Words>
  <Application>Microsoft Office PowerPoint</Application>
  <PresentationFormat>Širokoúhlá obrazovka</PresentationFormat>
  <Paragraphs>108</Paragraphs>
  <Slides>22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8" baseType="lpstr">
      <vt:lpstr>Arial</vt:lpstr>
      <vt:lpstr>Bwgrkl</vt:lpstr>
      <vt:lpstr>Bwhebb</vt:lpstr>
      <vt:lpstr>Calibri</vt:lpstr>
      <vt:lpstr>Trebuchet MS</vt:lpstr>
      <vt:lpstr>Berlín</vt:lpstr>
      <vt:lpstr>Pár otázek</vt:lpstr>
      <vt:lpstr>Rozpor nenáboženské spirituality</vt:lpstr>
      <vt:lpstr>Cíl a „filosofie“ seminárního setkání</vt:lpstr>
      <vt:lpstr>Cíl a „filosofie“ seminárního setkání</vt:lpstr>
      <vt:lpstr>Cíl a „filosofie“ seminárního setkání</vt:lpstr>
      <vt:lpstr>Cíl a „filosofie“ seminárního setkání</vt:lpstr>
      <vt:lpstr>Cíl a „filosofie“ seminárního setkání</vt:lpstr>
      <vt:lpstr>Úvodní předpoklady</vt:lpstr>
      <vt:lpstr>Člověk podle Gn 2,7</vt:lpstr>
      <vt:lpstr>Člověk podle Gn 2,7</vt:lpstr>
      <vt:lpstr>Další vývoj biblické antropologie</vt:lpstr>
      <vt:lpstr>Další vývoj biblické antropologie</vt:lpstr>
      <vt:lpstr>Další vývoj biblické antropologie</vt:lpstr>
      <vt:lpstr>Další vývoj biblické antropologie</vt:lpstr>
      <vt:lpstr>Další vývoj biblické antropologie</vt:lpstr>
      <vt:lpstr>Několik důsledků</vt:lpstr>
      <vt:lpstr>Několik důsledků</vt:lpstr>
      <vt:lpstr>Několik důsledků</vt:lpstr>
      <vt:lpstr>Několik důsledků</vt:lpstr>
      <vt:lpstr>Několik důsledků</vt:lpstr>
      <vt:lpstr>Několik důsledků</vt:lpstr>
      <vt:lpstr>Závěr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Člověk, prach oživený duchem</dc:title>
  <dc:creator>Ladislav Heryán</dc:creator>
  <cp:lastModifiedBy>Ladislav Heryán</cp:lastModifiedBy>
  <cp:revision>25</cp:revision>
  <cp:lastPrinted>2017-04-03T15:05:18Z</cp:lastPrinted>
  <dcterms:created xsi:type="dcterms:W3CDTF">2017-03-19T15:51:08Z</dcterms:created>
  <dcterms:modified xsi:type="dcterms:W3CDTF">2018-12-03T15:17:25Z</dcterms:modified>
</cp:coreProperties>
</file>