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77C885B-C638-47C0-93D9-8B3B5A62EB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4492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8BBBD86-1595-4BED-B07E-7A2CC2B846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996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Jaký je vlastně Bůh Starého zákona?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Biblistika, </a:t>
            </a:r>
            <a:r>
              <a:rPr lang="cs-CZ" dirty="0" smtClean="0"/>
              <a:t>6. </a:t>
            </a:r>
            <a:r>
              <a:rPr lang="cs-CZ" dirty="0"/>
              <a:t>přednáška</a:t>
            </a:r>
          </a:p>
        </p:txBody>
      </p:sp>
    </p:spTree>
    <p:extLst>
      <p:ext uri="{BB962C8B-B14F-4D97-AF65-F5344CB8AC3E}">
        <p14:creationId xmlns:p14="http://schemas.microsoft.com/office/powerpoint/2010/main" val="39268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</a:t>
            </a:r>
            <a:r>
              <a:rPr lang="cs-CZ" cap="none" dirty="0" smtClean="0"/>
              <a:t>x</a:t>
            </a:r>
            <a:r>
              <a:rPr lang="cs-CZ" dirty="0" smtClean="0"/>
              <a:t> </a:t>
            </a:r>
            <a:r>
              <a:rPr lang="cs-CZ" dirty="0"/>
              <a:t>3, Bůh, který se zjevil Mojžíšovi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785847"/>
            <a:ext cx="10050329" cy="47823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„JSEM, KTERÝ JSEM,“ říká Bůh Mojžíšovi na otázku po svém jménu z hořícího keře (Ex 3,14). To se však příliš neliší od toho, co říká Aristoteles.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Bůh </a:t>
            </a:r>
            <a:r>
              <a:rPr lang="cs-CZ" dirty="0"/>
              <a:t>ale pokračuje: „Jsem Hospodin, Bůh vašich otců, Bůh Abrahámův, Bůh Izákův a Bůh Jákobův, to je navěky mé jméno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r>
              <a:rPr lang="cs-CZ" dirty="0"/>
              <a:t>„Jsem, který jsem pro tebe, jsem bytím pro tebe, mou podstatou je to, že jsem pro tebe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r>
              <a:rPr lang="cs-CZ" dirty="0"/>
              <a:t>Bůh je tedy Velkorysost, Dávání a Nečekání zpět. Synonymem velkorysosti, tedy dávání, které nechce nic vracet, je např. milosrdenství, odpuštění, nebo prostě </a:t>
            </a:r>
            <a:r>
              <a:rPr lang="cs-CZ" dirty="0" smtClean="0"/>
              <a:t>milost, jak uvidíme dál…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09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</a:t>
            </a:r>
            <a:r>
              <a:rPr lang="cs-CZ" cap="none" dirty="0" smtClean="0"/>
              <a:t>x</a:t>
            </a:r>
            <a:r>
              <a:rPr lang="cs-CZ" dirty="0" smtClean="0"/>
              <a:t> 34,6, </a:t>
            </a:r>
            <a:r>
              <a:rPr lang="cs-CZ" dirty="0"/>
              <a:t>„Krédo Izraele“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547" y="2097088"/>
            <a:ext cx="11719774" cy="3694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Kontext: Mojžíš již nemůže dál, chce vidět Hospodina…</a:t>
            </a:r>
          </a:p>
          <a:p>
            <a:pPr marL="0" indent="0">
              <a:buNone/>
            </a:pPr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/>
              <a:t>Hospodin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něho</a:t>
            </a:r>
            <a:r>
              <a:rPr lang="en-US" dirty="0"/>
              <a:t> </a:t>
            </a:r>
            <a:r>
              <a:rPr lang="en-US" dirty="0" err="1"/>
              <a:t>přecházel</a:t>
            </a:r>
            <a:r>
              <a:rPr lang="en-US" dirty="0"/>
              <a:t>, </a:t>
            </a:r>
            <a:r>
              <a:rPr lang="en-US" dirty="0" err="1"/>
              <a:t>zavolal</a:t>
            </a:r>
            <a:r>
              <a:rPr lang="en-US" dirty="0"/>
              <a:t>: </a:t>
            </a:r>
            <a:r>
              <a:rPr lang="cs-CZ" dirty="0" smtClean="0"/>
              <a:t>„Hospodin</a:t>
            </a:r>
            <a:r>
              <a:rPr lang="cs-CZ" dirty="0"/>
              <a:t>, Bůh plný slitování a milostivý, nejvýš milosrdný a věrný“ </a:t>
            </a:r>
            <a:r>
              <a:rPr lang="cs-CZ" dirty="0" smtClean="0"/>
              <a:t>(</a:t>
            </a:r>
            <a:r>
              <a:rPr lang="cs-CZ" dirty="0"/>
              <a:t>Ex 34,6</a:t>
            </a:r>
            <a:r>
              <a:rPr lang="cs-CZ" dirty="0" smtClean="0"/>
              <a:t>)</a:t>
            </a:r>
          </a:p>
          <a:p>
            <a:pPr marL="0" indent="0" algn="r">
              <a:buNone/>
            </a:pPr>
            <a:r>
              <a:rPr lang="en-US" sz="4800" dirty="0" smtClean="0">
                <a:latin typeface="Bwhebb" panose="00000400000000000000" pitchFamily="2" charset="0"/>
              </a:rPr>
              <a:t>!WN=</a:t>
            </a:r>
            <a:r>
              <a:rPr lang="en-US" sz="4800" dirty="0" err="1" smtClean="0">
                <a:latin typeface="Bwhebb" panose="00000400000000000000" pitchFamily="2" charset="0"/>
              </a:rPr>
              <a:t>x;w</a:t>
            </a:r>
            <a:r>
              <a:rPr lang="en-US" sz="4800" dirty="0">
                <a:latin typeface="Bwhebb" panose="00000400000000000000" pitchFamily="2" charset="0"/>
              </a:rPr>
              <a:t>&gt; ~</a:t>
            </a:r>
            <a:r>
              <a:rPr lang="en-US" sz="4800" dirty="0" err="1">
                <a:latin typeface="Bwhebb" panose="00000400000000000000" pitchFamily="2" charset="0"/>
              </a:rPr>
              <a:t>Wxßr</a:t>
            </a:r>
            <a:r>
              <a:rPr lang="en-US" sz="4800" dirty="0">
                <a:latin typeface="Bwhebb" panose="00000400000000000000" pitchFamily="2" charset="0"/>
              </a:rPr>
              <a:t>: </a:t>
            </a:r>
            <a:r>
              <a:rPr lang="en-US" sz="4800" dirty="0" err="1">
                <a:latin typeface="Bwhebb" panose="00000400000000000000" pitchFamily="2" charset="0"/>
              </a:rPr>
              <a:t>laeî</a:t>
            </a:r>
            <a:r>
              <a:rPr lang="en-US" sz="4800" dirty="0">
                <a:latin typeface="Bwhebb" panose="00000400000000000000" pitchFamily="2" charset="0"/>
              </a:rPr>
              <a:t> </a:t>
            </a:r>
            <a:r>
              <a:rPr lang="en-US" sz="4800" dirty="0" err="1">
                <a:latin typeface="Bwhebb" panose="00000400000000000000" pitchFamily="2" charset="0"/>
              </a:rPr>
              <a:t>hw"ëhy</a:t>
            </a:r>
            <a:r>
              <a:rPr lang="en-US" sz="4800" dirty="0">
                <a:latin typeface="Bwhebb" panose="00000400000000000000" pitchFamily="2" charset="0"/>
              </a:rPr>
              <a:t>&gt; </a:t>
            </a:r>
            <a:r>
              <a:rPr lang="en-US" sz="4800" dirty="0" err="1">
                <a:latin typeface="Bwhebb" panose="00000400000000000000" pitchFamily="2" charset="0"/>
              </a:rPr>
              <a:t>hw"åhy</a:t>
            </a:r>
            <a:r>
              <a:rPr lang="en-US" sz="4800" dirty="0">
                <a:latin typeface="Bwhebb" panose="00000400000000000000" pitchFamily="2" charset="0"/>
              </a:rPr>
              <a:t>&gt; </a:t>
            </a:r>
            <a:r>
              <a:rPr lang="en-US" sz="4800" dirty="0" err="1">
                <a:latin typeface="Bwhebb" panose="00000400000000000000" pitchFamily="2" charset="0"/>
              </a:rPr>
              <a:t>èar"q.YIw</a:t>
            </a:r>
            <a:r>
              <a:rPr lang="en-US" sz="4800" dirty="0">
                <a:latin typeface="Bwhebb" panose="00000400000000000000" pitchFamily="2" charset="0"/>
              </a:rPr>
              <a:t>: </a:t>
            </a:r>
            <a:r>
              <a:rPr lang="en-US" sz="4800" dirty="0" err="1">
                <a:latin typeface="Bwhebb" panose="00000400000000000000" pitchFamily="2" charset="0"/>
              </a:rPr>
              <a:t>éwyn"P</a:t>
            </a:r>
            <a:r>
              <a:rPr lang="en-US" sz="4800" dirty="0">
                <a:latin typeface="Bwhebb" panose="00000400000000000000" pitchFamily="2" charset="0"/>
              </a:rPr>
              <a:t>'-l[; </a:t>
            </a:r>
            <a:r>
              <a:rPr lang="en-US" sz="4800" dirty="0" err="1">
                <a:latin typeface="Bwhebb" panose="00000400000000000000" pitchFamily="2" charset="0"/>
              </a:rPr>
              <a:t>hw"ïhy</a:t>
            </a:r>
            <a:r>
              <a:rPr lang="en-US" sz="4800" dirty="0">
                <a:latin typeface="Bwhebb" panose="00000400000000000000" pitchFamily="2" charset="0"/>
              </a:rPr>
              <a:t>&gt; </a:t>
            </a:r>
            <a:r>
              <a:rPr lang="en-US" sz="4800" dirty="0" err="1">
                <a:latin typeface="Bwhebb" panose="00000400000000000000" pitchFamily="2" charset="0"/>
              </a:rPr>
              <a:t>rbo</a:t>
            </a:r>
            <a:r>
              <a:rPr lang="en-US" sz="4800" dirty="0">
                <a:latin typeface="Bwhebb" panose="00000400000000000000" pitchFamily="2" charset="0"/>
              </a:rPr>
              <a:t>’[]</a:t>
            </a:r>
            <a:r>
              <a:rPr lang="en-US" sz="4800" dirty="0" err="1">
                <a:latin typeface="Bwhebb" panose="00000400000000000000" pitchFamily="2" charset="0"/>
              </a:rPr>
              <a:t>Y:w</a:t>
            </a:r>
            <a:r>
              <a:rPr lang="en-US" sz="4800" dirty="0" smtClean="0">
                <a:latin typeface="Bwhebb" panose="00000400000000000000" pitchFamily="2" charset="0"/>
              </a:rPr>
              <a:t>:</a:t>
            </a:r>
            <a:endParaRPr lang="cs-CZ" sz="4800" dirty="0" smtClean="0">
              <a:latin typeface="Bwhebb" panose="00000400000000000000" pitchFamily="2" charset="0"/>
            </a:endParaRPr>
          </a:p>
          <a:p>
            <a:pPr marL="0" indent="0" algn="r">
              <a:buNone/>
            </a:pPr>
            <a:r>
              <a:rPr lang="pl-PL" sz="4800" dirty="0" smtClean="0">
                <a:latin typeface="Bwhebb" panose="00000400000000000000" pitchFamily="2" charset="0"/>
              </a:rPr>
              <a:t>`tm</a:t>
            </a:r>
            <a:r>
              <a:rPr lang="pl-PL" sz="4800" dirty="0">
                <a:latin typeface="Bwhebb" panose="00000400000000000000" pitchFamily="2" charset="0"/>
              </a:rPr>
              <a:t>,(a/w&lt; ds,x,î-br:w&gt; ~yIP:ßa; %</a:t>
            </a:r>
            <a:r>
              <a:rPr lang="pl-PL" sz="4800" dirty="0" smtClean="0">
                <a:latin typeface="Bwhebb" panose="00000400000000000000" pitchFamily="2" charset="0"/>
              </a:rPr>
              <a:t>r&lt;a,î</a:t>
            </a:r>
            <a:endParaRPr lang="cs-CZ" sz="4800" dirty="0" smtClean="0">
              <a:latin typeface="Bwhebb" panose="00000400000000000000" pitchFamily="2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50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en-US" sz="8800" cap="none" dirty="0">
                <a:latin typeface="Bwhebb" panose="00000400000000000000" pitchFamily="2" charset="0"/>
              </a:rPr>
              <a:t>~</a:t>
            </a:r>
            <a:r>
              <a:rPr lang="en-US" sz="8800" cap="none" dirty="0" err="1">
                <a:latin typeface="Bwhebb" panose="00000400000000000000" pitchFamily="2" charset="0"/>
              </a:rPr>
              <a:t>Wxßr</a:t>
            </a:r>
            <a:r>
              <a:rPr lang="en-US" sz="8800" cap="none" dirty="0">
                <a:latin typeface="Bwhebb" panose="00000400000000000000" pitchFamily="2" charset="0"/>
              </a:rPr>
              <a:t>: </a:t>
            </a:r>
            <a:r>
              <a:rPr lang="en-US" sz="8800" cap="none" dirty="0" err="1">
                <a:latin typeface="Bwhebb" panose="00000400000000000000" pitchFamily="2" charset="0"/>
              </a:rPr>
              <a:t>laeî</a:t>
            </a:r>
            <a:endParaRPr lang="cs-CZ" sz="88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935841"/>
            <a:ext cx="10372301" cy="58255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Kořen </a:t>
            </a:r>
            <a:r>
              <a:rPr lang="en-US" sz="6000" dirty="0" smtClean="0">
                <a:latin typeface="Bwhebb" panose="00000400000000000000" pitchFamily="2" charset="0"/>
              </a:rPr>
              <a:t>~</a:t>
            </a:r>
            <a:r>
              <a:rPr lang="en-US" sz="6000" dirty="0" err="1" smtClean="0">
                <a:latin typeface="Bwhebb" panose="00000400000000000000" pitchFamily="2" charset="0"/>
              </a:rPr>
              <a:t>xßr</a:t>
            </a:r>
            <a:r>
              <a:rPr lang="cs-CZ" dirty="0" smtClean="0"/>
              <a:t> slova </a:t>
            </a:r>
            <a:r>
              <a:rPr lang="en-US" sz="6000" dirty="0">
                <a:latin typeface="Bwhebb" panose="00000400000000000000" pitchFamily="2" charset="0"/>
              </a:rPr>
              <a:t>~</a:t>
            </a:r>
            <a:r>
              <a:rPr lang="en-US" sz="6000" dirty="0" err="1">
                <a:latin typeface="Bwhebb" panose="00000400000000000000" pitchFamily="2" charset="0"/>
              </a:rPr>
              <a:t>Wxßr</a:t>
            </a:r>
            <a:r>
              <a:rPr lang="en-US" sz="6000" dirty="0" smtClean="0">
                <a:latin typeface="Bwhebb" panose="00000400000000000000" pitchFamily="2" charset="0"/>
              </a:rPr>
              <a:t>:</a:t>
            </a:r>
            <a:r>
              <a:rPr lang="cs-CZ" dirty="0" smtClean="0"/>
              <a:t> </a:t>
            </a:r>
            <a:r>
              <a:rPr lang="cs-CZ" b="1" dirty="0" smtClean="0"/>
              <a:t>(</a:t>
            </a:r>
            <a:r>
              <a:rPr lang="cs-CZ" b="1" dirty="0" err="1" smtClean="0"/>
              <a:t>rachúm</a:t>
            </a:r>
            <a:r>
              <a:rPr lang="cs-CZ" b="1" dirty="0" smtClean="0"/>
              <a:t>, „plný slitování“)</a:t>
            </a:r>
            <a:r>
              <a:rPr lang="cs-CZ" dirty="0" smtClean="0"/>
              <a:t>, je stejný jako kořen</a:t>
            </a:r>
            <a:r>
              <a:rPr lang="en-US" dirty="0" smtClean="0"/>
              <a:t> </a:t>
            </a:r>
            <a:r>
              <a:rPr lang="en-US" dirty="0" err="1" smtClean="0"/>
              <a:t>slova</a:t>
            </a:r>
            <a:r>
              <a:rPr lang="en-US" dirty="0" smtClean="0"/>
              <a:t> </a:t>
            </a:r>
            <a:r>
              <a:rPr lang="en-US" sz="6000" dirty="0" smtClean="0">
                <a:latin typeface="Bwhebb" panose="00000400000000000000" pitchFamily="2" charset="0"/>
              </a:rPr>
              <a:t>~</a:t>
            </a:r>
            <a:r>
              <a:rPr lang="en-US" sz="6000" dirty="0" err="1" smtClean="0">
                <a:latin typeface="Bwhebb" panose="00000400000000000000" pitchFamily="2" charset="0"/>
              </a:rPr>
              <a:t>x,r</a:t>
            </a:r>
            <a:r>
              <a:rPr lang="en-US" sz="6000" dirty="0" smtClean="0">
                <a:latin typeface="Bwhebb" panose="00000400000000000000" pitchFamily="2" charset="0"/>
              </a:rPr>
              <a:t>&lt;Þ</a:t>
            </a:r>
            <a:r>
              <a:rPr lang="cs-CZ" dirty="0" smtClean="0"/>
              <a:t> </a:t>
            </a:r>
            <a:r>
              <a:rPr lang="cs-CZ" b="1" dirty="0" smtClean="0"/>
              <a:t>(</a:t>
            </a:r>
            <a:r>
              <a:rPr lang="cs-CZ" b="1" dirty="0" err="1" smtClean="0"/>
              <a:t>rechem</a:t>
            </a:r>
            <a:r>
              <a:rPr lang="cs-CZ" b="1" dirty="0" smtClean="0"/>
              <a:t>, „děloha“)</a:t>
            </a:r>
            <a:r>
              <a:rPr lang="cs-CZ" dirty="0" smtClean="0"/>
              <a:t> 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Slito</a:t>
            </a:r>
            <a:r>
              <a:rPr lang="cs-CZ" dirty="0" smtClean="0"/>
              <a:t>vání, milosrdenství je něco, co dává život</a:t>
            </a:r>
          </a:p>
          <a:p>
            <a:pPr marL="0" indent="0">
              <a:buNone/>
            </a:pPr>
            <a:r>
              <a:rPr lang="cs-CZ" dirty="0" smtClean="0"/>
              <a:t>„</a:t>
            </a:r>
            <a:r>
              <a:rPr lang="cs-CZ" dirty="0"/>
              <a:t> plný </a:t>
            </a:r>
            <a:r>
              <a:rPr lang="cs-CZ" dirty="0" smtClean="0"/>
              <a:t>slitování, </a:t>
            </a:r>
            <a:r>
              <a:rPr lang="cs-CZ" dirty="0"/>
              <a:t>milostivý, nejvýš </a:t>
            </a:r>
            <a:r>
              <a:rPr lang="cs-CZ" dirty="0" smtClean="0"/>
              <a:t>milosrdný, věrný“ jsou synonyma, jejich „společným jmenovatelem“ je VELKORYSOST, DÁVÁNÍ ZADARMO</a:t>
            </a:r>
          </a:p>
          <a:p>
            <a:pPr marL="0" indent="0">
              <a:buNone/>
            </a:pPr>
            <a:r>
              <a:rPr lang="cs-CZ" dirty="0" smtClean="0"/>
              <a:t>Bůh je VELKORYSOST, LÁSKA, ŽIVOT, jinak by ani tento svět nebyl…</a:t>
            </a:r>
          </a:p>
          <a:p>
            <a:pPr marL="0" indent="0">
              <a:buNone/>
            </a:pPr>
            <a:r>
              <a:rPr lang="cs-CZ" dirty="0" err="1" smtClean="0"/>
              <a:t>Gratuita</a:t>
            </a:r>
            <a:r>
              <a:rPr lang="cs-CZ" dirty="0" smtClean="0"/>
              <a:t> (nezištnost) je tedy základním životním principem existence světa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81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-115578"/>
            <a:ext cx="9905998" cy="1478570"/>
          </a:xfrm>
        </p:spPr>
        <p:txBody>
          <a:bodyPr/>
          <a:lstStyle/>
          <a:p>
            <a:r>
              <a:rPr lang="cs-CZ" dirty="0" smtClean="0"/>
              <a:t>Nový zákon: milost a pravda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927279"/>
            <a:ext cx="10629878" cy="5576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Ex 34,6 (BHS) </a:t>
            </a:r>
            <a:r>
              <a:rPr lang="pl-PL" sz="3200" dirty="0" smtClean="0">
                <a:latin typeface="Bwhebb" panose="00000400000000000000" pitchFamily="2" charset="0"/>
              </a:rPr>
              <a:t>tm</a:t>
            </a:r>
            <a:r>
              <a:rPr lang="pl-PL" sz="3200" dirty="0">
                <a:latin typeface="Bwhebb" panose="00000400000000000000" pitchFamily="2" charset="0"/>
              </a:rPr>
              <a:t>,(a/w&lt; ds,x,î-br:w&gt; ~yIP:ßa; %</a:t>
            </a:r>
            <a:r>
              <a:rPr lang="pl-PL" sz="3200" dirty="0" smtClean="0">
                <a:latin typeface="Bwhebb" panose="00000400000000000000" pitchFamily="2" charset="0"/>
              </a:rPr>
              <a:t>r&lt;a,î </a:t>
            </a:r>
            <a:r>
              <a:rPr lang="en-US" sz="3200" dirty="0" smtClean="0">
                <a:latin typeface="Bwhebb" panose="00000400000000000000" pitchFamily="2" charset="0"/>
              </a:rPr>
              <a:t>!WN=</a:t>
            </a:r>
            <a:r>
              <a:rPr lang="en-US" sz="3200" dirty="0" err="1" smtClean="0">
                <a:latin typeface="Bwhebb" panose="00000400000000000000" pitchFamily="2" charset="0"/>
              </a:rPr>
              <a:t>x;w</a:t>
            </a:r>
            <a:r>
              <a:rPr lang="en-US" sz="3200" dirty="0">
                <a:latin typeface="Bwhebb" panose="00000400000000000000" pitchFamily="2" charset="0"/>
              </a:rPr>
              <a:t>&gt; ~</a:t>
            </a:r>
            <a:r>
              <a:rPr lang="en-US" sz="3200" dirty="0" err="1">
                <a:latin typeface="Bwhebb" panose="00000400000000000000" pitchFamily="2" charset="0"/>
              </a:rPr>
              <a:t>Wxßr</a:t>
            </a:r>
            <a:r>
              <a:rPr lang="en-US" sz="3200" dirty="0">
                <a:latin typeface="Bwhebb" panose="00000400000000000000" pitchFamily="2" charset="0"/>
              </a:rPr>
              <a:t>: </a:t>
            </a:r>
            <a:r>
              <a:rPr lang="en-US" sz="3200" dirty="0" err="1">
                <a:latin typeface="Bwhebb" panose="00000400000000000000" pitchFamily="2" charset="0"/>
              </a:rPr>
              <a:t>laeî</a:t>
            </a:r>
            <a:r>
              <a:rPr lang="en-US" sz="3200" dirty="0">
                <a:latin typeface="Bwhebb" panose="00000400000000000000" pitchFamily="2" charset="0"/>
              </a:rPr>
              <a:t> </a:t>
            </a:r>
            <a:r>
              <a:rPr lang="en-US" sz="3200" dirty="0" err="1">
                <a:latin typeface="Bwhebb" panose="00000400000000000000" pitchFamily="2" charset="0"/>
              </a:rPr>
              <a:t>hw"ëhy</a:t>
            </a:r>
            <a:r>
              <a:rPr lang="en-US" sz="3200" dirty="0">
                <a:latin typeface="Bwhebb" panose="00000400000000000000" pitchFamily="2" charset="0"/>
              </a:rPr>
              <a:t>&gt; </a:t>
            </a:r>
            <a:r>
              <a:rPr lang="en-US" sz="3200" dirty="0" err="1">
                <a:latin typeface="Bwhebb" panose="00000400000000000000" pitchFamily="2" charset="0"/>
              </a:rPr>
              <a:t>hw"åhy</a:t>
            </a:r>
            <a:r>
              <a:rPr lang="en-US" sz="3200" dirty="0" smtClean="0">
                <a:latin typeface="Bwhebb" panose="00000400000000000000" pitchFamily="2" charset="0"/>
              </a:rPr>
              <a:t>&gt;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Ex 34,6 (LXX)</a:t>
            </a:r>
            <a:r>
              <a:rPr lang="en-US" dirty="0" smtClean="0"/>
              <a:t> </a:t>
            </a:r>
            <a:r>
              <a:rPr lang="en-US" dirty="0" err="1" smtClean="0">
                <a:latin typeface="Bwgrkl" panose="00000400000000000000" pitchFamily="2" charset="0"/>
              </a:rPr>
              <a:t>ku,rioj</a:t>
            </a:r>
            <a:r>
              <a:rPr lang="en-US" dirty="0" smtClean="0">
                <a:latin typeface="Bwgrkl" panose="00000400000000000000" pitchFamily="2" charset="0"/>
              </a:rPr>
              <a:t> </a:t>
            </a:r>
            <a:r>
              <a:rPr lang="en-US" dirty="0">
                <a:latin typeface="Bwgrkl" panose="00000400000000000000" pitchFamily="2" charset="0"/>
              </a:rPr>
              <a:t>o` </a:t>
            </a:r>
            <a:r>
              <a:rPr lang="en-US" dirty="0" err="1">
                <a:latin typeface="Bwgrkl" panose="00000400000000000000" pitchFamily="2" charset="0"/>
              </a:rPr>
              <a:t>qeo.j</a:t>
            </a:r>
            <a:r>
              <a:rPr lang="en-US" dirty="0">
                <a:latin typeface="Bwgrkl" panose="00000400000000000000" pitchFamily="2" charset="0"/>
              </a:rPr>
              <a:t> </a:t>
            </a:r>
            <a:r>
              <a:rPr lang="en-US" dirty="0" err="1">
                <a:latin typeface="Bwgrkl" panose="00000400000000000000" pitchFamily="2" charset="0"/>
              </a:rPr>
              <a:t>oivkti,rmwn</a:t>
            </a:r>
            <a:r>
              <a:rPr lang="en-US" dirty="0">
                <a:latin typeface="Bwgrkl" panose="00000400000000000000" pitchFamily="2" charset="0"/>
              </a:rPr>
              <a:t> kai. </a:t>
            </a:r>
            <a:r>
              <a:rPr lang="en-US" dirty="0" err="1">
                <a:latin typeface="Bwgrkl" panose="00000400000000000000" pitchFamily="2" charset="0"/>
              </a:rPr>
              <a:t>evleh,mwn</a:t>
            </a:r>
            <a:r>
              <a:rPr lang="en-US" dirty="0">
                <a:latin typeface="Bwgrkl" panose="00000400000000000000" pitchFamily="2" charset="0"/>
              </a:rPr>
              <a:t> </a:t>
            </a:r>
            <a:r>
              <a:rPr lang="en-US" dirty="0" err="1">
                <a:latin typeface="Bwgrkl" panose="00000400000000000000" pitchFamily="2" charset="0"/>
              </a:rPr>
              <a:t>makro,qumoj</a:t>
            </a:r>
            <a:r>
              <a:rPr lang="en-US" dirty="0">
                <a:latin typeface="Bwgrkl" panose="00000400000000000000" pitchFamily="2" charset="0"/>
              </a:rPr>
              <a:t> kai. </a:t>
            </a:r>
            <a:r>
              <a:rPr lang="en-US" dirty="0" err="1">
                <a:latin typeface="Bwgrkl" panose="00000400000000000000" pitchFamily="2" charset="0"/>
              </a:rPr>
              <a:t>polue,leoj</a:t>
            </a:r>
            <a:r>
              <a:rPr lang="en-US" dirty="0">
                <a:latin typeface="Bwgrkl" panose="00000400000000000000" pitchFamily="2" charset="0"/>
              </a:rPr>
              <a:t> kai. </a:t>
            </a:r>
            <a:r>
              <a:rPr lang="en-US" dirty="0" err="1" smtClean="0">
                <a:latin typeface="Bwgrkl" panose="00000400000000000000" pitchFamily="2" charset="0"/>
              </a:rPr>
              <a:t>avlhqino.j</a:t>
            </a:r>
            <a:endParaRPr lang="en-US" dirty="0" smtClean="0">
              <a:latin typeface="Bwgrkl" panose="00000400000000000000" pitchFamily="2" charset="0"/>
            </a:endParaRPr>
          </a:p>
          <a:p>
            <a:pPr marL="0" indent="0">
              <a:buNone/>
            </a:pPr>
            <a:r>
              <a:rPr lang="en-US" dirty="0" smtClean="0"/>
              <a:t>Ex</a:t>
            </a:r>
            <a:r>
              <a:rPr lang="cs-CZ" dirty="0" smtClean="0"/>
              <a:t> 34,6 (CEP) </a:t>
            </a:r>
            <a:r>
              <a:rPr lang="cs-CZ" dirty="0"/>
              <a:t>Hospodin, Bůh plný slitování a milostivý, nejvýš milosrdný a </a:t>
            </a:r>
            <a:r>
              <a:rPr lang="cs-CZ" dirty="0" smtClean="0"/>
              <a:t>věrný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en-US" dirty="0" err="1" smtClean="0"/>
              <a:t>ednorozený</a:t>
            </a:r>
            <a:r>
              <a:rPr lang="en-US" dirty="0" smtClean="0"/>
              <a:t> </a:t>
            </a:r>
            <a:r>
              <a:rPr lang="en-US" dirty="0" err="1" smtClean="0"/>
              <a:t>Syn</a:t>
            </a:r>
            <a:r>
              <a:rPr lang="en-US" dirty="0"/>
              <a:t>, </a:t>
            </a:r>
            <a:r>
              <a:rPr lang="en-US" dirty="0" err="1"/>
              <a:t>plný</a:t>
            </a:r>
            <a:r>
              <a:rPr lang="en-US" dirty="0"/>
              <a:t> </a:t>
            </a:r>
            <a:r>
              <a:rPr lang="en-US" dirty="0" err="1"/>
              <a:t>milosti</a:t>
            </a:r>
            <a:r>
              <a:rPr lang="en-US" dirty="0"/>
              <a:t> a </a:t>
            </a:r>
            <a:r>
              <a:rPr lang="en-US" dirty="0" err="1" smtClean="0"/>
              <a:t>pravdy</a:t>
            </a:r>
            <a:r>
              <a:rPr lang="cs-CZ" dirty="0" smtClean="0"/>
              <a:t> (</a:t>
            </a:r>
            <a:r>
              <a:rPr lang="en-US" dirty="0" err="1" smtClean="0">
                <a:latin typeface="Bwgrkl" panose="00000400000000000000" pitchFamily="2" charset="0"/>
              </a:rPr>
              <a:t>plh,rhj</a:t>
            </a:r>
            <a:r>
              <a:rPr lang="en-US" dirty="0" smtClean="0">
                <a:latin typeface="Bwgrkl" panose="00000400000000000000" pitchFamily="2" charset="0"/>
              </a:rPr>
              <a:t> </a:t>
            </a:r>
            <a:r>
              <a:rPr lang="en-US" dirty="0" err="1">
                <a:latin typeface="Bwgrkl" panose="00000400000000000000" pitchFamily="2" charset="0"/>
              </a:rPr>
              <a:t>ca,ritoj</a:t>
            </a:r>
            <a:r>
              <a:rPr lang="en-US" dirty="0">
                <a:latin typeface="Bwgrkl" panose="00000400000000000000" pitchFamily="2" charset="0"/>
              </a:rPr>
              <a:t> kai. </a:t>
            </a:r>
            <a:r>
              <a:rPr lang="en-US" dirty="0" err="1">
                <a:latin typeface="Bwgrkl" panose="00000400000000000000" pitchFamily="2" charset="0"/>
              </a:rPr>
              <a:t>avlhqei,aj</a:t>
            </a:r>
            <a:r>
              <a:rPr lang="cs-CZ" dirty="0" smtClean="0"/>
              <a:t>)(…) </a:t>
            </a:r>
            <a:r>
              <a:rPr lang="en-US" dirty="0" smtClean="0"/>
              <a:t>Z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plnosti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byli</a:t>
            </a:r>
            <a:r>
              <a:rPr lang="en-US" dirty="0"/>
              <a:t> </a:t>
            </a:r>
            <a:r>
              <a:rPr lang="en-US" dirty="0" err="1"/>
              <a:t>obdarováni</a:t>
            </a:r>
            <a:r>
              <a:rPr lang="en-US" dirty="0"/>
              <a:t> my </a:t>
            </a:r>
            <a:r>
              <a:rPr lang="en-US" dirty="0" err="1"/>
              <a:t>všichni</a:t>
            </a:r>
            <a:r>
              <a:rPr lang="en-US" dirty="0"/>
              <a:t> </a:t>
            </a:r>
            <a:r>
              <a:rPr lang="en-US" dirty="0" err="1"/>
              <a:t>milostí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 smtClean="0"/>
              <a:t>milostí</a:t>
            </a:r>
            <a:r>
              <a:rPr lang="cs-CZ" dirty="0" smtClean="0"/>
              <a:t> (</a:t>
            </a:r>
            <a:r>
              <a:rPr lang="it-IT" dirty="0" smtClean="0">
                <a:latin typeface="Bwgrkl" panose="00000400000000000000" pitchFamily="2" charset="0"/>
              </a:rPr>
              <a:t>ca,rin </a:t>
            </a:r>
            <a:r>
              <a:rPr lang="it-IT" dirty="0">
                <a:latin typeface="Bwgrkl" panose="00000400000000000000" pitchFamily="2" charset="0"/>
              </a:rPr>
              <a:t>avnti. ca,ritoj</a:t>
            </a:r>
            <a:r>
              <a:rPr lang="cs-CZ" dirty="0" smtClean="0"/>
              <a:t>)</a:t>
            </a:r>
            <a:r>
              <a:rPr lang="en-US" dirty="0" smtClean="0"/>
              <a:t>.  </a:t>
            </a:r>
            <a:r>
              <a:rPr lang="en-US" baseline="30000" dirty="0"/>
              <a:t>17</a:t>
            </a:r>
            <a:r>
              <a:rPr lang="en-US" dirty="0"/>
              <a:t>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skrze</a:t>
            </a:r>
            <a:r>
              <a:rPr lang="en-US" dirty="0"/>
              <a:t> </a:t>
            </a:r>
            <a:r>
              <a:rPr lang="en-US" dirty="0" err="1"/>
              <a:t>Mojžíše</a:t>
            </a:r>
            <a:r>
              <a:rPr lang="en-US" dirty="0"/>
              <a:t>, </a:t>
            </a:r>
            <a:r>
              <a:rPr lang="en-US" dirty="0" err="1"/>
              <a:t>milost</a:t>
            </a:r>
            <a:r>
              <a:rPr lang="en-US" dirty="0"/>
              <a:t> a </a:t>
            </a:r>
            <a:r>
              <a:rPr lang="en-US" dirty="0" err="1"/>
              <a:t>pravda</a:t>
            </a:r>
            <a:r>
              <a:rPr lang="en-US" dirty="0"/>
              <a:t> se </a:t>
            </a:r>
            <a:r>
              <a:rPr lang="en-US" dirty="0" err="1"/>
              <a:t>stala</a:t>
            </a:r>
            <a:r>
              <a:rPr lang="en-US" dirty="0"/>
              <a:t> </a:t>
            </a:r>
            <a:r>
              <a:rPr lang="en-US" dirty="0" err="1"/>
              <a:t>skrze</a:t>
            </a:r>
            <a:r>
              <a:rPr lang="en-US" dirty="0"/>
              <a:t> </a:t>
            </a:r>
            <a:r>
              <a:rPr lang="en-US" dirty="0" err="1"/>
              <a:t>Ježíše</a:t>
            </a:r>
            <a:r>
              <a:rPr lang="en-US" dirty="0"/>
              <a:t> </a:t>
            </a:r>
            <a:r>
              <a:rPr lang="en-US" dirty="0" smtClean="0"/>
              <a:t>Krista</a:t>
            </a:r>
            <a:r>
              <a:rPr lang="cs-CZ" dirty="0" smtClean="0"/>
              <a:t> (</a:t>
            </a:r>
            <a:r>
              <a:rPr lang="pt-BR" dirty="0" smtClean="0">
                <a:latin typeface="Bwgrkl" panose="00000400000000000000" pitchFamily="2" charset="0"/>
              </a:rPr>
              <a:t>ca,rij </a:t>
            </a:r>
            <a:r>
              <a:rPr lang="pt-BR" dirty="0">
                <a:latin typeface="Bwgrkl" panose="00000400000000000000" pitchFamily="2" charset="0"/>
              </a:rPr>
              <a:t>kai. h` avlh,qeia dia. VIhsou/ Cristou/ evge,neto</a:t>
            </a:r>
            <a:r>
              <a:rPr lang="cs-CZ" dirty="0" smtClean="0"/>
              <a:t>)</a:t>
            </a:r>
            <a:r>
              <a:rPr lang="en-US" dirty="0" smtClean="0"/>
              <a:t>.  </a:t>
            </a:r>
            <a:r>
              <a:rPr lang="en-US" baseline="30000" dirty="0"/>
              <a:t>18</a:t>
            </a:r>
            <a:r>
              <a:rPr lang="en-US" dirty="0"/>
              <a:t> </a:t>
            </a:r>
            <a:r>
              <a:rPr lang="en-US" dirty="0" err="1"/>
              <a:t>Boha</a:t>
            </a:r>
            <a:r>
              <a:rPr lang="en-US" dirty="0"/>
              <a:t> </a:t>
            </a:r>
            <a:r>
              <a:rPr lang="en-US" dirty="0" err="1"/>
              <a:t>nikdy</a:t>
            </a:r>
            <a:r>
              <a:rPr lang="en-US" dirty="0"/>
              <a:t> </a:t>
            </a:r>
            <a:r>
              <a:rPr lang="en-US" dirty="0" err="1"/>
              <a:t>nikdo</a:t>
            </a:r>
            <a:r>
              <a:rPr lang="en-US" dirty="0"/>
              <a:t> </a:t>
            </a:r>
            <a:r>
              <a:rPr lang="en-US" dirty="0" err="1"/>
              <a:t>neviděl</a:t>
            </a:r>
            <a:r>
              <a:rPr lang="en-US" dirty="0"/>
              <a:t>; </a:t>
            </a:r>
            <a:r>
              <a:rPr lang="en-US" dirty="0" err="1"/>
              <a:t>jednorozený</a:t>
            </a:r>
            <a:r>
              <a:rPr lang="en-US" dirty="0"/>
              <a:t> </a:t>
            </a:r>
            <a:r>
              <a:rPr lang="en-US" dirty="0" err="1"/>
              <a:t>Syn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je v </a:t>
            </a:r>
            <a:r>
              <a:rPr lang="en-US" dirty="0" err="1" smtClean="0"/>
              <a:t>náruči</a:t>
            </a:r>
            <a:r>
              <a:rPr lang="cs-CZ" dirty="0" smtClean="0"/>
              <a:t> (</a:t>
            </a:r>
            <a:r>
              <a:rPr lang="en-US" dirty="0" err="1" smtClean="0">
                <a:latin typeface="Bwgrkl" panose="00000400000000000000" pitchFamily="2" charset="0"/>
              </a:rPr>
              <a:t>eivj</a:t>
            </a:r>
            <a:r>
              <a:rPr lang="en-US" dirty="0" smtClean="0">
                <a:latin typeface="Bwgrkl" panose="00000400000000000000" pitchFamily="2" charset="0"/>
              </a:rPr>
              <a:t> </a:t>
            </a:r>
            <a:r>
              <a:rPr lang="en-US" dirty="0" err="1">
                <a:latin typeface="Bwgrkl" panose="00000400000000000000" pitchFamily="2" charset="0"/>
              </a:rPr>
              <a:t>to.n</a:t>
            </a:r>
            <a:r>
              <a:rPr lang="en-US" dirty="0">
                <a:latin typeface="Bwgrkl" panose="00000400000000000000" pitchFamily="2" charset="0"/>
              </a:rPr>
              <a:t> </a:t>
            </a:r>
            <a:r>
              <a:rPr lang="en-US" dirty="0" err="1">
                <a:latin typeface="Bwgrkl" panose="00000400000000000000" pitchFamily="2" charset="0"/>
              </a:rPr>
              <a:t>ko,lpon</a:t>
            </a:r>
            <a:r>
              <a:rPr lang="cs-CZ" dirty="0" smtClean="0"/>
              <a:t>)</a:t>
            </a:r>
            <a:r>
              <a:rPr lang="en-US" dirty="0" smtClean="0"/>
              <a:t> </a:t>
            </a:r>
            <a:r>
              <a:rPr lang="en-US" dirty="0" err="1"/>
              <a:t>Otcově</a:t>
            </a:r>
            <a:r>
              <a:rPr lang="en-US" dirty="0"/>
              <a:t>, </a:t>
            </a:r>
            <a:r>
              <a:rPr lang="en-US" dirty="0" err="1"/>
              <a:t>nám</a:t>
            </a:r>
            <a:r>
              <a:rPr lang="en-US" dirty="0"/>
              <a:t> o </a:t>
            </a:r>
            <a:r>
              <a:rPr lang="en-US" dirty="0" err="1"/>
              <a:t>něm</a:t>
            </a:r>
            <a:r>
              <a:rPr lang="en-US" dirty="0"/>
              <a:t> </a:t>
            </a:r>
            <a:r>
              <a:rPr lang="en-US" dirty="0" err="1" smtClean="0"/>
              <a:t>řekl</a:t>
            </a:r>
            <a:r>
              <a:rPr lang="cs-CZ" dirty="0"/>
              <a:t> </a:t>
            </a:r>
            <a:r>
              <a:rPr lang="cs-CZ" dirty="0" smtClean="0"/>
              <a:t>(J 1,14.16-18)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870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Znovu: kdo je člověk?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772968"/>
            <a:ext cx="9998812" cy="46535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„I vytvořil Hospodin Bůh člověka, prach ze země, a vdechl mu v chřípí dech života. Tak se stal člověk živou </a:t>
            </a:r>
            <a:r>
              <a:rPr lang="cs-CZ" dirty="0" smtClean="0"/>
              <a:t>duší.“ </a:t>
            </a:r>
            <a:r>
              <a:rPr lang="cs-CZ" dirty="0"/>
              <a:t>(</a:t>
            </a:r>
            <a:r>
              <a:rPr lang="cs-CZ" dirty="0" err="1"/>
              <a:t>Gn</a:t>
            </a:r>
            <a:r>
              <a:rPr lang="cs-CZ" dirty="0"/>
              <a:t> 2,7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Každý </a:t>
            </a:r>
            <a:r>
              <a:rPr lang="cs-CZ" dirty="0"/>
              <a:t>člověk má v sobě Boží dech, dech toho, jehož podstatou je býti pro nás</a:t>
            </a:r>
            <a:r>
              <a:rPr lang="cs-CZ" dirty="0" smtClean="0"/>
              <a:t>, jehož podstatou je dávání </a:t>
            </a:r>
          </a:p>
          <a:p>
            <a:pPr marL="0" indent="0">
              <a:buNone/>
            </a:pPr>
            <a:r>
              <a:rPr lang="cs-CZ" dirty="0" smtClean="0"/>
              <a:t>Sv</a:t>
            </a:r>
            <a:r>
              <a:rPr lang="cs-CZ" dirty="0"/>
              <a:t>. </a:t>
            </a:r>
            <a:r>
              <a:rPr lang="cs-CZ" dirty="0" smtClean="0"/>
              <a:t>Augustin: </a:t>
            </a:r>
            <a:r>
              <a:rPr lang="cs-CZ" dirty="0"/>
              <a:t>„Stvořil jsi nás pro sebe, a nepokojné je srdce naše, dokud nespočine v Tobě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r>
              <a:rPr lang="cs-CZ" dirty="0"/>
              <a:t>Srdce každého člověka touží po Bohu, a je tedy iluzorní rozdělovat lidi na věřící a </a:t>
            </a:r>
            <a:r>
              <a:rPr lang="cs-CZ" dirty="0" smtClean="0"/>
              <a:t>nevěřící </a:t>
            </a:r>
          </a:p>
          <a:p>
            <a:pPr marL="0" indent="0">
              <a:buNone/>
            </a:pPr>
            <a:r>
              <a:rPr lang="cs-CZ" dirty="0" smtClean="0"/>
              <a:t>Lidé </a:t>
            </a:r>
            <a:r>
              <a:rPr lang="cs-CZ" dirty="0"/>
              <a:t>„nevěřící“ jen odmítají představu, kterou si o Bohu (možná na základě představy lidí „věřících“) udělali.</a:t>
            </a:r>
          </a:p>
        </p:txBody>
      </p:sp>
    </p:spTree>
    <p:extLst>
      <p:ext uri="{BB962C8B-B14F-4D97-AF65-F5344CB8AC3E}">
        <p14:creationId xmlns:p14="http://schemas.microsoft.com/office/powerpoint/2010/main" val="73136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Jeden důsledek: Co je milosrdenství?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10810182" cy="460851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Je-li Bůh takový, jak jsme si jej popsali, pak milosrdenství je principem, na kterém stojí celý Bohem stvořený </a:t>
            </a:r>
            <a:r>
              <a:rPr lang="cs-CZ" dirty="0" smtClean="0"/>
              <a:t>vesmír</a:t>
            </a:r>
          </a:p>
          <a:p>
            <a:pPr marL="0" indent="0">
              <a:buNone/>
            </a:pPr>
            <a:r>
              <a:rPr lang="cs-CZ" dirty="0" smtClean="0"/>
              <a:t>Bůh je světu jako slunce…</a:t>
            </a:r>
          </a:p>
          <a:p>
            <a:pPr marL="0" indent="0">
              <a:buNone/>
            </a:pPr>
            <a:r>
              <a:rPr lang="cs-CZ" dirty="0" smtClean="0"/>
              <a:t>U2, </a:t>
            </a:r>
            <a:r>
              <a:rPr lang="cs-CZ" dirty="0"/>
              <a:t>„</a:t>
            </a:r>
            <a:r>
              <a:rPr lang="cs-CZ" dirty="0" err="1"/>
              <a:t>Grace</a:t>
            </a:r>
            <a:r>
              <a:rPr lang="cs-CZ" dirty="0"/>
              <a:t>“, </a:t>
            </a:r>
            <a:r>
              <a:rPr lang="cs-CZ" dirty="0" smtClean="0"/>
              <a:t>princip </a:t>
            </a:r>
            <a:r>
              <a:rPr lang="cs-CZ" dirty="0"/>
              <a:t>milosti je </a:t>
            </a:r>
            <a:r>
              <a:rPr lang="cs-CZ" dirty="0" smtClean="0"/>
              <a:t>něco </a:t>
            </a:r>
            <a:r>
              <a:rPr lang="cs-CZ" dirty="0"/>
              <a:t>jiného, než princip </a:t>
            </a:r>
            <a:r>
              <a:rPr lang="cs-CZ" dirty="0" smtClean="0"/>
              <a:t>karmy, je víc</a:t>
            </a:r>
          </a:p>
          <a:p>
            <a:pPr marL="0" indent="0">
              <a:buNone/>
            </a:pPr>
            <a:r>
              <a:rPr lang="cs-CZ" dirty="0"/>
              <a:t>Milosrdenství </a:t>
            </a:r>
            <a:r>
              <a:rPr lang="cs-CZ" dirty="0" smtClean="0"/>
              <a:t>je </a:t>
            </a:r>
            <a:r>
              <a:rPr lang="cs-CZ" dirty="0"/>
              <a:t>konstitutivní prvek lidského </a:t>
            </a:r>
            <a:r>
              <a:rPr lang="cs-CZ" dirty="0" smtClean="0"/>
              <a:t>ducha, </a:t>
            </a:r>
            <a:r>
              <a:rPr lang="cs-CZ" dirty="0"/>
              <a:t>Ježíš je vtělením </a:t>
            </a:r>
            <a:r>
              <a:rPr lang="cs-CZ" dirty="0" smtClean="0"/>
              <a:t>milosrdenství, je „krédem Izraele“ (Ex 34,6), které se stalo tělem.</a:t>
            </a:r>
          </a:p>
          <a:p>
            <a:pPr marL="0" indent="0">
              <a:buNone/>
            </a:pPr>
            <a:r>
              <a:rPr lang="cs-CZ" dirty="0" smtClean="0"/>
              <a:t>Co je milosrdenství? Viz Podobenství o </a:t>
            </a:r>
            <a:r>
              <a:rPr lang="cs-CZ" dirty="0" err="1" smtClean="0"/>
              <a:t>Samařanovi</a:t>
            </a:r>
            <a:r>
              <a:rPr lang="cs-CZ" dirty="0" smtClean="0"/>
              <a:t> (L 10,30-37): „vidět, být pohnut soucitem, jednat“, neboli „BÝT BLIŽNÍM“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667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074040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Základním poselstvím o Bohu SZ je toto:</a:t>
            </a:r>
          </a:p>
          <a:p>
            <a:pPr marL="0" indent="0">
              <a:buNone/>
            </a:pPr>
            <a:r>
              <a:rPr lang="cs-CZ" dirty="0" smtClean="0"/>
              <a:t>Bůh SZ </a:t>
            </a:r>
            <a:r>
              <a:rPr lang="cs-CZ" dirty="0"/>
              <a:t>je Otcem Ježíše Krista. Je Velkorysost, Milosrdenství, Milost, Dávání, Láska, Život.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Jeho </a:t>
            </a:r>
            <a:r>
              <a:rPr lang="cs-CZ" dirty="0"/>
              <a:t>zjevením </a:t>
            </a:r>
            <a:r>
              <a:rPr lang="cs-CZ" i="1" dirty="0"/>
              <a:t>in persona </a:t>
            </a:r>
            <a:r>
              <a:rPr lang="cs-CZ" dirty="0"/>
              <a:t>je Ježíš, který za svůj obraz o Bohu zemřel.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Bůh </a:t>
            </a:r>
            <a:r>
              <a:rPr lang="cs-CZ" dirty="0"/>
              <a:t>Ježíšův obraz o sobě potvrdil vzkříšením.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Ježíš </a:t>
            </a:r>
            <a:r>
              <a:rPr lang="cs-CZ" dirty="0"/>
              <a:t>se stal cestou pro člověka, Boží obraz.</a:t>
            </a:r>
          </a:p>
        </p:txBody>
      </p:sp>
    </p:spTree>
    <p:extLst>
      <p:ext uri="{BB962C8B-B14F-4D97-AF65-F5344CB8AC3E}">
        <p14:creationId xmlns:p14="http://schemas.microsoft.com/office/powerpoint/2010/main" val="292994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U2 „</a:t>
            </a:r>
            <a:r>
              <a:rPr lang="cs-CZ" dirty="0" err="1" smtClean="0"/>
              <a:t>grace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944710"/>
            <a:ext cx="9905999" cy="45719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/>
              <a:t>Grace</a:t>
            </a:r>
            <a:r>
              <a:rPr lang="cs-CZ" dirty="0"/>
              <a:t>, 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takes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blame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covers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shame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Removes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stain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could</a:t>
            </a:r>
            <a:r>
              <a:rPr lang="cs-CZ" dirty="0"/>
              <a:t> be her </a:t>
            </a:r>
            <a:r>
              <a:rPr lang="cs-CZ" dirty="0" err="1"/>
              <a:t>name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Grace</a:t>
            </a:r>
            <a:r>
              <a:rPr lang="cs-CZ" dirty="0"/>
              <a:t>... </a:t>
            </a:r>
            <a:br>
              <a:rPr lang="cs-CZ" dirty="0"/>
            </a:br>
            <a:r>
              <a:rPr lang="cs-CZ" dirty="0" err="1"/>
              <a:t>It's</a:t>
            </a:r>
            <a:r>
              <a:rPr lang="cs-CZ" dirty="0"/>
              <a:t> a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 girl </a:t>
            </a:r>
            <a:br>
              <a:rPr lang="cs-CZ" dirty="0"/>
            </a:br>
            <a:r>
              <a:rPr lang="cs-CZ" dirty="0" err="1"/>
              <a:t>It's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a </a:t>
            </a:r>
            <a:r>
              <a:rPr lang="cs-CZ" dirty="0" err="1"/>
              <a:t>thought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, </a:t>
            </a:r>
            <a:r>
              <a:rPr lang="cs-CZ" dirty="0" err="1"/>
              <a:t>changed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And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walks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street </a:t>
            </a:r>
            <a:br>
              <a:rPr lang="cs-CZ" dirty="0"/>
            </a:br>
            <a:r>
              <a:rPr lang="cs-CZ" dirty="0"/>
              <a:t>You can </a:t>
            </a:r>
            <a:r>
              <a:rPr lang="cs-CZ" dirty="0" err="1"/>
              <a:t>hear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strings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Grace</a:t>
            </a:r>
            <a:r>
              <a:rPr lang="cs-CZ" dirty="0"/>
              <a:t> </a:t>
            </a:r>
            <a:r>
              <a:rPr lang="cs-CZ" dirty="0" err="1"/>
              <a:t>finds</a:t>
            </a:r>
            <a:r>
              <a:rPr lang="cs-CZ" dirty="0"/>
              <a:t> </a:t>
            </a:r>
            <a:r>
              <a:rPr lang="cs-CZ" dirty="0" err="1"/>
              <a:t>goodness</a:t>
            </a:r>
            <a:r>
              <a:rPr lang="cs-CZ" dirty="0"/>
              <a:t> in </a:t>
            </a:r>
            <a:r>
              <a:rPr lang="cs-CZ" dirty="0" err="1"/>
              <a:t>everything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4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err="1"/>
              <a:t>Grace</a:t>
            </a:r>
            <a:r>
              <a:rPr lang="cs-CZ" dirty="0"/>
              <a:t>, </a:t>
            </a:r>
            <a:r>
              <a:rPr lang="cs-CZ" dirty="0" err="1"/>
              <a:t>she's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walk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Not on a ramp </a:t>
            </a:r>
            <a:r>
              <a:rPr lang="cs-CZ" dirty="0" err="1"/>
              <a:t>or</a:t>
            </a:r>
            <a:r>
              <a:rPr lang="cs-CZ" dirty="0"/>
              <a:t> on </a:t>
            </a:r>
            <a:r>
              <a:rPr lang="cs-CZ" dirty="0" err="1"/>
              <a:t>chalk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She's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to talk </a:t>
            </a:r>
            <a:br>
              <a:rPr lang="cs-CZ" dirty="0"/>
            </a:b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travels</a:t>
            </a:r>
            <a:r>
              <a:rPr lang="cs-CZ" dirty="0"/>
              <a:t> </a:t>
            </a:r>
            <a:r>
              <a:rPr lang="cs-CZ" dirty="0" err="1"/>
              <a:t>outside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karma, karma </a:t>
            </a:r>
            <a:br>
              <a:rPr lang="cs-CZ" dirty="0"/>
            </a:b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travels</a:t>
            </a:r>
            <a:r>
              <a:rPr lang="cs-CZ" dirty="0"/>
              <a:t> </a:t>
            </a:r>
            <a:r>
              <a:rPr lang="cs-CZ" dirty="0" err="1"/>
              <a:t>outside</a:t>
            </a:r>
            <a:r>
              <a:rPr lang="cs-CZ" dirty="0"/>
              <a:t>... </a:t>
            </a:r>
            <a:r>
              <a:rPr lang="cs-CZ" dirty="0" err="1"/>
              <a:t>of</a:t>
            </a:r>
            <a:r>
              <a:rPr lang="cs-CZ" dirty="0"/>
              <a:t> karma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to </a:t>
            </a:r>
            <a:r>
              <a:rPr lang="cs-CZ" dirty="0" err="1"/>
              <a:t>work</a:t>
            </a:r>
            <a:r>
              <a:rPr lang="cs-CZ" dirty="0"/>
              <a:t>, you can </a:t>
            </a:r>
            <a:r>
              <a:rPr lang="cs-CZ" dirty="0" err="1"/>
              <a:t>hear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strings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Grace</a:t>
            </a:r>
            <a:r>
              <a:rPr lang="cs-CZ" dirty="0"/>
              <a:t> </a:t>
            </a:r>
            <a:r>
              <a:rPr lang="cs-CZ" dirty="0" err="1"/>
              <a:t>finds</a:t>
            </a:r>
            <a:r>
              <a:rPr lang="cs-CZ" dirty="0"/>
              <a:t> </a:t>
            </a:r>
            <a:r>
              <a:rPr lang="cs-CZ" dirty="0" err="1"/>
              <a:t>beauty</a:t>
            </a:r>
            <a:r>
              <a:rPr lang="cs-CZ" dirty="0"/>
              <a:t> in </a:t>
            </a:r>
            <a:r>
              <a:rPr lang="cs-CZ" dirty="0" err="1"/>
              <a:t>everything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71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618517"/>
            <a:ext cx="9905999" cy="5743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/>
              <a:t>Grace</a:t>
            </a:r>
            <a:r>
              <a:rPr lang="cs-CZ" dirty="0"/>
              <a:t>... </a:t>
            </a:r>
            <a:br>
              <a:rPr lang="cs-CZ" dirty="0"/>
            </a:b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carries</a:t>
            </a:r>
            <a:r>
              <a:rPr lang="cs-CZ" dirty="0"/>
              <a:t> a </a:t>
            </a:r>
            <a:r>
              <a:rPr lang="cs-CZ" dirty="0" err="1"/>
              <a:t>world</a:t>
            </a:r>
            <a:r>
              <a:rPr lang="cs-CZ" dirty="0"/>
              <a:t> on her </a:t>
            </a:r>
            <a:r>
              <a:rPr lang="cs-CZ" dirty="0" err="1"/>
              <a:t>hips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No </a:t>
            </a:r>
            <a:r>
              <a:rPr lang="cs-CZ" dirty="0" err="1"/>
              <a:t>champagne</a:t>
            </a:r>
            <a:r>
              <a:rPr lang="cs-CZ" dirty="0"/>
              <a:t> </a:t>
            </a:r>
            <a:r>
              <a:rPr lang="cs-CZ" dirty="0" err="1"/>
              <a:t>flute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her </a:t>
            </a:r>
            <a:r>
              <a:rPr lang="cs-CZ" dirty="0" err="1"/>
              <a:t>lips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No </a:t>
            </a:r>
            <a:r>
              <a:rPr lang="cs-CZ" dirty="0" err="1"/>
              <a:t>twirls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skips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her </a:t>
            </a:r>
            <a:r>
              <a:rPr lang="cs-CZ" dirty="0" err="1"/>
              <a:t>fingertips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carries</a:t>
            </a:r>
            <a:r>
              <a:rPr lang="cs-CZ" dirty="0"/>
              <a:t> a </a:t>
            </a:r>
            <a:r>
              <a:rPr lang="cs-CZ" dirty="0" err="1"/>
              <a:t>pearl</a:t>
            </a:r>
            <a:r>
              <a:rPr lang="cs-CZ" dirty="0"/>
              <a:t> in </a:t>
            </a:r>
            <a:r>
              <a:rPr lang="cs-CZ" dirty="0" err="1"/>
              <a:t>perfect</a:t>
            </a:r>
            <a:r>
              <a:rPr lang="cs-CZ" dirty="0"/>
              <a:t> </a:t>
            </a:r>
            <a:r>
              <a:rPr lang="cs-CZ" dirty="0" err="1"/>
              <a:t>condition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What once </a:t>
            </a:r>
            <a:r>
              <a:rPr lang="cs-CZ" dirty="0" err="1"/>
              <a:t>was</a:t>
            </a:r>
            <a:r>
              <a:rPr lang="cs-CZ" dirty="0"/>
              <a:t> hurt </a:t>
            </a:r>
            <a:br>
              <a:rPr lang="cs-CZ" dirty="0"/>
            </a:br>
            <a:r>
              <a:rPr lang="cs-CZ" dirty="0"/>
              <a:t>What once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friction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What </a:t>
            </a:r>
            <a:r>
              <a:rPr lang="cs-CZ" dirty="0" err="1"/>
              <a:t>left</a:t>
            </a:r>
            <a:r>
              <a:rPr lang="cs-CZ" dirty="0"/>
              <a:t> a </a:t>
            </a:r>
            <a:r>
              <a:rPr lang="cs-CZ" dirty="0" err="1"/>
              <a:t>mark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No </a:t>
            </a:r>
            <a:r>
              <a:rPr lang="cs-CZ" dirty="0" err="1"/>
              <a:t>longer</a:t>
            </a:r>
            <a:r>
              <a:rPr lang="cs-CZ" dirty="0"/>
              <a:t> </a:t>
            </a:r>
            <a:r>
              <a:rPr lang="cs-CZ" dirty="0" err="1"/>
              <a:t>stings</a:t>
            </a:r>
            <a:r>
              <a:rPr lang="cs-CZ" dirty="0"/>
              <a:t>... </a:t>
            </a:r>
            <a:br>
              <a:rPr lang="cs-CZ" dirty="0"/>
            </a:br>
            <a:r>
              <a:rPr lang="cs-CZ" dirty="0" err="1"/>
              <a:t>Because</a:t>
            </a:r>
            <a:r>
              <a:rPr lang="cs-CZ" dirty="0"/>
              <a:t> </a:t>
            </a:r>
            <a:r>
              <a:rPr lang="cs-CZ" dirty="0" err="1"/>
              <a:t>Grace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</a:t>
            </a:r>
            <a:r>
              <a:rPr lang="cs-CZ" dirty="0" err="1"/>
              <a:t>beauty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Out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ugly</a:t>
            </a:r>
            <a:r>
              <a:rPr lang="cs-CZ" dirty="0"/>
              <a:t> </a:t>
            </a:r>
            <a:r>
              <a:rPr lang="cs-CZ" dirty="0" err="1"/>
              <a:t>things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28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10050329" cy="440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Co je nejdůležitější hodnotou, kterou v Bibli můžeme najít?</a:t>
            </a:r>
          </a:p>
          <a:p>
            <a:pPr marL="0" indent="0">
              <a:buNone/>
            </a:pPr>
            <a:r>
              <a:rPr lang="cs-CZ" dirty="0" smtClean="0"/>
              <a:t>Z časových důvodů pomineme proroky i </a:t>
            </a:r>
            <a:r>
              <a:rPr lang="cs-CZ" dirty="0" err="1" smtClean="0"/>
              <a:t>sapienciální</a:t>
            </a:r>
            <a:r>
              <a:rPr lang="cs-CZ" dirty="0" smtClean="0"/>
              <a:t> literaturu</a:t>
            </a:r>
          </a:p>
          <a:p>
            <a:pPr marL="0" indent="0">
              <a:buNone/>
            </a:pPr>
            <a:r>
              <a:rPr lang="cs-CZ" dirty="0" smtClean="0"/>
              <a:t>Židovské zákony ukazují, co je nejdůležitější hodnotou židovského národa</a:t>
            </a:r>
          </a:p>
          <a:p>
            <a:pPr marL="0" indent="0">
              <a:buNone/>
            </a:pPr>
            <a:r>
              <a:rPr lang="cs-CZ" dirty="0" smtClean="0"/>
              <a:t>Nejdůležitější hodnoty jsou dány obrazem Boha, kterého společnost uctívá</a:t>
            </a:r>
          </a:p>
          <a:p>
            <a:pPr marL="0" indent="0">
              <a:buNone/>
            </a:pPr>
            <a:r>
              <a:rPr lang="cs-CZ" dirty="0" smtClean="0"/>
              <a:t>U Židů život, u Babylóňanů, např., majetek… (což souvisí s tím, co bude po smrti)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7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Grace</a:t>
            </a:r>
            <a:r>
              <a:rPr lang="cs-CZ" dirty="0"/>
              <a:t> </a:t>
            </a:r>
            <a:r>
              <a:rPr lang="cs-CZ" dirty="0" err="1"/>
              <a:t>finds</a:t>
            </a:r>
            <a:r>
              <a:rPr lang="cs-CZ" dirty="0"/>
              <a:t> </a:t>
            </a:r>
            <a:r>
              <a:rPr lang="cs-CZ" dirty="0" err="1"/>
              <a:t>beauty</a:t>
            </a:r>
            <a:r>
              <a:rPr lang="cs-CZ" dirty="0"/>
              <a:t> in </a:t>
            </a:r>
            <a:r>
              <a:rPr lang="cs-CZ" dirty="0" err="1"/>
              <a:t>everything</a:t>
            </a:r>
            <a:endParaRPr lang="cs-CZ" dirty="0"/>
          </a:p>
        </p:txBody>
      </p:sp>
      <p:pic>
        <p:nvPicPr>
          <p:cNvPr id="4" name="- U2 Gr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597" y="1581341"/>
            <a:ext cx="6464400" cy="5171056"/>
          </a:xfrm>
        </p:spPr>
      </p:pic>
    </p:spTree>
    <p:extLst>
      <p:ext uri="{BB962C8B-B14F-4D97-AF65-F5344CB8AC3E}">
        <p14:creationId xmlns:p14="http://schemas.microsoft.com/office/powerpoint/2010/main" val="18938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dirty="0" smtClean="0"/>
              <a:t>Úžasně </a:t>
            </a:r>
            <a:r>
              <a:rPr lang="cs-CZ" altLang="cs-CZ" sz="4000" dirty="0"/>
              <a:t>humánní sociální řád (</a:t>
            </a:r>
            <a:r>
              <a:rPr lang="cs-CZ" altLang="cs-CZ" sz="4000" cap="none" dirty="0"/>
              <a:t>Ex 21; </a:t>
            </a:r>
            <a:r>
              <a:rPr lang="cs-CZ" altLang="cs-CZ" sz="4000" cap="none" dirty="0" err="1"/>
              <a:t>Dt</a:t>
            </a:r>
            <a:r>
              <a:rPr lang="cs-CZ" altLang="cs-CZ" sz="4000" dirty="0"/>
              <a:t> 15)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77024" y="1557338"/>
            <a:ext cx="4773769" cy="53006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Kniha smlouvy (Ex 21-23</a:t>
            </a:r>
            <a:r>
              <a:rPr lang="cs-CZ" altLang="cs-CZ" dirty="0" smtClean="0"/>
              <a:t>): vdovy, sirotci, cizinci, chudí, otroci…</a:t>
            </a:r>
            <a:endParaRPr lang="cs-CZ" altLang="cs-CZ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Otroctví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altLang="cs-CZ" dirty="0"/>
              <a:t>Obecně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altLang="cs-CZ" dirty="0"/>
              <a:t>V Izraeli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altLang="cs-CZ" dirty="0"/>
              <a:t>Vazba na Hospodina vede k sociálním opatřením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altLang="cs-CZ" dirty="0"/>
              <a:t>Jubilejní rok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cs-CZ" altLang="cs-CZ" dirty="0"/>
              <a:t>Kritika </a:t>
            </a:r>
            <a:r>
              <a:rPr lang="cs-CZ" altLang="cs-CZ" dirty="0" smtClean="0"/>
              <a:t>proroků, např. </a:t>
            </a:r>
            <a:r>
              <a:rPr lang="cs-CZ" altLang="cs-CZ" dirty="0" err="1" smtClean="0"/>
              <a:t>Jr</a:t>
            </a:r>
            <a:r>
              <a:rPr lang="cs-CZ" altLang="cs-CZ" dirty="0" smtClean="0"/>
              <a:t> 34,8-22</a:t>
            </a:r>
            <a:endParaRPr lang="cs-CZ" altLang="cs-CZ" dirty="0"/>
          </a:p>
        </p:txBody>
      </p:sp>
      <p:pic>
        <p:nvPicPr>
          <p:cNvPr id="10246" name="Picture 6" descr="slaves_waiting_for_sa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4313" y="1557338"/>
            <a:ext cx="6849437" cy="463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0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dirty="0" smtClean="0"/>
              <a:t>„Nebudeš </a:t>
            </a:r>
            <a:r>
              <a:rPr lang="cs-CZ" altLang="cs-CZ" sz="4000" dirty="0"/>
              <a:t>utiskovat cizince“ (</a:t>
            </a:r>
            <a:r>
              <a:rPr lang="cs-CZ" altLang="cs-CZ" sz="4000" cap="none" dirty="0"/>
              <a:t>Ex 23,9; </a:t>
            </a:r>
            <a:r>
              <a:rPr lang="cs-CZ" altLang="cs-CZ" sz="4000" cap="none" dirty="0" err="1"/>
              <a:t>Lv</a:t>
            </a:r>
            <a:r>
              <a:rPr lang="cs-CZ" altLang="cs-CZ" sz="4000" cap="none" dirty="0"/>
              <a:t> 19,33n aj.</a:t>
            </a:r>
            <a:r>
              <a:rPr lang="cs-CZ" altLang="cs-CZ" sz="4000" dirty="0"/>
              <a:t>)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743701" y="1600200"/>
            <a:ext cx="4568825" cy="59324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Izrael – vyvolený lid, s minulostí v otroctví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Kniha smlouvy, Zákon svatosti – láska i k cizincům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Pravidla chování vůči cizincům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„Jsem zde na zemi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    jenom hostem“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800" dirty="0"/>
          </a:p>
        </p:txBody>
      </p:sp>
      <p:pic>
        <p:nvPicPr>
          <p:cNvPr id="12294" name="Picture 6" descr="slav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0242" y="1773239"/>
            <a:ext cx="5802498" cy="38161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1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dirty="0" smtClean="0"/>
              <a:t>„Oko </a:t>
            </a:r>
            <a:r>
              <a:rPr lang="cs-CZ" altLang="cs-CZ" sz="4000" dirty="0"/>
              <a:t>za oko, zub za zub“ (</a:t>
            </a:r>
            <a:r>
              <a:rPr lang="cs-CZ" altLang="cs-CZ" sz="4000" cap="none" dirty="0"/>
              <a:t>Ex 21,22-27; </a:t>
            </a:r>
            <a:r>
              <a:rPr lang="cs-CZ" altLang="cs-CZ" sz="4000" cap="none" dirty="0" err="1"/>
              <a:t>Lv</a:t>
            </a:r>
            <a:r>
              <a:rPr lang="cs-CZ" altLang="cs-CZ" sz="4000" cap="none" dirty="0"/>
              <a:t> 24,19-20)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1"/>
            <a:ext cx="5486400" cy="49165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„Oko za oko“ = SZ?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Zákon krevní msty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Za zranění finanční odškodnění – pokrok vůči zákonu msty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Instituce Krevního mstitele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Pomsta v Žalmech a v jiných textech SZ</a:t>
            </a:r>
            <a:r>
              <a:rPr lang="cs-CZ" altLang="cs-CZ" sz="2800" dirty="0"/>
              <a:t> </a:t>
            </a:r>
            <a:endParaRPr lang="cs-CZ" altLang="cs-CZ" sz="2800" dirty="0" smtClean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 smtClean="0"/>
              <a:t>Z těchto zákonů je vidět, jaký je Bůh Izraele…</a:t>
            </a:r>
            <a:endParaRPr lang="cs-CZ" altLang="cs-CZ" dirty="0"/>
          </a:p>
        </p:txBody>
      </p:sp>
      <p:pic>
        <p:nvPicPr>
          <p:cNvPr id="14342" name="Picture 6" descr="imag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4332" y="1697138"/>
            <a:ext cx="6245197" cy="41627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29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Jaký bůh </a:t>
            </a:r>
            <a:r>
              <a:rPr lang="cs-CZ" dirty="0" err="1" smtClean="0"/>
              <a:t>izraele</a:t>
            </a:r>
            <a:r>
              <a:rPr lang="cs-CZ" dirty="0" smtClean="0"/>
              <a:t> není…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2249486"/>
            <a:ext cx="10694273" cy="45119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„Je-li Bůh všemohoucí, může stvořit kámen, který sám neuzvedne</a:t>
            </a:r>
            <a:r>
              <a:rPr lang="cs-CZ" dirty="0" smtClean="0"/>
              <a:t>?“ 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je-li vševědoucí, proč volá na Adama ,Kde jsi?‘ (</a:t>
            </a:r>
            <a:r>
              <a:rPr lang="cs-CZ" dirty="0" err="1"/>
              <a:t>Gn</a:t>
            </a:r>
            <a:r>
              <a:rPr lang="cs-CZ" dirty="0"/>
              <a:t> 3,9</a:t>
            </a:r>
            <a:r>
              <a:rPr lang="cs-CZ" dirty="0" smtClean="0"/>
              <a:t>)?“</a:t>
            </a:r>
          </a:p>
          <a:p>
            <a:pPr marL="0" indent="0">
              <a:buNone/>
            </a:pPr>
            <a:r>
              <a:rPr lang="cs-CZ" dirty="0"/>
              <a:t>Aristoteles: „Je-li Bůh, pak musí být jen jeden, a musí být všemohoucí, vševědoucí a všudypřítomný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Jiným</a:t>
            </a:r>
            <a:r>
              <a:rPr lang="cs-CZ" dirty="0"/>
              <a:t>, </a:t>
            </a:r>
            <a:r>
              <a:rPr lang="cs-CZ" dirty="0" smtClean="0"/>
              <a:t>sami </a:t>
            </a:r>
            <a:r>
              <a:rPr lang="cs-CZ" dirty="0"/>
              <a:t>od sebe o něm nemůžeme říci </a:t>
            </a:r>
            <a:r>
              <a:rPr lang="cs-CZ" dirty="0" smtClean="0"/>
              <a:t>nic, je „čtvrtý rozměr“.</a:t>
            </a:r>
          </a:p>
          <a:p>
            <a:pPr marL="0" indent="0">
              <a:buNone/>
            </a:pPr>
            <a:r>
              <a:rPr lang="cs-CZ" dirty="0"/>
              <a:t>Jedinou šancí, jak Boha poznat, je to, že on sám do našeho smyslového světa vstoupí, že se nám „zjeví</a:t>
            </a:r>
            <a:r>
              <a:rPr lang="cs-CZ" dirty="0" smtClean="0"/>
              <a:t>“.</a:t>
            </a:r>
          </a:p>
          <a:p>
            <a:pPr marL="0" indent="0">
              <a:buNone/>
            </a:pPr>
            <a:r>
              <a:rPr lang="cs-CZ" dirty="0" smtClean="0"/>
              <a:t>Malé opakování na konec pojednání o SZ: Ex 20; Ex 3; Ex 34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3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</a:t>
            </a:r>
            <a:r>
              <a:rPr lang="cs-CZ" cap="none" dirty="0" smtClean="0"/>
              <a:t>x</a:t>
            </a:r>
            <a:r>
              <a:rPr lang="cs-CZ" dirty="0" smtClean="0"/>
              <a:t> </a:t>
            </a:r>
            <a:r>
              <a:rPr lang="cs-CZ" dirty="0"/>
              <a:t>20, Bůh žárlivě milující je Bohem „spravedlivým“?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966152"/>
            <a:ext cx="9905999" cy="4434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„Bůh vyhlásil všechna tato slova: Já jsem Hospodin, tvůj Bůh; já jsem tě vyvedl z egyptské země, z domu otroctví“ (Ex 20,1-2</a:t>
            </a:r>
            <a:r>
              <a:rPr lang="cs-CZ" dirty="0" smtClean="0"/>
              <a:t>) (…) „</a:t>
            </a:r>
            <a:r>
              <a:rPr lang="cs-CZ" dirty="0"/>
              <a:t>Nebudeš mít jiného boha mimo mne…“ </a:t>
            </a:r>
            <a:r>
              <a:rPr lang="cs-CZ" dirty="0" smtClean="0"/>
              <a:t>(Ex 20,3)</a:t>
            </a:r>
            <a:endParaRPr lang="en-US" dirty="0" smtClean="0"/>
          </a:p>
          <a:p>
            <a:pPr marL="0" indent="0">
              <a:buNone/>
            </a:pPr>
            <a:r>
              <a:rPr lang="cs-CZ" dirty="0" smtClean="0"/>
              <a:t>„Nezobrazíš si Boha zpodobením ničeho, co je nahoře na nebi, dole na zemi nebo ve vodách pod zemí. Nebudeš se ničemu takovému klanět, ani tomu sloužit.</a:t>
            </a:r>
            <a:r>
              <a:rPr lang="cs-CZ" dirty="0"/>
              <a:t> </a:t>
            </a:r>
            <a:r>
              <a:rPr lang="cs-CZ" dirty="0" smtClean="0"/>
              <a:t>Já jsem Hospodin, tvůj Bůh, Bůh žárlivě milující.“ (Ex 20,4-5)</a:t>
            </a:r>
            <a:endParaRPr lang="en-US" dirty="0" smtClean="0"/>
          </a:p>
          <a:p>
            <a:pPr marL="0" indent="0" algn="r">
              <a:buNone/>
            </a:pPr>
            <a:r>
              <a:rPr lang="en-US" sz="5400" dirty="0" err="1" smtClean="0">
                <a:latin typeface="Bwhebb" panose="00000400000000000000" pitchFamily="2" charset="0"/>
              </a:rPr>
              <a:t>aN"ëq</a:t>
            </a:r>
            <a:r>
              <a:rPr lang="en-US" sz="5400" dirty="0">
                <a:latin typeface="Bwhebb" panose="00000400000000000000" pitchFamily="2" charset="0"/>
              </a:rPr>
              <a:t>; </a:t>
            </a:r>
            <a:r>
              <a:rPr lang="en-US" sz="5400" dirty="0" err="1">
                <a:latin typeface="Bwhebb" panose="00000400000000000000" pitchFamily="2" charset="0"/>
              </a:rPr>
              <a:t>laeä</a:t>
            </a:r>
            <a:r>
              <a:rPr lang="en-US" sz="5400" dirty="0">
                <a:latin typeface="Bwhebb" panose="00000400000000000000" pitchFamily="2" charset="0"/>
              </a:rPr>
              <a:t> ‘^</a:t>
            </a:r>
            <a:r>
              <a:rPr lang="en-US" sz="5400" dirty="0" err="1">
                <a:latin typeface="Bwhebb" panose="00000400000000000000" pitchFamily="2" charset="0"/>
              </a:rPr>
              <a:t>yh</a:t>
            </a:r>
            <a:r>
              <a:rPr lang="en-US" sz="5400" dirty="0">
                <a:latin typeface="Bwhebb" panose="00000400000000000000" pitchFamily="2" charset="0"/>
              </a:rPr>
              <a:t>,’l{a/ </a:t>
            </a:r>
            <a:r>
              <a:rPr lang="en-US" sz="5400" dirty="0" err="1">
                <a:latin typeface="Bwhebb" panose="00000400000000000000" pitchFamily="2" charset="0"/>
              </a:rPr>
              <a:t>hw"Ühy</a:t>
            </a:r>
            <a:r>
              <a:rPr lang="en-US" sz="5400" dirty="0">
                <a:latin typeface="Bwhebb" panose="00000400000000000000" pitchFamily="2" charset="0"/>
              </a:rPr>
              <a:t>&gt; </a:t>
            </a:r>
            <a:r>
              <a:rPr lang="en-US" sz="5400" dirty="0" err="1">
                <a:latin typeface="Bwhebb" panose="00000400000000000000" pitchFamily="2" charset="0"/>
              </a:rPr>
              <a:t>ykiúnOa</a:t>
            </a:r>
            <a:r>
              <a:rPr lang="en-US" sz="5400" dirty="0">
                <a:latin typeface="Bwhebb" panose="00000400000000000000" pitchFamily="2" charset="0"/>
              </a:rPr>
              <a:t>'¥</a:t>
            </a:r>
            <a:endParaRPr lang="cs-CZ" sz="5400" dirty="0">
              <a:latin typeface="Bwhebb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en-US" sz="6600" cap="none" dirty="0" err="1">
                <a:solidFill>
                  <a:srgbClr val="FF0000"/>
                </a:solidFill>
                <a:latin typeface="Bwhebb" panose="00000400000000000000" pitchFamily="2" charset="0"/>
              </a:rPr>
              <a:t>aN"ëq</a:t>
            </a:r>
            <a:r>
              <a:rPr lang="en-US" sz="6600" cap="none" dirty="0">
                <a:solidFill>
                  <a:srgbClr val="FF0000"/>
                </a:solidFill>
                <a:latin typeface="Bwhebb" panose="00000400000000000000" pitchFamily="2" charset="0"/>
              </a:rPr>
              <a:t>; </a:t>
            </a:r>
            <a:r>
              <a:rPr lang="en-US" sz="6600" cap="none" dirty="0" err="1">
                <a:latin typeface="Bwhebb" panose="00000400000000000000" pitchFamily="2" charset="0"/>
              </a:rPr>
              <a:t>laeä</a:t>
            </a:r>
            <a:r>
              <a:rPr lang="en-US" sz="6600" cap="none" dirty="0">
                <a:latin typeface="Bwhebb" panose="00000400000000000000" pitchFamily="2" charset="0"/>
              </a:rPr>
              <a:t> ‘^</a:t>
            </a:r>
            <a:r>
              <a:rPr lang="en-US" sz="6600" cap="none" dirty="0" err="1">
                <a:latin typeface="Bwhebb" panose="00000400000000000000" pitchFamily="2" charset="0"/>
              </a:rPr>
              <a:t>yh</a:t>
            </a:r>
            <a:r>
              <a:rPr lang="en-US" sz="6600" cap="none" dirty="0">
                <a:latin typeface="Bwhebb" panose="00000400000000000000" pitchFamily="2" charset="0"/>
              </a:rPr>
              <a:t>,’l{a/ </a:t>
            </a:r>
            <a:r>
              <a:rPr lang="en-US" sz="6600" cap="none" dirty="0" err="1">
                <a:latin typeface="Bwhebb" panose="00000400000000000000" pitchFamily="2" charset="0"/>
              </a:rPr>
              <a:t>hw"Ühy</a:t>
            </a:r>
            <a:r>
              <a:rPr lang="en-US" sz="6600" cap="none" dirty="0">
                <a:latin typeface="Bwhebb" panose="00000400000000000000" pitchFamily="2" charset="0"/>
              </a:rPr>
              <a:t>&gt; </a:t>
            </a:r>
            <a:r>
              <a:rPr lang="en-US" sz="6600" cap="none" dirty="0" err="1">
                <a:latin typeface="Bwhebb" panose="00000400000000000000" pitchFamily="2" charset="0"/>
              </a:rPr>
              <a:t>ykiúnOa</a:t>
            </a:r>
            <a:r>
              <a:rPr lang="en-US" sz="6600" cap="none" dirty="0">
                <a:latin typeface="Bwhebb" panose="00000400000000000000" pitchFamily="2" charset="0"/>
              </a:rPr>
              <a:t>'¥</a:t>
            </a:r>
            <a:endParaRPr lang="cs-CZ" sz="66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373722"/>
            <a:ext cx="10681394" cy="5297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„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Hospodin</a:t>
            </a:r>
            <a:r>
              <a:rPr lang="en-US" dirty="0"/>
              <a:t>, </a:t>
            </a:r>
            <a:r>
              <a:rPr lang="en-US" dirty="0" err="1"/>
              <a:t>tvůj</a:t>
            </a:r>
            <a:r>
              <a:rPr lang="en-US" dirty="0"/>
              <a:t> </a:t>
            </a:r>
            <a:r>
              <a:rPr lang="en-US" dirty="0" err="1"/>
              <a:t>Bůh</a:t>
            </a:r>
            <a:r>
              <a:rPr lang="en-US" dirty="0"/>
              <a:t>, </a:t>
            </a:r>
            <a:r>
              <a:rPr lang="en-US" dirty="0" err="1"/>
              <a:t>Bůh</a:t>
            </a:r>
            <a:r>
              <a:rPr lang="en-US" dirty="0"/>
              <a:t> </a:t>
            </a:r>
            <a:r>
              <a:rPr lang="en-US" dirty="0" err="1"/>
              <a:t>žárlivě</a:t>
            </a:r>
            <a:r>
              <a:rPr lang="en-US" dirty="0"/>
              <a:t> </a:t>
            </a:r>
            <a:r>
              <a:rPr lang="en-US" dirty="0" err="1"/>
              <a:t>milující</a:t>
            </a:r>
            <a:r>
              <a:rPr lang="en-US" dirty="0" smtClean="0"/>
              <a:t>.</a:t>
            </a:r>
            <a:r>
              <a:rPr lang="cs-CZ" dirty="0" smtClean="0"/>
              <a:t>“ (Ex 20,5; zde doslova „žárlivý“, stejně tak </a:t>
            </a:r>
            <a:r>
              <a:rPr lang="cs-CZ" dirty="0" err="1" smtClean="0"/>
              <a:t>Dt</a:t>
            </a:r>
            <a:r>
              <a:rPr lang="cs-CZ" dirty="0" smtClean="0"/>
              <a:t> 5,9 ve 2. verzi Desatera)</a:t>
            </a:r>
          </a:p>
          <a:p>
            <a:pPr marL="0" indent="0">
              <a:buNone/>
            </a:pPr>
            <a:r>
              <a:rPr lang="en-US" dirty="0" err="1" smtClean="0"/>
              <a:t>Nebudeš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/>
              <a:t>klanět</a:t>
            </a:r>
            <a:r>
              <a:rPr lang="en-US" dirty="0"/>
              <a:t> </a:t>
            </a:r>
            <a:r>
              <a:rPr lang="en-US" dirty="0" err="1"/>
              <a:t>jinému</a:t>
            </a:r>
            <a:r>
              <a:rPr lang="en-US" dirty="0"/>
              <a:t> </a:t>
            </a:r>
            <a:r>
              <a:rPr lang="en-US" dirty="0" err="1"/>
              <a:t>bohu</a:t>
            </a:r>
            <a:r>
              <a:rPr lang="en-US" dirty="0"/>
              <a:t>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Hospodin</a:t>
            </a:r>
            <a:r>
              <a:rPr lang="en-US" dirty="0"/>
              <a:t>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jméno</a:t>
            </a:r>
            <a:r>
              <a:rPr lang="en-US" dirty="0"/>
              <a:t> je </a:t>
            </a:r>
            <a:r>
              <a:rPr lang="en-US" dirty="0" err="1"/>
              <a:t>Žárlivý</a:t>
            </a:r>
            <a:r>
              <a:rPr lang="en-US" dirty="0"/>
              <a:t>, je </a:t>
            </a:r>
            <a:r>
              <a:rPr lang="en-US" dirty="0" err="1"/>
              <a:t>Bůh</a:t>
            </a:r>
            <a:r>
              <a:rPr lang="en-US" dirty="0"/>
              <a:t> </a:t>
            </a:r>
            <a:r>
              <a:rPr lang="en-US" dirty="0" err="1"/>
              <a:t>žárlivě</a:t>
            </a:r>
            <a:r>
              <a:rPr lang="en-US" dirty="0"/>
              <a:t> </a:t>
            </a:r>
            <a:r>
              <a:rPr lang="en-US" dirty="0" err="1"/>
              <a:t>milující</a:t>
            </a:r>
            <a:r>
              <a:rPr lang="en-US" dirty="0" smtClean="0"/>
              <a:t>.</a:t>
            </a:r>
            <a:r>
              <a:rPr lang="cs-CZ" dirty="0" smtClean="0"/>
              <a:t> (Ex 34,14)</a:t>
            </a:r>
          </a:p>
          <a:p>
            <a:pPr marL="0" indent="0">
              <a:buNone/>
            </a:pP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/>
              <a:t>to,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horlil</a:t>
            </a:r>
            <a:r>
              <a:rPr lang="en-US" dirty="0"/>
              <a:t> pro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 smtClean="0"/>
              <a:t>Boha</a:t>
            </a:r>
            <a:r>
              <a:rPr lang="cs-CZ" dirty="0" smtClean="0"/>
              <a:t> (Nu 25,13)</a:t>
            </a:r>
          </a:p>
          <a:p>
            <a:pPr marL="0" indent="0">
              <a:buNone/>
            </a:pPr>
            <a:r>
              <a:rPr lang="en-US" dirty="0" err="1" smtClean="0"/>
              <a:t>Hospodin</a:t>
            </a:r>
            <a:r>
              <a:rPr lang="en-US" dirty="0"/>
              <a:t>, </a:t>
            </a:r>
            <a:r>
              <a:rPr lang="en-US" dirty="0" err="1"/>
              <a:t>tvůj</a:t>
            </a:r>
            <a:r>
              <a:rPr lang="en-US" dirty="0"/>
              <a:t> </a:t>
            </a:r>
            <a:r>
              <a:rPr lang="en-US" dirty="0" err="1"/>
              <a:t>Bůh</a:t>
            </a:r>
            <a:r>
              <a:rPr lang="en-US" dirty="0"/>
              <a:t>, je </a:t>
            </a:r>
            <a:r>
              <a:rPr lang="en-US" dirty="0" err="1"/>
              <a:t>oheň</a:t>
            </a:r>
            <a:r>
              <a:rPr lang="en-US" dirty="0"/>
              <a:t> </a:t>
            </a:r>
            <a:r>
              <a:rPr lang="en-US" dirty="0" err="1"/>
              <a:t>sžírající</a:t>
            </a:r>
            <a:r>
              <a:rPr lang="en-US" dirty="0"/>
              <a:t>, </a:t>
            </a:r>
            <a:r>
              <a:rPr lang="en-US" dirty="0" err="1"/>
              <a:t>Bůh</a:t>
            </a:r>
            <a:r>
              <a:rPr lang="en-US" dirty="0"/>
              <a:t> </a:t>
            </a:r>
            <a:r>
              <a:rPr lang="en-US" dirty="0" err="1"/>
              <a:t>žárlivě</a:t>
            </a:r>
            <a:r>
              <a:rPr lang="en-US" dirty="0"/>
              <a:t> </a:t>
            </a:r>
            <a:r>
              <a:rPr lang="en-US" dirty="0" err="1" smtClean="0"/>
              <a:t>milující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Dt</a:t>
            </a:r>
            <a:r>
              <a:rPr lang="cs-CZ" dirty="0" smtClean="0"/>
              <a:t> 4,24)</a:t>
            </a:r>
          </a:p>
          <a:p>
            <a:pPr marL="0" indent="0">
              <a:buNone/>
            </a:pPr>
            <a:r>
              <a:rPr lang="en-US" dirty="0" err="1" smtClean="0"/>
              <a:t>Nesmíte</a:t>
            </a:r>
            <a:r>
              <a:rPr lang="en-US" dirty="0" smtClean="0"/>
              <a:t> </a:t>
            </a:r>
            <a:r>
              <a:rPr lang="en-US" dirty="0" err="1"/>
              <a:t>chodit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jinými</a:t>
            </a:r>
            <a:r>
              <a:rPr lang="en-US" dirty="0"/>
              <a:t> </a:t>
            </a:r>
            <a:r>
              <a:rPr lang="en-US" dirty="0" err="1"/>
              <a:t>bohy</a:t>
            </a:r>
            <a:r>
              <a:rPr lang="en-US" dirty="0"/>
              <a:t> z </a:t>
            </a:r>
            <a:r>
              <a:rPr lang="en-US" dirty="0" err="1"/>
              <a:t>božstev</a:t>
            </a:r>
            <a:r>
              <a:rPr lang="en-US" dirty="0"/>
              <a:t> </a:t>
            </a:r>
            <a:r>
              <a:rPr lang="en-US" dirty="0" err="1"/>
              <a:t>těch</a:t>
            </a:r>
            <a:r>
              <a:rPr lang="en-US" dirty="0"/>
              <a:t> </a:t>
            </a:r>
            <a:r>
              <a:rPr lang="en-US" dirty="0" err="1"/>
              <a:t>národů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 smtClean="0"/>
              <a:t>vás</a:t>
            </a:r>
            <a:r>
              <a:rPr lang="en-US" dirty="0" smtClean="0"/>
              <a:t>,</a:t>
            </a:r>
            <a:r>
              <a:rPr lang="cs-CZ" dirty="0" smtClean="0"/>
              <a:t> </a:t>
            </a:r>
            <a:r>
              <a:rPr lang="en-US" dirty="0" err="1" smtClean="0"/>
              <a:t>neboť</a:t>
            </a:r>
            <a:r>
              <a:rPr lang="en-US" dirty="0" smtClean="0"/>
              <a:t> </a:t>
            </a:r>
            <a:r>
              <a:rPr lang="en-US" dirty="0" err="1"/>
              <a:t>uprostřed</a:t>
            </a:r>
            <a:r>
              <a:rPr lang="en-US" dirty="0"/>
              <a:t> </a:t>
            </a:r>
            <a:r>
              <a:rPr lang="en-US" dirty="0" err="1"/>
              <a:t>tebe</a:t>
            </a:r>
            <a:r>
              <a:rPr lang="en-US" dirty="0"/>
              <a:t> je </a:t>
            </a:r>
            <a:r>
              <a:rPr lang="en-US" dirty="0" err="1"/>
              <a:t>Bůh</a:t>
            </a:r>
            <a:r>
              <a:rPr lang="en-US" dirty="0"/>
              <a:t> </a:t>
            </a:r>
            <a:r>
              <a:rPr lang="en-US" dirty="0" err="1"/>
              <a:t>žárlivě</a:t>
            </a:r>
            <a:r>
              <a:rPr lang="en-US" dirty="0"/>
              <a:t> </a:t>
            </a:r>
            <a:r>
              <a:rPr lang="en-US" dirty="0" err="1"/>
              <a:t>milující</a:t>
            </a:r>
            <a:r>
              <a:rPr lang="en-US" dirty="0"/>
              <a:t>, </a:t>
            </a:r>
            <a:r>
              <a:rPr lang="en-US" dirty="0" err="1"/>
              <a:t>Hospodin</a:t>
            </a:r>
            <a:r>
              <a:rPr lang="en-US" dirty="0"/>
              <a:t>, </a:t>
            </a:r>
            <a:r>
              <a:rPr lang="en-US" dirty="0" err="1"/>
              <a:t>tvůj</a:t>
            </a:r>
            <a:r>
              <a:rPr lang="en-US" dirty="0"/>
              <a:t> </a:t>
            </a:r>
            <a:r>
              <a:rPr lang="en-US" dirty="0" err="1"/>
              <a:t>Bůh</a:t>
            </a:r>
            <a:r>
              <a:rPr lang="en-US" dirty="0" smtClean="0"/>
              <a:t>.</a:t>
            </a:r>
            <a:r>
              <a:rPr lang="cs-CZ" dirty="0" smtClean="0"/>
              <a:t> (</a:t>
            </a:r>
            <a:r>
              <a:rPr lang="cs-CZ" dirty="0" err="1" smtClean="0"/>
              <a:t>Dt</a:t>
            </a:r>
            <a:r>
              <a:rPr lang="cs-CZ" dirty="0" smtClean="0"/>
              <a:t> 6,14-15)</a:t>
            </a:r>
          </a:p>
          <a:p>
            <a:pPr marL="0" indent="0">
              <a:buNone/>
            </a:pPr>
            <a:r>
              <a:rPr lang="en-US" dirty="0" smtClean="0"/>
              <a:t>"</a:t>
            </a:r>
            <a:r>
              <a:rPr lang="en-US" dirty="0" err="1" smtClean="0"/>
              <a:t>Velice</a:t>
            </a:r>
            <a:r>
              <a:rPr lang="en-US" dirty="0" smtClean="0"/>
              <a:t> </a:t>
            </a:r>
            <a:r>
              <a:rPr lang="en-US" dirty="0" err="1"/>
              <a:t>jsem</a:t>
            </a:r>
            <a:r>
              <a:rPr lang="en-US" dirty="0"/>
              <a:t> </a:t>
            </a:r>
            <a:r>
              <a:rPr lang="en-US" dirty="0" err="1"/>
              <a:t>horlil</a:t>
            </a:r>
            <a:r>
              <a:rPr lang="en-US" dirty="0"/>
              <a:t> pro </a:t>
            </a:r>
            <a:r>
              <a:rPr lang="en-US" dirty="0" err="1"/>
              <a:t>Hospodina</a:t>
            </a:r>
            <a:r>
              <a:rPr lang="en-US" dirty="0"/>
              <a:t>, </a:t>
            </a:r>
            <a:r>
              <a:rPr lang="en-US" dirty="0" err="1"/>
              <a:t>Boha</a:t>
            </a:r>
            <a:r>
              <a:rPr lang="en-US" dirty="0"/>
              <a:t> </a:t>
            </a:r>
            <a:r>
              <a:rPr lang="en-US" dirty="0" err="1" smtClean="0"/>
              <a:t>zástupů</a:t>
            </a:r>
            <a:r>
              <a:rPr lang="cs-CZ" dirty="0" smtClean="0"/>
              <a:t>“ (1Kr 19,10.14)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473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183" y="463639"/>
            <a:ext cx="11809927" cy="1633449"/>
          </a:xfrm>
        </p:spPr>
        <p:txBody>
          <a:bodyPr/>
          <a:lstStyle/>
          <a:p>
            <a:r>
              <a:rPr lang="cs-CZ" dirty="0"/>
              <a:t>„Nebudeš mít jiného boha mimo mne…“ </a:t>
            </a:r>
            <a:r>
              <a:rPr lang="cs-CZ" dirty="0" smtClean="0"/>
              <a:t>(E</a:t>
            </a:r>
            <a:r>
              <a:rPr lang="cs-CZ" cap="none" dirty="0" smtClean="0"/>
              <a:t>x</a:t>
            </a:r>
            <a:r>
              <a:rPr lang="cs-CZ" dirty="0" smtClean="0"/>
              <a:t> 20,3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lova </a:t>
            </a:r>
            <a:r>
              <a:rPr lang="cs-CZ" dirty="0"/>
              <a:t>na Sinaji jsou </a:t>
            </a:r>
            <a:r>
              <a:rPr lang="cs-CZ" dirty="0" smtClean="0"/>
              <a:t>cestou </a:t>
            </a:r>
            <a:r>
              <a:rPr lang="cs-CZ" dirty="0"/>
              <a:t>ke </a:t>
            </a:r>
            <a:r>
              <a:rPr lang="cs-CZ" dirty="0" smtClean="0"/>
              <a:t>svobodě, jejím základem je obraz Boha, který je „</a:t>
            </a:r>
            <a:r>
              <a:rPr lang="cs-CZ" dirty="0" err="1" smtClean="0"/>
              <a:t>kanná</a:t>
            </a:r>
            <a:r>
              <a:rPr lang="cs-CZ" dirty="0" smtClean="0"/>
              <a:t>“, „žárlivý“, tedy milující s jedinečným nárokem</a:t>
            </a:r>
          </a:p>
          <a:p>
            <a:pPr marL="0" indent="0">
              <a:buNone/>
            </a:pPr>
            <a:r>
              <a:rPr lang="cs-CZ" dirty="0" smtClean="0"/>
              <a:t>Jakýkoli jiný Bůh je modla, např. „Bůh spravedlivý“… (Spravedlivý Bůh – „spravedliví“ lidé)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50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231</TotalTime>
  <Words>1135</Words>
  <Application>Microsoft Office PowerPoint</Application>
  <PresentationFormat>Širokoúhlá obrazovka</PresentationFormat>
  <Paragraphs>94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Bwgrkl</vt:lpstr>
      <vt:lpstr>Bwhebb</vt:lpstr>
      <vt:lpstr>Trebuchet MS</vt:lpstr>
      <vt:lpstr>Tw Cen MT</vt:lpstr>
      <vt:lpstr>Wingdings</vt:lpstr>
      <vt:lpstr>Obvod</vt:lpstr>
      <vt:lpstr>Jaký je vlastně Bůh Starého zákona?</vt:lpstr>
      <vt:lpstr>úvod</vt:lpstr>
      <vt:lpstr>Úžasně humánní sociální řád (Ex 21; Dt 15)</vt:lpstr>
      <vt:lpstr>„Nebudeš utiskovat cizince“ (Ex 23,9; Lv 19,33n aj.)</vt:lpstr>
      <vt:lpstr>„Oko za oko, zub za zub“ (Ex 21,22-27; Lv 24,19-20)</vt:lpstr>
      <vt:lpstr>Jaký bůh izraele není…</vt:lpstr>
      <vt:lpstr>Ex 20, Bůh žárlivě milující je Bohem „spravedlivým“?</vt:lpstr>
      <vt:lpstr>aN"ëq; laeä ‘^yh,’l{a/ hw"Ühy&gt; ykiúnOa'¥</vt:lpstr>
      <vt:lpstr>„Nebudeš mít jiného boha mimo mne…“ (Ex 20,3)</vt:lpstr>
      <vt:lpstr>Ex 3, Bůh, který se zjevil Mojžíšovi</vt:lpstr>
      <vt:lpstr>Ex 34,6, „Krédo Izraele“</vt:lpstr>
      <vt:lpstr>~Wxßr: laeî</vt:lpstr>
      <vt:lpstr>Nový zákon: milost a pravda</vt:lpstr>
      <vt:lpstr>Znovu: kdo je člověk?</vt:lpstr>
      <vt:lpstr>Jeden důsledek: Co je milosrdenství?</vt:lpstr>
      <vt:lpstr>závěr</vt:lpstr>
      <vt:lpstr>U2 „grace“</vt:lpstr>
      <vt:lpstr>Prezentace aplikace PowerPoint</vt:lpstr>
      <vt:lpstr>Prezentace aplikace PowerPoint</vt:lpstr>
      <vt:lpstr>Grace finds beauty in everything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Jaký je vlastně Bůh Starého zákona?</dc:title>
  <dc:creator>Ladislav Heryán</dc:creator>
  <cp:lastModifiedBy>Ladislav Heryán</cp:lastModifiedBy>
  <cp:revision>23</cp:revision>
  <dcterms:created xsi:type="dcterms:W3CDTF">2018-08-17T10:51:36Z</dcterms:created>
  <dcterms:modified xsi:type="dcterms:W3CDTF">2018-08-18T10:08:05Z</dcterms:modified>
</cp:coreProperties>
</file>