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Odkud se vzalo zlo a jeho následky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Biblistika, 2. </a:t>
            </a:r>
            <a:r>
              <a:rPr lang="cs-CZ" smtClean="0"/>
              <a:t>přednáška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68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1566" y="167758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1565" y="2352518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je objektivně zlé, se člověku zdá dobré – k jídlu, pohledu, růstu.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je zlé, vypadá jako dobré; podobně i oddálení se od Hospodina svedeni cizím božstvem </a:t>
            </a:r>
            <a:r>
              <a:rPr lang="cs-CZ" dirty="0"/>
              <a:t>(</a:t>
            </a:r>
            <a:r>
              <a:rPr lang="cs-CZ" dirty="0" smtClean="0"/>
              <a:t>autor </a:t>
            </a:r>
            <a:r>
              <a:rPr lang="cs-CZ" dirty="0"/>
              <a:t>zde promítá zkušenost své </a:t>
            </a:r>
            <a:r>
              <a:rPr lang="cs-CZ" dirty="0" smtClean="0"/>
              <a:t>doby, kult </a:t>
            </a:r>
            <a:r>
              <a:rPr lang="cs-CZ" dirty="0" err="1" smtClean="0"/>
              <a:t>Baalovi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/>
              <a:t>na </a:t>
            </a:r>
            <a:r>
              <a:rPr lang="cs-CZ" dirty="0" smtClean="0"/>
              <a:t>prarodiče). </a:t>
            </a:r>
          </a:p>
          <a:p>
            <a:pPr marL="0" indent="0">
              <a:buNone/>
            </a:pPr>
            <a:r>
              <a:rPr lang="cs-CZ" b="1" dirty="0" smtClean="0"/>
              <a:t>Důsledek</a:t>
            </a:r>
            <a:r>
              <a:rPr lang="cs-CZ" dirty="0"/>
              <a:t>: zlo je považováno za dobro, přičemž člověk se vzdaluje od Boha a společenství s ním.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92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a následky hříchu (</a:t>
            </a:r>
            <a:r>
              <a:rPr lang="cs-CZ" dirty="0" smtClean="0"/>
              <a:t>3,8-24</a:t>
            </a:r>
            <a:r>
              <a:rPr lang="cs-CZ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cs-CZ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/>
              <a:t>uslyšeli</a:t>
            </a:r>
            <a:r>
              <a:rPr lang="en-US" dirty="0"/>
              <a:t> </a:t>
            </a:r>
            <a:r>
              <a:rPr lang="en-US" dirty="0" err="1"/>
              <a:t>hlas</a:t>
            </a:r>
            <a:r>
              <a:rPr lang="en-US" dirty="0"/>
              <a:t> </a:t>
            </a:r>
            <a:r>
              <a:rPr lang="en-US" dirty="0" err="1"/>
              <a:t>Hospodina</a:t>
            </a:r>
            <a:r>
              <a:rPr lang="en-US" dirty="0"/>
              <a:t> </a:t>
            </a:r>
            <a:r>
              <a:rPr lang="en-US" dirty="0" err="1"/>
              <a:t>Boha</a:t>
            </a:r>
            <a:r>
              <a:rPr lang="en-US" dirty="0"/>
              <a:t> </a:t>
            </a:r>
            <a:r>
              <a:rPr lang="en-US" dirty="0" err="1"/>
              <a:t>procházejícího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zahradě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denního</a:t>
            </a:r>
            <a:r>
              <a:rPr lang="en-US" dirty="0"/>
              <a:t> </a:t>
            </a:r>
            <a:r>
              <a:rPr lang="en-US" dirty="0" err="1"/>
              <a:t>vánku</a:t>
            </a:r>
            <a:r>
              <a:rPr lang="en-US" dirty="0"/>
              <a:t>. I </a:t>
            </a:r>
            <a:r>
              <a:rPr lang="en-US" dirty="0" err="1"/>
              <a:t>ukryli</a:t>
            </a:r>
            <a:r>
              <a:rPr lang="en-US" dirty="0"/>
              <a:t> se </a:t>
            </a:r>
            <a:r>
              <a:rPr lang="en-US" dirty="0" err="1"/>
              <a:t>člověk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Hospodinem</a:t>
            </a:r>
            <a:r>
              <a:rPr lang="en-US" dirty="0"/>
              <a:t> </a:t>
            </a:r>
            <a:r>
              <a:rPr lang="en-US" dirty="0" err="1"/>
              <a:t>Bohem</a:t>
            </a:r>
            <a:r>
              <a:rPr lang="en-US" dirty="0"/>
              <a:t> </a:t>
            </a:r>
            <a:r>
              <a:rPr lang="en-US" dirty="0" err="1"/>
              <a:t>uprostřed</a:t>
            </a:r>
            <a:r>
              <a:rPr lang="en-US" dirty="0"/>
              <a:t> </a:t>
            </a:r>
            <a:r>
              <a:rPr lang="en-US" dirty="0" err="1"/>
              <a:t>stromoví</a:t>
            </a:r>
            <a:r>
              <a:rPr lang="en-US" dirty="0"/>
              <a:t> v </a:t>
            </a:r>
            <a:r>
              <a:rPr lang="en-US" dirty="0" err="1"/>
              <a:t>zahradě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9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zavolal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: "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?"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 On </a:t>
            </a:r>
            <a:r>
              <a:rPr lang="en-US" dirty="0" err="1"/>
              <a:t>odpověděl</a:t>
            </a:r>
            <a:r>
              <a:rPr lang="en-US" dirty="0"/>
              <a:t>: "</a:t>
            </a:r>
            <a:r>
              <a:rPr lang="en-US" dirty="0" err="1"/>
              <a:t>Uslyšel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v </a:t>
            </a:r>
            <a:r>
              <a:rPr lang="en-US" dirty="0" err="1"/>
              <a:t>zahradě</a:t>
            </a:r>
            <a:r>
              <a:rPr lang="en-US" dirty="0"/>
              <a:t> </a:t>
            </a:r>
            <a:r>
              <a:rPr lang="en-US" dirty="0" err="1"/>
              <a:t>tvůj</a:t>
            </a:r>
            <a:r>
              <a:rPr lang="en-US" dirty="0"/>
              <a:t> </a:t>
            </a:r>
            <a:r>
              <a:rPr lang="en-US" dirty="0" err="1"/>
              <a:t>hlas</a:t>
            </a:r>
            <a:r>
              <a:rPr lang="en-US" dirty="0"/>
              <a:t> a </a:t>
            </a:r>
            <a:r>
              <a:rPr lang="en-US" dirty="0" err="1"/>
              <a:t>bál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se. A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nahý</a:t>
            </a:r>
            <a:r>
              <a:rPr lang="en-US" dirty="0"/>
              <a:t>, </a:t>
            </a:r>
            <a:r>
              <a:rPr lang="en-US" dirty="0" err="1"/>
              <a:t>ukryl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se."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07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a následky hříchu (3,8-24)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mu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pověděl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nahý</a:t>
            </a:r>
            <a:r>
              <a:rPr lang="en-US" dirty="0"/>
              <a:t>? </a:t>
            </a:r>
            <a:r>
              <a:rPr lang="en-US" dirty="0" err="1"/>
              <a:t>Nejedl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z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, z </a:t>
            </a:r>
            <a:r>
              <a:rPr lang="en-US" dirty="0" err="1"/>
              <a:t>něhož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zakázal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?"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odpověděl</a:t>
            </a:r>
            <a:r>
              <a:rPr lang="en-US" dirty="0"/>
              <a:t>: "</a:t>
            </a:r>
            <a:r>
              <a:rPr lang="en-US" dirty="0" err="1"/>
              <a:t>Žena</a:t>
            </a:r>
            <a:r>
              <a:rPr lang="en-US" dirty="0"/>
              <a:t>,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mi dal, aby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mně</a:t>
            </a:r>
            <a:r>
              <a:rPr lang="en-US" dirty="0"/>
              <a:t> </a:t>
            </a:r>
            <a:r>
              <a:rPr lang="en-US" dirty="0" err="1"/>
              <a:t>stála</a:t>
            </a:r>
            <a:r>
              <a:rPr lang="en-US" dirty="0"/>
              <a:t>, ta mi </a:t>
            </a:r>
            <a:r>
              <a:rPr lang="en-US" dirty="0" err="1"/>
              <a:t>dala</a:t>
            </a:r>
            <a:r>
              <a:rPr lang="en-US" dirty="0"/>
              <a:t> z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 a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jedl</a:t>
            </a:r>
            <a:r>
              <a:rPr lang="en-US" dirty="0" smtClean="0"/>
              <a:t>.„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/>
              <a:t>13</a:t>
            </a:r>
            <a:r>
              <a:rPr lang="en-US" dirty="0"/>
              <a:t> Proto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ženě</a:t>
            </a:r>
            <a:r>
              <a:rPr lang="en-US" dirty="0"/>
              <a:t>: "Cos to </a:t>
            </a:r>
            <a:r>
              <a:rPr lang="en-US" dirty="0" err="1"/>
              <a:t>učinila</a:t>
            </a:r>
            <a:r>
              <a:rPr lang="en-US" dirty="0"/>
              <a:t>?"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odpověděla</a:t>
            </a:r>
            <a:r>
              <a:rPr lang="en-US" dirty="0"/>
              <a:t>: "Had </a:t>
            </a:r>
            <a:r>
              <a:rPr lang="en-US" dirty="0" err="1"/>
              <a:t>mě</a:t>
            </a:r>
            <a:r>
              <a:rPr lang="en-US" dirty="0"/>
              <a:t> </a:t>
            </a:r>
            <a:r>
              <a:rPr lang="en-US" dirty="0" err="1"/>
              <a:t>podvedl</a:t>
            </a:r>
            <a:r>
              <a:rPr lang="en-US" dirty="0"/>
              <a:t> a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jedla</a:t>
            </a:r>
            <a:r>
              <a:rPr lang="en-US" dirty="0"/>
              <a:t>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5119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První účinek hříchu: místo aby se stal Bohem, člověk objeví svou hlubokou bídu („nahý“ – tedy degradovaný).</a:t>
            </a:r>
          </a:p>
          <a:p>
            <a:pPr marL="0" indent="0">
              <a:buNone/>
            </a:pPr>
            <a:r>
              <a:rPr lang="cs-CZ" dirty="0" smtClean="0"/>
              <a:t>Utíká </a:t>
            </a:r>
            <a:r>
              <a:rPr lang="cs-CZ" dirty="0"/>
              <a:t>od Boha a svaluje vinu na druhého.</a:t>
            </a:r>
          </a:p>
          <a:p>
            <a:pPr marL="0" indent="0">
              <a:buNone/>
            </a:pPr>
            <a:r>
              <a:rPr lang="cs-CZ" dirty="0" smtClean="0"/>
              <a:t>Bůh </a:t>
            </a:r>
            <a:r>
              <a:rPr lang="cs-CZ" dirty="0"/>
              <a:t>však neutíká, zůstává v zahradě a volá odpovědné k odpovědnosti.</a:t>
            </a:r>
          </a:p>
          <a:p>
            <a:pPr marL="0" indent="0">
              <a:buNone/>
            </a:pPr>
            <a:r>
              <a:rPr lang="cs-CZ" dirty="0" smtClean="0"/>
              <a:t>Muž </a:t>
            </a:r>
            <a:r>
              <a:rPr lang="cs-CZ" dirty="0"/>
              <a:t>hledá obětního kozla: „žena, kterou jsi mi dal!“</a:t>
            </a:r>
          </a:p>
          <a:p>
            <a:pPr marL="0" indent="0">
              <a:buNone/>
            </a:pPr>
            <a:r>
              <a:rPr lang="cs-CZ" dirty="0" smtClean="0"/>
              <a:t>Muž </a:t>
            </a:r>
            <a:r>
              <a:rPr lang="cs-CZ" dirty="0"/>
              <a:t>a žena se vzájemně obviňují, protože zlo rozděluje, nesjednocuje.</a:t>
            </a:r>
          </a:p>
          <a:p>
            <a:pPr marL="0" indent="0">
              <a:buNone/>
            </a:pPr>
            <a:r>
              <a:rPr lang="cs-CZ" dirty="0" smtClean="0"/>
              <a:t>Začíná </a:t>
            </a:r>
            <a:r>
              <a:rPr lang="cs-CZ" dirty="0"/>
              <a:t>tedy </a:t>
            </a:r>
            <a:r>
              <a:rPr lang="cs-CZ" dirty="0" smtClean="0"/>
              <a:t>soud…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52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a následky hříchu (3,8-24)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035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14</a:t>
            </a:r>
            <a:r>
              <a:rPr lang="en-US" dirty="0"/>
              <a:t> 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hadovi</a:t>
            </a:r>
            <a:r>
              <a:rPr lang="en-US" dirty="0"/>
              <a:t>: "</a:t>
            </a:r>
            <a:r>
              <a:rPr lang="en-US" dirty="0" err="1"/>
              <a:t>Protožes</a:t>
            </a:r>
            <a:r>
              <a:rPr lang="en-US" dirty="0"/>
              <a:t> to </a:t>
            </a:r>
            <a:r>
              <a:rPr lang="en-US" dirty="0" err="1"/>
              <a:t>učinil</a:t>
            </a:r>
            <a:r>
              <a:rPr lang="en-US" dirty="0"/>
              <a:t>, </a:t>
            </a:r>
            <a:r>
              <a:rPr lang="en-US" dirty="0" err="1"/>
              <a:t>buď</a:t>
            </a:r>
            <a:r>
              <a:rPr lang="en-US" dirty="0"/>
              <a:t> </a:t>
            </a:r>
            <a:r>
              <a:rPr lang="en-US" dirty="0" err="1"/>
              <a:t>proklet</a:t>
            </a:r>
            <a:r>
              <a:rPr lang="en-US" dirty="0"/>
              <a:t>, </a:t>
            </a:r>
            <a:r>
              <a:rPr lang="en-US" dirty="0" err="1"/>
              <a:t>vyvržen</a:t>
            </a:r>
            <a:r>
              <a:rPr lang="en-US" dirty="0"/>
              <a:t> ode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zvířat</a:t>
            </a:r>
            <a:r>
              <a:rPr lang="en-US" dirty="0"/>
              <a:t> a ode </a:t>
            </a:r>
            <a:r>
              <a:rPr lang="en-US" dirty="0" err="1"/>
              <a:t>vší</a:t>
            </a:r>
            <a:r>
              <a:rPr lang="en-US" dirty="0"/>
              <a:t> </a:t>
            </a:r>
            <a:r>
              <a:rPr lang="en-US" dirty="0" err="1"/>
              <a:t>polní</a:t>
            </a:r>
            <a:r>
              <a:rPr lang="en-US" dirty="0"/>
              <a:t> </a:t>
            </a:r>
            <a:r>
              <a:rPr lang="en-US" dirty="0" err="1"/>
              <a:t>zvěře</a:t>
            </a:r>
            <a:r>
              <a:rPr lang="en-US" dirty="0"/>
              <a:t>. </a:t>
            </a:r>
            <a:r>
              <a:rPr lang="en-US" dirty="0" err="1"/>
              <a:t>Polezeš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břiše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dny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žrát</a:t>
            </a:r>
            <a:r>
              <a:rPr lang="en-US" dirty="0"/>
              <a:t>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prach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tebe</a:t>
            </a:r>
            <a:r>
              <a:rPr lang="en-US" dirty="0"/>
              <a:t> a </a:t>
            </a:r>
            <a:r>
              <a:rPr lang="en-US" dirty="0" err="1"/>
              <a:t>ženu</a:t>
            </a:r>
            <a:r>
              <a:rPr lang="en-US" dirty="0"/>
              <a:t> </a:t>
            </a:r>
            <a:r>
              <a:rPr lang="en-US" dirty="0" err="1"/>
              <a:t>položím</a:t>
            </a:r>
            <a:r>
              <a:rPr lang="en-US" dirty="0"/>
              <a:t> </a:t>
            </a:r>
            <a:r>
              <a:rPr lang="en-US" dirty="0" err="1"/>
              <a:t>nepřátelství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símě</a:t>
            </a:r>
            <a:r>
              <a:rPr lang="en-US" dirty="0"/>
              <a:t> </a:t>
            </a:r>
            <a:r>
              <a:rPr lang="en-US" dirty="0" err="1"/>
              <a:t>tvé</a:t>
            </a:r>
            <a:r>
              <a:rPr lang="en-US" dirty="0"/>
              <a:t> a </a:t>
            </a:r>
            <a:r>
              <a:rPr lang="en-US" dirty="0" err="1"/>
              <a:t>símě</a:t>
            </a:r>
            <a:r>
              <a:rPr lang="en-US" dirty="0"/>
              <a:t> </a:t>
            </a:r>
            <a:r>
              <a:rPr lang="en-US" dirty="0" err="1"/>
              <a:t>její</a:t>
            </a:r>
            <a:r>
              <a:rPr lang="en-US" dirty="0"/>
              <a:t>. Ono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rozdrtí</a:t>
            </a:r>
            <a:r>
              <a:rPr lang="en-US" dirty="0"/>
              <a:t> </a:t>
            </a:r>
            <a:r>
              <a:rPr lang="en-US" dirty="0" err="1"/>
              <a:t>hlavu</a:t>
            </a:r>
            <a:r>
              <a:rPr lang="en-US" dirty="0"/>
              <a:t> a ty </a:t>
            </a:r>
            <a:r>
              <a:rPr lang="en-US" dirty="0" err="1"/>
              <a:t>jemu</a:t>
            </a:r>
            <a:r>
              <a:rPr lang="en-US" dirty="0"/>
              <a:t> </a:t>
            </a:r>
            <a:r>
              <a:rPr lang="en-US" dirty="0" err="1"/>
              <a:t>rozdrtíš</a:t>
            </a:r>
            <a:r>
              <a:rPr lang="en-US" dirty="0"/>
              <a:t> </a:t>
            </a:r>
            <a:r>
              <a:rPr lang="en-US" dirty="0" err="1"/>
              <a:t>patu</a:t>
            </a:r>
            <a:r>
              <a:rPr lang="en-US" dirty="0"/>
              <a:t>."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b="1" dirty="0"/>
              <a:t>proto-evangelium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Had-Satan zlořečen, bude vždy ve válce proti dobru a nakonec poražen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95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a následky hříchu (3,8-24)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 </a:t>
            </a:r>
            <a:r>
              <a:rPr lang="en-US" dirty="0" err="1"/>
              <a:t>Ženě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Velice</a:t>
            </a:r>
            <a:r>
              <a:rPr lang="en-US" dirty="0"/>
              <a:t> </a:t>
            </a:r>
            <a:r>
              <a:rPr lang="en-US" dirty="0" err="1"/>
              <a:t>rozmnožím</a:t>
            </a:r>
            <a:r>
              <a:rPr lang="en-US" dirty="0"/>
              <a:t> </a:t>
            </a:r>
            <a:r>
              <a:rPr lang="en-US" dirty="0" err="1"/>
              <a:t>tvé</a:t>
            </a:r>
            <a:r>
              <a:rPr lang="en-US" dirty="0"/>
              <a:t> </a:t>
            </a:r>
            <a:r>
              <a:rPr lang="en-US" dirty="0" err="1"/>
              <a:t>trápení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bolesti</a:t>
            </a:r>
            <a:r>
              <a:rPr lang="en-US" dirty="0"/>
              <a:t> </a:t>
            </a:r>
            <a:r>
              <a:rPr lang="en-US" dirty="0" err="1"/>
              <a:t>těhotenství</a:t>
            </a:r>
            <a:r>
              <a:rPr lang="en-US" dirty="0"/>
              <a:t>, </a:t>
            </a:r>
            <a:r>
              <a:rPr lang="en-US" dirty="0" err="1"/>
              <a:t>syny</a:t>
            </a:r>
            <a:r>
              <a:rPr lang="en-US" dirty="0"/>
              <a:t>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rodit</a:t>
            </a:r>
            <a:r>
              <a:rPr lang="en-US" dirty="0"/>
              <a:t> v </a:t>
            </a:r>
            <a:r>
              <a:rPr lang="en-US" dirty="0" err="1"/>
              <a:t>utrpení</a:t>
            </a:r>
            <a:r>
              <a:rPr lang="en-US" dirty="0"/>
              <a:t>,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dychtit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svém</a:t>
            </a:r>
            <a:r>
              <a:rPr lang="en-US" dirty="0"/>
              <a:t> </a:t>
            </a:r>
            <a:r>
              <a:rPr lang="en-US" dirty="0" err="1"/>
              <a:t>muži</a:t>
            </a:r>
            <a:r>
              <a:rPr lang="en-US" dirty="0"/>
              <a:t>, ale on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tebou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vládnout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/>
              <a:t>Žena</a:t>
            </a:r>
            <a:r>
              <a:rPr lang="cs-CZ" i="1" dirty="0"/>
              <a:t> </a:t>
            </a:r>
            <a:r>
              <a:rPr lang="cs-CZ" dirty="0"/>
              <a:t>je potrestána jako manželka (je přitahuje ji muž, který nad ní zároveň panuje) a jako matka (rodí v bolesti a riziku).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Bůh </a:t>
            </a:r>
            <a:r>
              <a:rPr lang="cs-CZ" dirty="0"/>
              <a:t>chtěl ženu podobnou muži, </a:t>
            </a:r>
            <a:r>
              <a:rPr lang="cs-CZ" dirty="0" smtClean="0"/>
              <a:t>ale ten </a:t>
            </a:r>
            <a:r>
              <a:rPr lang="cs-CZ" dirty="0"/>
              <a:t>ji odsoudil do otroctví.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68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a následky hříchu (3,8-24)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02828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cs-CZ" dirty="0" smtClean="0"/>
              <a:t>Člověku</a:t>
            </a:r>
            <a:r>
              <a:rPr lang="en-US" dirty="0" smtClean="0"/>
              <a:t>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Uposlechl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hlasu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ženy</a:t>
            </a:r>
            <a:r>
              <a:rPr lang="en-US" dirty="0"/>
              <a:t> a </a:t>
            </a:r>
            <a:r>
              <a:rPr lang="en-US" dirty="0" err="1"/>
              <a:t>jedl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, z </a:t>
            </a:r>
            <a:r>
              <a:rPr lang="en-US" dirty="0" err="1"/>
              <a:t>něhož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zakázal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. </a:t>
            </a:r>
            <a:r>
              <a:rPr lang="en-US" dirty="0" err="1"/>
              <a:t>Kvůli</a:t>
            </a:r>
            <a:r>
              <a:rPr lang="en-US" dirty="0"/>
              <a:t> </a:t>
            </a:r>
            <a:r>
              <a:rPr lang="en-US" dirty="0" err="1"/>
              <a:t>tobě</a:t>
            </a:r>
            <a:r>
              <a:rPr lang="en-US" dirty="0"/>
              <a:t> </a:t>
            </a:r>
            <a:r>
              <a:rPr lang="en-US" dirty="0" err="1"/>
              <a:t>nechť</a:t>
            </a:r>
            <a:r>
              <a:rPr lang="en-US" dirty="0"/>
              <a:t> je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prokleta</a:t>
            </a:r>
            <a:r>
              <a:rPr lang="en-US" dirty="0"/>
              <a:t>;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celý</a:t>
            </a:r>
            <a:r>
              <a:rPr lang="en-US" dirty="0"/>
              <a:t> </a:t>
            </a:r>
            <a:r>
              <a:rPr lang="en-US" dirty="0" err="1"/>
              <a:t>svůj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 z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 v </a:t>
            </a:r>
            <a:r>
              <a:rPr lang="en-US" dirty="0" err="1"/>
              <a:t>trápení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</a:t>
            </a:r>
            <a:r>
              <a:rPr lang="en-US" dirty="0" err="1"/>
              <a:t>Vydá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jenom</a:t>
            </a:r>
            <a:r>
              <a:rPr lang="en-US" dirty="0"/>
              <a:t> </a:t>
            </a:r>
            <a:r>
              <a:rPr lang="en-US" dirty="0" err="1"/>
              <a:t>trní</a:t>
            </a:r>
            <a:r>
              <a:rPr lang="en-US" dirty="0"/>
              <a:t> a </a:t>
            </a:r>
            <a:r>
              <a:rPr lang="en-US" dirty="0" err="1"/>
              <a:t>hloží</a:t>
            </a:r>
            <a:r>
              <a:rPr lang="en-US" dirty="0"/>
              <a:t> a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 </a:t>
            </a:r>
            <a:r>
              <a:rPr lang="en-US" dirty="0" err="1"/>
              <a:t>polní</a:t>
            </a:r>
            <a:r>
              <a:rPr lang="en-US" dirty="0"/>
              <a:t> </a:t>
            </a:r>
            <a:r>
              <a:rPr lang="en-US" dirty="0" err="1"/>
              <a:t>byliny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V </a:t>
            </a:r>
            <a:r>
              <a:rPr lang="en-US" dirty="0" err="1"/>
              <a:t>potu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tváře</a:t>
            </a:r>
            <a:r>
              <a:rPr lang="en-US" dirty="0"/>
              <a:t>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 </a:t>
            </a:r>
            <a:r>
              <a:rPr lang="en-US" dirty="0" err="1"/>
              <a:t>chléb</a:t>
            </a:r>
            <a:r>
              <a:rPr lang="en-US" dirty="0"/>
              <a:t>, </a:t>
            </a:r>
            <a:r>
              <a:rPr lang="en-US" dirty="0" err="1"/>
              <a:t>dokud</a:t>
            </a:r>
            <a:r>
              <a:rPr lang="en-US" dirty="0"/>
              <a:t> se </a:t>
            </a:r>
            <a:r>
              <a:rPr lang="en-US" dirty="0" err="1"/>
              <a:t>nenavrátíš</a:t>
            </a:r>
            <a:r>
              <a:rPr lang="en-US" dirty="0"/>
              <a:t> do </a:t>
            </a:r>
            <a:r>
              <a:rPr lang="en-US" dirty="0" err="1"/>
              <a:t>země</a:t>
            </a:r>
            <a:r>
              <a:rPr lang="en-US" dirty="0"/>
              <a:t>, z </a:t>
            </a:r>
            <a:r>
              <a:rPr lang="en-US" dirty="0" err="1"/>
              <a:t>níž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vzat</a:t>
            </a:r>
            <a:r>
              <a:rPr lang="en-US" dirty="0"/>
              <a:t>. </a:t>
            </a:r>
            <a:r>
              <a:rPr lang="en-US" dirty="0" err="1"/>
              <a:t>Prach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a v </a:t>
            </a:r>
            <a:r>
              <a:rPr lang="en-US" dirty="0" err="1"/>
              <a:t>prach</a:t>
            </a:r>
            <a:r>
              <a:rPr lang="en-US" dirty="0"/>
              <a:t> se </a:t>
            </a:r>
            <a:r>
              <a:rPr lang="en-US" dirty="0" err="1"/>
              <a:t>navrátíš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/>
              <a:t>Muž se ze zahradníka a strážce ráje stává tvrdě pracujícím rolníkem.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80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a následky hříchu (3,8-24)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4" y="1618421"/>
            <a:ext cx="9905998" cy="5078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20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svou</a:t>
            </a:r>
            <a:r>
              <a:rPr lang="en-US" dirty="0"/>
              <a:t> </a:t>
            </a:r>
            <a:r>
              <a:rPr lang="en-US" dirty="0" err="1"/>
              <a:t>ženu</a:t>
            </a:r>
            <a:r>
              <a:rPr lang="en-US" dirty="0"/>
              <a:t> </a:t>
            </a:r>
            <a:r>
              <a:rPr lang="en-US" dirty="0" err="1"/>
              <a:t>pojmenoval</a:t>
            </a:r>
            <a:r>
              <a:rPr lang="en-US" dirty="0"/>
              <a:t> Eva (to je </a:t>
            </a:r>
            <a:r>
              <a:rPr lang="en-US" dirty="0" err="1"/>
              <a:t>Živa</a:t>
            </a:r>
            <a:r>
              <a:rPr lang="en-US" dirty="0"/>
              <a:t>), </a:t>
            </a:r>
            <a:r>
              <a:rPr lang="en-US" dirty="0" err="1"/>
              <a:t>protože</a:t>
            </a:r>
            <a:r>
              <a:rPr lang="en-US" dirty="0"/>
              <a:t> se </a:t>
            </a:r>
            <a:r>
              <a:rPr lang="en-US" dirty="0" err="1"/>
              <a:t>stala</a:t>
            </a:r>
            <a:r>
              <a:rPr lang="en-US" dirty="0"/>
              <a:t> </a:t>
            </a:r>
            <a:r>
              <a:rPr lang="en-US" dirty="0" err="1"/>
              <a:t>matkou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živých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21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udělal</a:t>
            </a:r>
            <a:r>
              <a:rPr lang="en-US" dirty="0"/>
              <a:t> </a:t>
            </a:r>
            <a:r>
              <a:rPr lang="en-US" dirty="0" err="1"/>
              <a:t>Adamovi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ženě</a:t>
            </a:r>
            <a:r>
              <a:rPr lang="en-US" dirty="0"/>
              <a:t> </a:t>
            </a:r>
            <a:r>
              <a:rPr lang="en-US" dirty="0" err="1"/>
              <a:t>kožené</a:t>
            </a:r>
            <a:r>
              <a:rPr lang="en-US" dirty="0"/>
              <a:t> </a:t>
            </a:r>
            <a:r>
              <a:rPr lang="en-US" dirty="0" err="1"/>
              <a:t>suknice</a:t>
            </a:r>
            <a:r>
              <a:rPr lang="en-US" dirty="0"/>
              <a:t> a </a:t>
            </a:r>
            <a:r>
              <a:rPr lang="en-US" dirty="0" err="1"/>
              <a:t>přioděl</a:t>
            </a:r>
            <a:r>
              <a:rPr lang="en-US" dirty="0"/>
              <a:t> je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Mužova družka již není </a:t>
            </a:r>
            <a:r>
              <a:rPr lang="cs-CZ" i="1" dirty="0" err="1"/>
              <a:t>iššáh</a:t>
            </a:r>
            <a:r>
              <a:rPr lang="cs-CZ" dirty="0"/>
              <a:t>, ale </a:t>
            </a:r>
            <a:r>
              <a:rPr lang="cs-CZ" i="1" dirty="0" err="1"/>
              <a:t>hawwah</a:t>
            </a:r>
            <a:r>
              <a:rPr lang="cs-CZ" i="1" dirty="0"/>
              <a:t> </a:t>
            </a:r>
            <a:r>
              <a:rPr lang="cs-CZ" dirty="0"/>
              <a:t>(matka živých). Změna jména znamená změnu úkolu: </a:t>
            </a:r>
            <a:r>
              <a:rPr lang="cs-CZ" dirty="0" err="1"/>
              <a:t>manželka+matka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Boží </a:t>
            </a:r>
            <a:r>
              <a:rPr lang="cs-CZ" dirty="0"/>
              <a:t>láska je však větší než hřích člověka: nahý člověk je oděn. Musí ven ze </a:t>
            </a:r>
            <a:r>
              <a:rPr lang="cs-CZ" dirty="0" smtClean="0"/>
              <a:t>zahrady, </a:t>
            </a:r>
            <a:r>
              <a:rPr lang="cs-CZ" dirty="0"/>
              <a:t>ale Bůh je stále připraven ho přijmout zpět tam, kde mu bylo dobře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618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Rabínská interpretace (G. </a:t>
            </a:r>
            <a:r>
              <a:rPr lang="cs-CZ" dirty="0" err="1" smtClean="0"/>
              <a:t>Sachs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V </a:t>
            </a:r>
            <a:r>
              <a:rPr lang="en-US" dirty="0" err="1"/>
              <a:t>potu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tváře</a:t>
            </a:r>
            <a:r>
              <a:rPr lang="en-US" dirty="0"/>
              <a:t>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 </a:t>
            </a:r>
            <a:r>
              <a:rPr lang="en-US" dirty="0" err="1"/>
              <a:t>chléb</a:t>
            </a:r>
            <a:r>
              <a:rPr lang="en-US" dirty="0"/>
              <a:t>, </a:t>
            </a:r>
            <a:r>
              <a:rPr lang="en-US" dirty="0" err="1"/>
              <a:t>dokud</a:t>
            </a:r>
            <a:r>
              <a:rPr lang="en-US" dirty="0"/>
              <a:t> se </a:t>
            </a:r>
            <a:r>
              <a:rPr lang="en-US" dirty="0" err="1"/>
              <a:t>nenavrátíš</a:t>
            </a:r>
            <a:r>
              <a:rPr lang="en-US" dirty="0"/>
              <a:t> do </a:t>
            </a:r>
            <a:r>
              <a:rPr lang="en-US" dirty="0" err="1"/>
              <a:t>země</a:t>
            </a:r>
            <a:r>
              <a:rPr lang="en-US" dirty="0"/>
              <a:t>, z </a:t>
            </a:r>
            <a:r>
              <a:rPr lang="en-US" dirty="0" err="1"/>
              <a:t>níž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vzat</a:t>
            </a:r>
            <a:r>
              <a:rPr lang="en-US" dirty="0"/>
              <a:t>. </a:t>
            </a:r>
            <a:r>
              <a:rPr lang="en-US" dirty="0" err="1"/>
              <a:t>Prach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a v </a:t>
            </a:r>
            <a:r>
              <a:rPr lang="en-US" dirty="0" err="1"/>
              <a:t>prach</a:t>
            </a:r>
            <a:r>
              <a:rPr lang="en-US" dirty="0"/>
              <a:t> se </a:t>
            </a:r>
            <a:r>
              <a:rPr lang="en-US" dirty="0" err="1"/>
              <a:t>navrátíš</a:t>
            </a:r>
            <a:r>
              <a:rPr lang="en-US" dirty="0"/>
              <a:t>."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20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svou</a:t>
            </a:r>
            <a:r>
              <a:rPr lang="en-US" dirty="0"/>
              <a:t> </a:t>
            </a:r>
            <a:r>
              <a:rPr lang="en-US" dirty="0" err="1"/>
              <a:t>ženu</a:t>
            </a:r>
            <a:r>
              <a:rPr lang="en-US" dirty="0"/>
              <a:t> </a:t>
            </a:r>
            <a:r>
              <a:rPr lang="en-US" dirty="0" err="1"/>
              <a:t>pojmenoval</a:t>
            </a:r>
            <a:r>
              <a:rPr lang="en-US" dirty="0"/>
              <a:t> Eva (to je </a:t>
            </a:r>
            <a:r>
              <a:rPr lang="en-US" dirty="0" err="1"/>
              <a:t>Živa</a:t>
            </a:r>
            <a:r>
              <a:rPr lang="en-US" dirty="0"/>
              <a:t>), </a:t>
            </a:r>
            <a:r>
              <a:rPr lang="en-US" dirty="0" err="1"/>
              <a:t>protože</a:t>
            </a:r>
            <a:r>
              <a:rPr lang="en-US" dirty="0"/>
              <a:t> se </a:t>
            </a:r>
            <a:r>
              <a:rPr lang="en-US" dirty="0" err="1"/>
              <a:t>stala</a:t>
            </a:r>
            <a:r>
              <a:rPr lang="en-US" dirty="0"/>
              <a:t> </a:t>
            </a:r>
            <a:r>
              <a:rPr lang="en-US" dirty="0" err="1"/>
              <a:t>matkou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živých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21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udělal</a:t>
            </a:r>
            <a:r>
              <a:rPr lang="en-US" dirty="0"/>
              <a:t> </a:t>
            </a:r>
            <a:r>
              <a:rPr lang="en-US" dirty="0" err="1"/>
              <a:t>Adamovi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ženě</a:t>
            </a:r>
            <a:r>
              <a:rPr lang="en-US" dirty="0"/>
              <a:t> </a:t>
            </a:r>
            <a:r>
              <a:rPr lang="en-US" dirty="0" err="1"/>
              <a:t>kožené</a:t>
            </a:r>
            <a:r>
              <a:rPr lang="en-US" dirty="0"/>
              <a:t> </a:t>
            </a:r>
            <a:r>
              <a:rPr lang="en-US" dirty="0" err="1"/>
              <a:t>suknice</a:t>
            </a:r>
            <a:r>
              <a:rPr lang="en-US" dirty="0"/>
              <a:t> a </a:t>
            </a:r>
            <a:r>
              <a:rPr lang="en-US" dirty="0" err="1"/>
              <a:t>přioděl</a:t>
            </a:r>
            <a:r>
              <a:rPr lang="en-US" dirty="0"/>
              <a:t> je.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Co se stalo, že se od v. 20 tak změnil tón vyprávění?</a:t>
            </a:r>
          </a:p>
        </p:txBody>
      </p:sp>
    </p:spTree>
    <p:extLst>
      <p:ext uri="{BB962C8B-B14F-4D97-AF65-F5344CB8AC3E}">
        <p14:creationId xmlns:p14="http://schemas.microsoft.com/office/powerpoint/2010/main" val="128826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618186"/>
            <a:ext cx="10076086" cy="1478902"/>
          </a:xfrm>
        </p:spPr>
        <p:txBody>
          <a:bodyPr/>
          <a:lstStyle/>
          <a:p>
            <a:r>
              <a:rPr lang="cs-CZ" dirty="0"/>
              <a:t>Rabínská interpretace (R. </a:t>
            </a:r>
            <a:r>
              <a:rPr lang="cs-CZ" dirty="0" err="1"/>
              <a:t>Meir</a:t>
            </a:r>
            <a:r>
              <a:rPr lang="cs-CZ" dirty="0"/>
              <a:t>, 2. stol.)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60177" cy="4151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udělal</a:t>
            </a:r>
            <a:r>
              <a:rPr lang="en-US" dirty="0"/>
              <a:t> </a:t>
            </a:r>
            <a:r>
              <a:rPr lang="en-US" dirty="0" err="1"/>
              <a:t>Adamovi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ženě</a:t>
            </a:r>
            <a:r>
              <a:rPr lang="en-US" dirty="0"/>
              <a:t> </a:t>
            </a:r>
            <a:r>
              <a:rPr lang="en-US" dirty="0" err="1"/>
              <a:t>kožené</a:t>
            </a:r>
            <a:r>
              <a:rPr lang="en-US" dirty="0"/>
              <a:t> </a:t>
            </a:r>
            <a:r>
              <a:rPr lang="en-US" dirty="0" err="1"/>
              <a:t>suknice</a:t>
            </a:r>
            <a:r>
              <a:rPr lang="en-US" dirty="0"/>
              <a:t> a </a:t>
            </a:r>
            <a:r>
              <a:rPr lang="en-US" dirty="0" err="1"/>
              <a:t>přioděl</a:t>
            </a:r>
            <a:r>
              <a:rPr lang="en-US" dirty="0"/>
              <a:t> je.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4400" dirty="0">
                <a:latin typeface="Bwhebb" panose="00000400000000000000" pitchFamily="2" charset="0"/>
              </a:rPr>
              <a:t>`~</a:t>
            </a:r>
            <a:r>
              <a:rPr lang="en-US" sz="4400" dirty="0" err="1">
                <a:latin typeface="Bwhebb" panose="00000400000000000000" pitchFamily="2" charset="0"/>
              </a:rPr>
              <a:t>ve</a:t>
            </a:r>
            <a:r>
              <a:rPr lang="en-US" sz="4400" dirty="0">
                <a:latin typeface="Bwhebb" panose="00000400000000000000" pitchFamily="2" charset="0"/>
              </a:rPr>
              <a:t>(</a:t>
            </a:r>
            <a:r>
              <a:rPr lang="en-US" sz="4400" dirty="0" err="1">
                <a:latin typeface="Bwhebb" panose="00000400000000000000" pitchFamily="2" charset="0"/>
              </a:rPr>
              <a:t>Bil.Y:w</a:t>
            </a:r>
            <a:r>
              <a:rPr lang="en-US" sz="4400" dirty="0">
                <a:latin typeface="Bwhebb" panose="00000400000000000000" pitchFamily="2" charset="0"/>
              </a:rPr>
              <a:t>: </a:t>
            </a:r>
            <a:r>
              <a:rPr lang="en-US" sz="4400" dirty="0" err="1">
                <a:solidFill>
                  <a:srgbClr val="C00000"/>
                </a:solidFill>
                <a:latin typeface="Bwhebb" panose="00000400000000000000" pitchFamily="2" charset="0"/>
              </a:rPr>
              <a:t>rA</a:t>
            </a:r>
            <a:r>
              <a:rPr lang="en-US" sz="4400" dirty="0">
                <a:solidFill>
                  <a:srgbClr val="C00000"/>
                </a:solidFill>
                <a:latin typeface="Bwhebb" panose="00000400000000000000" pitchFamily="2" charset="0"/>
              </a:rPr>
              <a:t>[à</a:t>
            </a:r>
            <a:r>
              <a:rPr lang="en-US" sz="4400" dirty="0">
                <a:latin typeface="Bwhebb" panose="00000400000000000000" pitchFamily="2" charset="0"/>
              </a:rPr>
              <a:t> </a:t>
            </a:r>
            <a:r>
              <a:rPr lang="en-US" sz="4400" dirty="0" err="1">
                <a:latin typeface="Bwhebb" panose="00000400000000000000" pitchFamily="2" charset="0"/>
              </a:rPr>
              <a:t>tAnðt.K</a:t>
            </a:r>
            <a:r>
              <a:rPr lang="en-US" sz="4400" dirty="0">
                <a:latin typeface="Bwhebb" panose="00000400000000000000" pitchFamily="2" charset="0"/>
              </a:rPr>
              <a:t>' </a:t>
            </a:r>
            <a:r>
              <a:rPr lang="en-US" sz="4400" dirty="0" err="1">
                <a:latin typeface="Bwhebb" panose="00000400000000000000" pitchFamily="2" charset="0"/>
              </a:rPr>
              <a:t>AT±v.ail.W</a:t>
            </a:r>
            <a:r>
              <a:rPr lang="en-US" sz="4400" dirty="0">
                <a:latin typeface="Bwhebb" panose="00000400000000000000" pitchFamily="2" charset="0"/>
              </a:rPr>
              <a:t> ~</a:t>
            </a:r>
            <a:r>
              <a:rPr lang="en-US" sz="4400" dirty="0" err="1">
                <a:latin typeface="Bwhebb" panose="00000400000000000000" pitchFamily="2" charset="0"/>
              </a:rPr>
              <a:t>d"óa'l</a:t>
            </a:r>
            <a:r>
              <a:rPr lang="en-US" sz="4400" dirty="0">
                <a:latin typeface="Bwhebb" panose="00000400000000000000" pitchFamily="2" charset="0"/>
              </a:rPr>
              <a:t>. ~</a:t>
            </a:r>
            <a:r>
              <a:rPr lang="en-US" sz="4400" dirty="0" err="1">
                <a:latin typeface="Bwhebb" panose="00000400000000000000" pitchFamily="2" charset="0"/>
              </a:rPr>
              <a:t>yhiøl</a:t>
            </a:r>
            <a:r>
              <a:rPr lang="en-US" sz="4400" dirty="0">
                <a:latin typeface="Bwhebb" panose="00000400000000000000" pitchFamily="2" charset="0"/>
              </a:rPr>
              <a:t>{a/ </a:t>
            </a:r>
            <a:r>
              <a:rPr lang="en-US" sz="4400" dirty="0" err="1">
                <a:latin typeface="Bwhebb" panose="00000400000000000000" pitchFamily="2" charset="0"/>
              </a:rPr>
              <a:t>hw</a:t>
            </a:r>
            <a:r>
              <a:rPr lang="en-US" sz="4400" dirty="0">
                <a:latin typeface="Bwhebb" panose="00000400000000000000" pitchFamily="2" charset="0"/>
              </a:rPr>
              <a:t>"“</a:t>
            </a:r>
            <a:r>
              <a:rPr lang="en-US" sz="4400" dirty="0" err="1">
                <a:latin typeface="Bwhebb" panose="00000400000000000000" pitchFamily="2" charset="0"/>
              </a:rPr>
              <a:t>hy</a:t>
            </a:r>
            <a:r>
              <a:rPr lang="en-US" sz="4400" dirty="0">
                <a:latin typeface="Bwhebb" panose="00000400000000000000" pitchFamily="2" charset="0"/>
              </a:rPr>
              <a:t>&gt; •f[;</a:t>
            </a:r>
            <a:r>
              <a:rPr lang="en-US" sz="4400" dirty="0" err="1">
                <a:latin typeface="Bwhebb" panose="00000400000000000000" pitchFamily="2" charset="0"/>
              </a:rPr>
              <a:t>Y:w</a:t>
            </a:r>
            <a:r>
              <a:rPr lang="en-US" sz="4400" dirty="0">
                <a:latin typeface="Bwhebb" panose="00000400000000000000" pitchFamily="2" charset="0"/>
              </a:rPr>
              <a:t>:</a:t>
            </a:r>
          </a:p>
          <a:p>
            <a:pPr marL="0" indent="0">
              <a:buNone/>
            </a:pPr>
            <a:r>
              <a:rPr lang="en-US" sz="4400" dirty="0" err="1">
                <a:latin typeface="Bwhebb" panose="00000400000000000000" pitchFamily="2" charset="0"/>
              </a:rPr>
              <a:t>rAa</a:t>
            </a:r>
            <a:r>
              <a:rPr lang="en-US" sz="4400" dirty="0">
                <a:latin typeface="Bwhebb" panose="00000400000000000000" pitchFamily="2" charset="0"/>
              </a:rPr>
              <a:t>* </a:t>
            </a:r>
            <a:r>
              <a:rPr lang="cs-CZ" dirty="0"/>
              <a:t>(světlo)</a:t>
            </a:r>
            <a:r>
              <a:rPr lang="en-US" dirty="0">
                <a:latin typeface="Bwhebb" panose="00000400000000000000" pitchFamily="2" charset="0"/>
              </a:rPr>
              <a:t> </a:t>
            </a:r>
            <a:r>
              <a:rPr lang="en-US" sz="4400" dirty="0" err="1">
                <a:latin typeface="Bwhebb" panose="00000400000000000000" pitchFamily="2" charset="0"/>
              </a:rPr>
              <a:t>rA</a:t>
            </a:r>
            <a:r>
              <a:rPr lang="en-US" sz="4400" dirty="0">
                <a:latin typeface="Bwhebb" panose="00000400000000000000" pitchFamily="2" charset="0"/>
              </a:rPr>
              <a:t>[à</a:t>
            </a:r>
            <a:r>
              <a:rPr lang="cs-CZ" sz="4400" dirty="0">
                <a:latin typeface="Bwhebb" panose="00000400000000000000" pitchFamily="2" charset="0"/>
              </a:rPr>
              <a:t> </a:t>
            </a:r>
            <a:r>
              <a:rPr lang="cs-CZ" dirty="0"/>
              <a:t>(kůže)</a:t>
            </a:r>
          </a:p>
          <a:p>
            <a:pPr marL="0" indent="0">
              <a:buNone/>
            </a:pPr>
            <a:r>
              <a:rPr lang="cs-CZ" dirty="0"/>
              <a:t>Rabi </a:t>
            </a:r>
            <a:r>
              <a:rPr lang="cs-CZ" dirty="0" err="1"/>
              <a:t>Eleazar</a:t>
            </a:r>
            <a:r>
              <a:rPr lang="cs-CZ" dirty="0"/>
              <a:t> ben </a:t>
            </a:r>
            <a:r>
              <a:rPr lang="cs-CZ" dirty="0" err="1"/>
              <a:t>Azarja</a:t>
            </a:r>
            <a:r>
              <a:rPr lang="cs-CZ" dirty="0"/>
              <a:t>: „Z každého studia Tóry </a:t>
            </a:r>
            <a:r>
              <a:rPr lang="cs-CZ" dirty="0" err="1"/>
              <a:t>vzjede</a:t>
            </a:r>
            <a:r>
              <a:rPr lang="cs-CZ" dirty="0"/>
              <a:t> nový komentář.“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67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Jestliže Bůh stvořil ideální svět, kde se v něm vzalo zlo?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Odpovědí </a:t>
            </a:r>
            <a:r>
              <a:rPr lang="cs-CZ" dirty="0"/>
              <a:t>autora je vyprávění o prvním </a:t>
            </a:r>
            <a:r>
              <a:rPr lang="cs-CZ" dirty="0" smtClean="0"/>
              <a:t>hříchu, </a:t>
            </a:r>
            <a:r>
              <a:rPr lang="cs-CZ" dirty="0" err="1" smtClean="0"/>
              <a:t>Gn</a:t>
            </a:r>
            <a:r>
              <a:rPr lang="cs-CZ" dirty="0" smtClean="0"/>
              <a:t> 3. </a:t>
            </a:r>
          </a:p>
          <a:p>
            <a:pPr marL="0" indent="0">
              <a:buNone/>
            </a:pPr>
            <a:r>
              <a:rPr lang="cs-CZ" dirty="0" smtClean="0"/>
              <a:t>Jak </a:t>
            </a:r>
            <a:r>
              <a:rPr lang="cs-CZ" dirty="0"/>
              <a:t>toto vyprávění souvisí s otázkou zla ve světě dnes?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odpověď autora </a:t>
            </a:r>
            <a:r>
              <a:rPr lang="cs-CZ" dirty="0" err="1"/>
              <a:t>Gn</a:t>
            </a:r>
            <a:r>
              <a:rPr lang="cs-CZ" dirty="0"/>
              <a:t> 3 dnešnímu člověku dostatečná a srozumitelná?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9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„prach jsi a v prach se navrátíš…“</a:t>
            </a:r>
          </a:p>
          <a:p>
            <a:pPr marL="0" indent="0">
              <a:buNone/>
            </a:pPr>
            <a:r>
              <a:rPr lang="cs-CZ" dirty="0"/>
              <a:t>Na Adama poprvé sáhne smrt… není hlubšího poznání než si uvědomit, že jednou zemřeme…</a:t>
            </a:r>
          </a:p>
          <a:p>
            <a:pPr marL="0" indent="0">
              <a:buNone/>
            </a:pPr>
            <a:r>
              <a:rPr lang="cs-CZ" dirty="0"/>
              <a:t>Adam se přirozeně ptá: „Je ve mně něco, co ze mne přežije?“</a:t>
            </a:r>
          </a:p>
        </p:txBody>
      </p:sp>
    </p:spTree>
    <p:extLst>
      <p:ext uri="{BB962C8B-B14F-4D97-AF65-F5344CB8AC3E}">
        <p14:creationId xmlns:p14="http://schemas.microsoft.com/office/powerpoint/2010/main" val="64780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 </a:t>
            </a:r>
            <a:r>
              <a:rPr lang="en-US" dirty="0" err="1"/>
              <a:t>Ženě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Velice</a:t>
            </a:r>
            <a:r>
              <a:rPr lang="en-US" dirty="0"/>
              <a:t> </a:t>
            </a:r>
            <a:r>
              <a:rPr lang="en-US" dirty="0" err="1"/>
              <a:t>rozmnožím</a:t>
            </a:r>
            <a:r>
              <a:rPr lang="en-US" dirty="0"/>
              <a:t> </a:t>
            </a:r>
            <a:r>
              <a:rPr lang="en-US" dirty="0" err="1"/>
              <a:t>tvé</a:t>
            </a:r>
            <a:r>
              <a:rPr lang="en-US" dirty="0"/>
              <a:t> </a:t>
            </a:r>
            <a:r>
              <a:rPr lang="en-US" dirty="0" err="1"/>
              <a:t>trápení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bolesti</a:t>
            </a:r>
            <a:r>
              <a:rPr lang="en-US" dirty="0"/>
              <a:t> </a:t>
            </a:r>
            <a:r>
              <a:rPr lang="en-US" dirty="0" err="1"/>
              <a:t>těhotenství</a:t>
            </a:r>
            <a:r>
              <a:rPr lang="en-US" dirty="0"/>
              <a:t>, </a:t>
            </a:r>
            <a:r>
              <a:rPr lang="en-US" dirty="0" err="1"/>
              <a:t>syny</a:t>
            </a:r>
            <a:r>
              <a:rPr lang="en-US" dirty="0"/>
              <a:t>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rodit</a:t>
            </a:r>
            <a:r>
              <a:rPr lang="en-US" dirty="0"/>
              <a:t> v </a:t>
            </a:r>
            <a:r>
              <a:rPr lang="en-US" dirty="0" err="1"/>
              <a:t>utrpení</a:t>
            </a:r>
            <a:r>
              <a:rPr lang="cs-CZ" dirty="0"/>
              <a:t>.“</a:t>
            </a:r>
          </a:p>
          <a:p>
            <a:pPr marL="0" indent="0">
              <a:buNone/>
            </a:pPr>
            <a:r>
              <a:rPr lang="cs-CZ" dirty="0"/>
              <a:t>Sice v bolestech, ale vznikne nový život!</a:t>
            </a:r>
          </a:p>
          <a:p>
            <a:pPr marL="0" indent="0">
              <a:buNone/>
            </a:pPr>
            <a:r>
              <a:rPr lang="cs-CZ" dirty="0"/>
              <a:t>„Naše děti ponesou naše ideály“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Jenže k získání této „nesmrtelnosti“ jsou zapotřebí dva…</a:t>
            </a:r>
          </a:p>
        </p:txBody>
      </p:sp>
    </p:spTree>
    <p:extLst>
      <p:ext uri="{BB962C8B-B14F-4D97-AF65-F5344CB8AC3E}">
        <p14:creationId xmlns:p14="http://schemas.microsoft.com/office/powerpoint/2010/main" val="261608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ÍŠ – IŠŠÁ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latin typeface="Bwhebb" panose="00000400000000000000" pitchFamily="2" charset="0"/>
              </a:rPr>
              <a:t>`</a:t>
            </a:r>
            <a:r>
              <a:rPr lang="en-US" sz="4800" dirty="0" err="1">
                <a:latin typeface="Bwhebb" panose="00000400000000000000" pitchFamily="2" charset="0"/>
              </a:rPr>
              <a:t>taZO</a:t>
            </a:r>
            <a:r>
              <a:rPr lang="en-US" sz="4800" dirty="0">
                <a:latin typeface="Bwhebb" panose="00000400000000000000" pitchFamily="2" charset="0"/>
              </a:rPr>
              <a:t>*-</a:t>
            </a:r>
            <a:r>
              <a:rPr lang="en-US" sz="4800" dirty="0" err="1">
                <a:latin typeface="Bwhebb" panose="00000400000000000000" pitchFamily="2" charset="0"/>
              </a:rPr>
              <a:t>hx'q</a:t>
            </a:r>
            <a:r>
              <a:rPr lang="en-US" sz="4800" dirty="0">
                <a:latin typeface="Bwhebb" panose="00000400000000000000" pitchFamily="2" charset="0"/>
              </a:rPr>
              <a:t>\</a:t>
            </a:r>
            <a:r>
              <a:rPr lang="en-US" sz="4800" dirty="0" err="1">
                <a:latin typeface="Bwhebb" panose="00000400000000000000" pitchFamily="2" charset="0"/>
              </a:rPr>
              <a:t>lu</a:t>
            </a:r>
            <a:r>
              <a:rPr lang="en-US" sz="4800" dirty="0">
                <a:latin typeface="Bwhebb" panose="00000400000000000000" pitchFamily="2" charset="0"/>
              </a:rPr>
              <a:t>( </a:t>
            </a:r>
            <a:r>
              <a:rPr lang="en-US" sz="4800" dirty="0" err="1">
                <a:solidFill>
                  <a:srgbClr val="FF0000"/>
                </a:solidFill>
                <a:latin typeface="Bwhebb" panose="00000400000000000000" pitchFamily="2" charset="0"/>
              </a:rPr>
              <a:t>vyaiÞ</a:t>
            </a:r>
            <a:r>
              <a:rPr lang="en-US" sz="4800" dirty="0" err="1">
                <a:latin typeface="Bwhebb" panose="00000400000000000000" pitchFamily="2" charset="0"/>
              </a:rPr>
              <a:t>me</a:t>
            </a:r>
            <a:r>
              <a:rPr lang="en-US" sz="4800" dirty="0">
                <a:latin typeface="Bwhebb" panose="00000400000000000000" pitchFamily="2" charset="0"/>
              </a:rPr>
              <a:t> </a:t>
            </a:r>
            <a:r>
              <a:rPr lang="en-US" sz="4800" dirty="0" err="1">
                <a:latin typeface="Bwhebb" panose="00000400000000000000" pitchFamily="2" charset="0"/>
              </a:rPr>
              <a:t>yKiî</a:t>
            </a:r>
            <a:r>
              <a:rPr lang="en-US" sz="4800" dirty="0">
                <a:latin typeface="Bwhebb" panose="00000400000000000000" pitchFamily="2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Bwhebb" panose="00000400000000000000" pitchFamily="2" charset="0"/>
              </a:rPr>
              <a:t>hV'êai</a:t>
            </a:r>
            <a:r>
              <a:rPr lang="en-US" sz="4800" dirty="0">
                <a:solidFill>
                  <a:srgbClr val="FF0000"/>
                </a:solidFill>
                <a:latin typeface="Bwhebb" panose="00000400000000000000" pitchFamily="2" charset="0"/>
              </a:rPr>
              <a:t> </a:t>
            </a:r>
            <a:r>
              <a:rPr lang="en-US" sz="4800" dirty="0" err="1">
                <a:latin typeface="Bwhebb" panose="00000400000000000000" pitchFamily="2" charset="0"/>
              </a:rPr>
              <a:t>arEäQ'yI</a:t>
            </a:r>
            <a:r>
              <a:rPr lang="en-US" sz="4800" dirty="0">
                <a:latin typeface="Bwhebb" panose="00000400000000000000" pitchFamily="2" charset="0"/>
              </a:rPr>
              <a:t> ‘</a:t>
            </a:r>
            <a:r>
              <a:rPr lang="en-US" sz="4800" dirty="0" err="1">
                <a:latin typeface="Bwhebb" panose="00000400000000000000" pitchFamily="2" charset="0"/>
              </a:rPr>
              <a:t>tazOl</a:t>
            </a:r>
            <a:r>
              <a:rPr lang="en-US" sz="4800" dirty="0">
                <a:latin typeface="Bwhebb" panose="00000400000000000000" pitchFamily="2" charset="0"/>
              </a:rPr>
              <a:t>.</a:t>
            </a:r>
            <a:endParaRPr lang="cs-CZ" sz="4800" dirty="0"/>
          </a:p>
          <a:p>
            <a:pPr marL="0" indent="0">
              <a:buNone/>
            </a:pPr>
            <a:r>
              <a:rPr lang="cs-CZ" dirty="0"/>
              <a:t>Žena, aby mohla zrodit nový život, musí být něčím více, než jen „pomocnicí“…, je více než Adam podobná Bohu.</a:t>
            </a:r>
          </a:p>
          <a:p>
            <a:pPr marL="0" indent="0">
              <a:buNone/>
            </a:pPr>
            <a:r>
              <a:rPr lang="cs-CZ" dirty="0"/>
              <a:t>Tělesnost a nahota nejsou zdrojem hanby, ale nové dimenze.</a:t>
            </a:r>
          </a:p>
          <a:p>
            <a:pPr marL="0" indent="0">
              <a:buNone/>
            </a:pPr>
            <a:r>
              <a:rPr lang="cs-CZ" dirty="0"/>
              <a:t>Muž poprvé ženu vnímá jako svébytnou osobnost, které náleží vlastní jméno.</a:t>
            </a:r>
          </a:p>
        </p:txBody>
      </p:sp>
    </p:spTree>
    <p:extLst>
      <p:ext uri="{BB962C8B-B14F-4D97-AF65-F5344CB8AC3E}">
        <p14:creationId xmlns:p14="http://schemas.microsoft.com/office/powerpoint/2010/main" val="7081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ADAM – CHAWWÁ (EVA)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dirty="0">
                <a:latin typeface="Bwhebb" panose="00000400000000000000" pitchFamily="2" charset="0"/>
              </a:rPr>
              <a:t>`</a:t>
            </a:r>
            <a:r>
              <a:rPr lang="en-US" sz="4800" dirty="0" err="1">
                <a:latin typeface="Bwhebb" panose="00000400000000000000" pitchFamily="2" charset="0"/>
              </a:rPr>
              <a:t>yx</a:t>
            </a:r>
            <a:r>
              <a:rPr lang="en-US" sz="4800" dirty="0">
                <a:latin typeface="Bwhebb" panose="00000400000000000000" pitchFamily="2" charset="0"/>
              </a:rPr>
              <a:t>'(-</a:t>
            </a:r>
            <a:r>
              <a:rPr lang="en-US" sz="4800" dirty="0" err="1">
                <a:latin typeface="Bwhebb" panose="00000400000000000000" pitchFamily="2" charset="0"/>
              </a:rPr>
              <a:t>lK</a:t>
            </a:r>
            <a:r>
              <a:rPr lang="en-US" sz="4800" dirty="0">
                <a:latin typeface="Bwhebb" panose="00000400000000000000" pitchFamily="2" charset="0"/>
              </a:rPr>
              <a:t>' ~</a:t>
            </a:r>
            <a:r>
              <a:rPr lang="en-US" sz="4800" dirty="0" err="1">
                <a:latin typeface="Bwhebb" panose="00000400000000000000" pitchFamily="2" charset="0"/>
              </a:rPr>
              <a:t>aeî</a:t>
            </a:r>
            <a:r>
              <a:rPr lang="en-US" sz="4800" dirty="0">
                <a:latin typeface="Bwhebb" panose="00000400000000000000" pitchFamily="2" charset="0"/>
              </a:rPr>
              <a:t> </a:t>
            </a:r>
            <a:r>
              <a:rPr lang="en-US" sz="4800" dirty="0" err="1">
                <a:latin typeface="Bwhebb" panose="00000400000000000000" pitchFamily="2" charset="0"/>
              </a:rPr>
              <a:t>ht'Þy</a:t>
            </a:r>
            <a:r>
              <a:rPr lang="en-US" sz="4800" dirty="0">
                <a:latin typeface="Bwhebb" panose="00000400000000000000" pitchFamily="2" charset="0"/>
              </a:rPr>
              <a:t>&gt;h") </a:t>
            </a:r>
            <a:r>
              <a:rPr lang="en-US" sz="4800" dirty="0" err="1">
                <a:latin typeface="Bwhebb" panose="00000400000000000000" pitchFamily="2" charset="0"/>
              </a:rPr>
              <a:t>awhiî</a:t>
            </a:r>
            <a:r>
              <a:rPr lang="en-US" sz="4800" dirty="0">
                <a:latin typeface="Bwhebb" panose="00000400000000000000" pitchFamily="2" charset="0"/>
              </a:rPr>
              <a:t> yKi² </a:t>
            </a:r>
            <a:r>
              <a:rPr lang="en-US" sz="4800" dirty="0" err="1">
                <a:solidFill>
                  <a:srgbClr val="FF0000"/>
                </a:solidFill>
                <a:latin typeface="Bwhebb" panose="00000400000000000000" pitchFamily="2" charset="0"/>
              </a:rPr>
              <a:t>hW</a:t>
            </a:r>
            <a:r>
              <a:rPr lang="en-US" sz="4800" dirty="0">
                <a:solidFill>
                  <a:srgbClr val="FF0000"/>
                </a:solidFill>
                <a:latin typeface="Bwhebb" panose="00000400000000000000" pitchFamily="2" charset="0"/>
              </a:rPr>
              <a:t>"+x; </a:t>
            </a:r>
            <a:r>
              <a:rPr lang="en-US" sz="4800" dirty="0">
                <a:latin typeface="Bwhebb" panose="00000400000000000000" pitchFamily="2" charset="0"/>
              </a:rPr>
              <a:t>ATßv.ai ~</a:t>
            </a:r>
            <a:r>
              <a:rPr lang="en-US" sz="4800" dirty="0" err="1">
                <a:latin typeface="Bwhebb" panose="00000400000000000000" pitchFamily="2" charset="0"/>
              </a:rPr>
              <a:t>veî</a:t>
            </a:r>
            <a:r>
              <a:rPr lang="en-US" sz="4800" dirty="0">
                <a:latin typeface="Bwhebb" panose="00000400000000000000" pitchFamily="2" charset="0"/>
              </a:rPr>
              <a:t> ~d"²a'h'( </a:t>
            </a:r>
            <a:r>
              <a:rPr lang="en-US" sz="4800" dirty="0" err="1">
                <a:latin typeface="Bwhebb" panose="00000400000000000000" pitchFamily="2" charset="0"/>
              </a:rPr>
              <a:t>ar"óq.YIw</a:t>
            </a:r>
            <a:r>
              <a:rPr lang="en-US" sz="4800" dirty="0">
                <a:latin typeface="Bwhebb" panose="00000400000000000000" pitchFamily="2" charset="0"/>
              </a:rPr>
              <a:t>:</a:t>
            </a:r>
            <a:r>
              <a:rPr lang="en-US" sz="4800" baseline="30000" dirty="0">
                <a:latin typeface="Bwhebb" panose="00000400000000000000" pitchFamily="2" charset="0"/>
              </a:rPr>
              <a:t> </a:t>
            </a:r>
            <a:endParaRPr lang="en-US" sz="4800" dirty="0">
              <a:latin typeface="Bwhebb" panose="00000400000000000000" pitchFamily="2" charset="0"/>
            </a:endParaRPr>
          </a:p>
          <a:p>
            <a:pPr marL="0" indent="0">
              <a:buNone/>
            </a:pPr>
            <a:r>
              <a:rPr lang="en-US" baseline="30000" dirty="0"/>
              <a:t>20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svou</a:t>
            </a:r>
            <a:r>
              <a:rPr lang="en-US" dirty="0"/>
              <a:t> </a:t>
            </a:r>
            <a:r>
              <a:rPr lang="en-US" dirty="0" err="1"/>
              <a:t>ženu</a:t>
            </a:r>
            <a:r>
              <a:rPr lang="en-US" dirty="0"/>
              <a:t> </a:t>
            </a:r>
            <a:r>
              <a:rPr lang="en-US" dirty="0" err="1"/>
              <a:t>pojmenoval</a:t>
            </a:r>
            <a:r>
              <a:rPr lang="en-US" dirty="0"/>
              <a:t> Eva (to je </a:t>
            </a:r>
            <a:r>
              <a:rPr lang="en-US" dirty="0" err="1"/>
              <a:t>Živa</a:t>
            </a:r>
            <a:r>
              <a:rPr lang="en-US" dirty="0"/>
              <a:t>), </a:t>
            </a:r>
            <a:r>
              <a:rPr lang="en-US" dirty="0" err="1"/>
              <a:t>protože</a:t>
            </a:r>
            <a:r>
              <a:rPr lang="en-US" dirty="0"/>
              <a:t> se </a:t>
            </a:r>
            <a:r>
              <a:rPr lang="en-US" dirty="0" err="1"/>
              <a:t>stala</a:t>
            </a:r>
            <a:r>
              <a:rPr lang="en-US" dirty="0"/>
              <a:t> </a:t>
            </a:r>
            <a:r>
              <a:rPr lang="en-US" dirty="0" err="1"/>
              <a:t>matkou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živých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cs-CZ" dirty="0" err="1"/>
              <a:t>íky</a:t>
            </a:r>
            <a:r>
              <a:rPr lang="cs-CZ" dirty="0"/>
              <a:t> tomu, že se žena stává „Evou“, se muž stává „Adamem“.</a:t>
            </a:r>
          </a:p>
          <a:p>
            <a:pPr marL="0" indent="0">
              <a:buNone/>
            </a:pPr>
            <a:r>
              <a:rPr lang="cs-CZ" dirty="0"/>
              <a:t>Se jménem se rodí lidská OSOBNOST, individualita, jen věci existují beze jména…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47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08573"/>
            <a:ext cx="9905999" cy="50270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Důstojnost, Svatost</a:t>
            </a:r>
            <a:r>
              <a:rPr lang="cs-CZ" dirty="0"/>
              <a:t>, </a:t>
            </a:r>
            <a:r>
              <a:rPr lang="cs-CZ" dirty="0" smtClean="0"/>
              <a:t>Posvátnost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Bez ní bychom nepoznali lásku (milujeme vždy konkrétního člověka, žádnou abstraktní ženu nebo muže)</a:t>
            </a:r>
          </a:p>
          <a:p>
            <a:pPr marL="0" indent="0">
              <a:buNone/>
            </a:pPr>
            <a:r>
              <a:rPr lang="cs-CZ" dirty="0"/>
              <a:t>Láska je mostem přes hlubinu smrtelnosti. „Jeden lidský život je jako celý vesmír.“</a:t>
            </a:r>
          </a:p>
          <a:p>
            <a:pPr marL="0" indent="0">
              <a:buNone/>
            </a:pPr>
            <a:r>
              <a:rPr lang="cs-CZ" dirty="0"/>
              <a:t>Moment, kdy Adam nazval ženu Evou, je klíčovým obratem v dějinách. A tehdy Bůh lidi oděl do světelných šatů.</a:t>
            </a:r>
          </a:p>
          <a:p>
            <a:pPr marL="0" indent="0">
              <a:buNone/>
            </a:pPr>
            <a:r>
              <a:rPr lang="cs-CZ" dirty="0"/>
              <a:t>Jakmile začneme lidi vnímat jako plnohodnotné, sami se staneme „Božím obrazem“ (</a:t>
            </a:r>
            <a:r>
              <a:rPr lang="cs-CZ" dirty="0" err="1"/>
              <a:t>Mt</a:t>
            </a:r>
            <a:r>
              <a:rPr lang="cs-CZ" dirty="0"/>
              <a:t> 5,45)</a:t>
            </a:r>
          </a:p>
          <a:p>
            <a:pPr marL="0" indent="0">
              <a:buNone/>
            </a:pPr>
            <a:r>
              <a:rPr lang="cs-CZ" dirty="0"/>
              <a:t>Bůh se stal „Hospodinem“, člověk „homo </a:t>
            </a:r>
            <a:r>
              <a:rPr lang="cs-CZ" dirty="0" err="1"/>
              <a:t>religiosus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68957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Vyhnání ze </a:t>
            </a:r>
            <a:r>
              <a:rPr lang="cs-CZ" dirty="0" smtClean="0"/>
              <a:t>zahrady (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dirty="0" smtClean="0"/>
              <a:t> 3,22-24)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83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22</a:t>
            </a:r>
            <a:r>
              <a:rPr lang="en-US" dirty="0"/>
              <a:t> 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: "</a:t>
            </a:r>
            <a:r>
              <a:rPr lang="en-US" dirty="0" err="1"/>
              <a:t>Teď</a:t>
            </a:r>
            <a:r>
              <a:rPr lang="en-US" dirty="0"/>
              <a:t> je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z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zná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zlé</a:t>
            </a:r>
            <a:r>
              <a:rPr lang="en-US" dirty="0"/>
              <a:t>. </a:t>
            </a:r>
            <a:r>
              <a:rPr lang="en-US" dirty="0" err="1"/>
              <a:t>Nepřipustím</a:t>
            </a:r>
            <a:r>
              <a:rPr lang="en-US" dirty="0"/>
              <a:t>, aby </a:t>
            </a:r>
            <a:r>
              <a:rPr lang="en-US" dirty="0" err="1"/>
              <a:t>vztáhl</a:t>
            </a:r>
            <a:r>
              <a:rPr lang="en-US" dirty="0"/>
              <a:t> </a:t>
            </a:r>
            <a:r>
              <a:rPr lang="en-US" dirty="0" err="1"/>
              <a:t>ruku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, </a:t>
            </a:r>
            <a:r>
              <a:rPr lang="en-US" dirty="0" err="1"/>
              <a:t>jedl</a:t>
            </a:r>
            <a:r>
              <a:rPr lang="en-US" dirty="0"/>
              <a:t> a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živ</a:t>
            </a:r>
            <a:r>
              <a:rPr lang="en-US" dirty="0"/>
              <a:t> </a:t>
            </a:r>
            <a:r>
              <a:rPr lang="en-US" dirty="0" err="1"/>
              <a:t>navěky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23</a:t>
            </a:r>
            <a:r>
              <a:rPr lang="en-US" dirty="0"/>
              <a:t> Proto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vyhnal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zahrady</a:t>
            </a:r>
            <a:r>
              <a:rPr lang="en-US" dirty="0"/>
              <a:t> v </a:t>
            </a:r>
            <a:r>
              <a:rPr lang="en-US" dirty="0" err="1"/>
              <a:t>Edenu</a:t>
            </a:r>
            <a:r>
              <a:rPr lang="en-US" dirty="0"/>
              <a:t>, aby </a:t>
            </a:r>
            <a:r>
              <a:rPr lang="en-US" dirty="0" err="1"/>
              <a:t>obdělával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, z </a:t>
            </a:r>
            <a:r>
              <a:rPr lang="en-US" dirty="0" err="1"/>
              <a:t>níž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vzat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24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člověka</a:t>
            </a:r>
            <a:r>
              <a:rPr lang="en-US" dirty="0"/>
              <a:t> </a:t>
            </a:r>
            <a:r>
              <a:rPr lang="en-US" dirty="0" err="1"/>
              <a:t>zapudil</a:t>
            </a:r>
            <a:r>
              <a:rPr lang="en-US" dirty="0"/>
              <a:t>. </a:t>
            </a:r>
            <a:r>
              <a:rPr lang="en-US" dirty="0" err="1"/>
              <a:t>Východně</a:t>
            </a:r>
            <a:r>
              <a:rPr lang="en-US" dirty="0"/>
              <a:t> od </a:t>
            </a:r>
            <a:r>
              <a:rPr lang="en-US" dirty="0" err="1"/>
              <a:t>zahrady</a:t>
            </a:r>
            <a:r>
              <a:rPr lang="en-US" dirty="0"/>
              <a:t> v </a:t>
            </a:r>
            <a:r>
              <a:rPr lang="en-US" dirty="0" err="1"/>
              <a:t>Edenu</a:t>
            </a:r>
            <a:r>
              <a:rPr lang="en-US" dirty="0"/>
              <a:t> </a:t>
            </a:r>
            <a:r>
              <a:rPr lang="en-US" dirty="0" err="1"/>
              <a:t>usadil</a:t>
            </a:r>
            <a:r>
              <a:rPr lang="en-US" dirty="0"/>
              <a:t> </a:t>
            </a:r>
            <a:r>
              <a:rPr lang="en-US" dirty="0" err="1"/>
              <a:t>cheruby</a:t>
            </a:r>
            <a:r>
              <a:rPr lang="en-US" dirty="0"/>
              <a:t> s </a:t>
            </a:r>
            <a:r>
              <a:rPr lang="en-US" dirty="0" err="1"/>
              <a:t>míhajícím</a:t>
            </a:r>
            <a:r>
              <a:rPr lang="en-US" dirty="0"/>
              <a:t> se </a:t>
            </a:r>
            <a:r>
              <a:rPr lang="en-US" dirty="0" err="1"/>
              <a:t>plamenným</a:t>
            </a:r>
            <a:r>
              <a:rPr lang="en-US" dirty="0"/>
              <a:t> </a:t>
            </a:r>
            <a:r>
              <a:rPr lang="en-US" dirty="0" err="1"/>
              <a:t>mečem</a:t>
            </a:r>
            <a:r>
              <a:rPr lang="en-US" dirty="0"/>
              <a:t>, aby </a:t>
            </a:r>
            <a:r>
              <a:rPr lang="en-US" dirty="0" err="1"/>
              <a:t>střežili</a:t>
            </a:r>
            <a:r>
              <a:rPr lang="en-US" dirty="0"/>
              <a:t> </a:t>
            </a:r>
            <a:r>
              <a:rPr lang="en-US" dirty="0" err="1"/>
              <a:t>cestu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61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Zlo se šíří po světě (</a:t>
            </a:r>
            <a:r>
              <a:rPr lang="cs-CZ" b="1" dirty="0" err="1" smtClean="0"/>
              <a:t>G</a:t>
            </a:r>
            <a:r>
              <a:rPr lang="cs-CZ" b="1" cap="none" dirty="0" err="1" smtClean="0"/>
              <a:t>n</a:t>
            </a:r>
            <a:r>
              <a:rPr lang="cs-CZ" b="1" dirty="0" smtClean="0"/>
              <a:t> </a:t>
            </a:r>
            <a:r>
              <a:rPr lang="cs-CZ" b="1" dirty="0"/>
              <a:t>4,1 – 11,9)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Kain </a:t>
            </a:r>
            <a:r>
              <a:rPr lang="cs-CZ" dirty="0"/>
              <a:t>a Abel (4,1-16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dirty="0" err="1"/>
              <a:t>Lámechova</a:t>
            </a:r>
            <a:r>
              <a:rPr lang="cs-CZ" dirty="0"/>
              <a:t> msta (4,17-24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c) Synové božští a dcery lidské (6,1-4)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Potopa (6,5 – 8,19): spravedlnost Boží</a:t>
            </a:r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Babylónská věž (11,1-9): prvotní společenský hřích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25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08574"/>
            <a:ext cx="9905999" cy="5149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Autor otázku </a:t>
            </a:r>
            <a:r>
              <a:rPr lang="cs-CZ" dirty="0" smtClean="0"/>
              <a:t>zla </a:t>
            </a:r>
            <a:r>
              <a:rPr lang="cs-CZ" dirty="0"/>
              <a:t>ve světě </a:t>
            </a:r>
            <a:r>
              <a:rPr lang="cs-CZ" dirty="0" smtClean="0"/>
              <a:t>nevyřešil</a:t>
            </a:r>
            <a:r>
              <a:rPr lang="cs-CZ" dirty="0"/>
              <a:t>, </a:t>
            </a:r>
            <a:r>
              <a:rPr lang="cs-CZ" dirty="0" smtClean="0"/>
              <a:t>jen </a:t>
            </a:r>
            <a:r>
              <a:rPr lang="cs-CZ" dirty="0"/>
              <a:t>zbavil odpovědnosti za zlo Boha.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Člověk přisvědčí </a:t>
            </a:r>
            <a:r>
              <a:rPr lang="cs-CZ" dirty="0"/>
              <a:t>svou </a:t>
            </a:r>
            <a:r>
              <a:rPr lang="cs-CZ" dirty="0" smtClean="0"/>
              <a:t>žádostivostí hadovi, a zrodí se zlo… </a:t>
            </a:r>
          </a:p>
          <a:p>
            <a:pPr marL="0" indent="0">
              <a:buNone/>
            </a:pPr>
            <a:r>
              <a:rPr lang="cs-CZ" dirty="0" smtClean="0"/>
              <a:t>O </a:t>
            </a:r>
            <a:r>
              <a:rPr lang="cs-CZ" dirty="0"/>
              <a:t>tisíc let později </a:t>
            </a:r>
            <a:r>
              <a:rPr lang="cs-CZ" dirty="0" smtClean="0"/>
              <a:t>přesune apokalyptika konflikt do nebe („na zem padlý </a:t>
            </a:r>
            <a:r>
              <a:rPr lang="cs-CZ" dirty="0"/>
              <a:t>anděl</a:t>
            </a:r>
            <a:r>
              <a:rPr lang="cs-CZ" dirty="0" smtClean="0"/>
              <a:t>“)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Já: tajemství </a:t>
            </a:r>
            <a:r>
              <a:rPr lang="cs-CZ" dirty="0"/>
              <a:t>zla je </a:t>
            </a:r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dirty="0" smtClean="0"/>
              <a:t>přirozenosti člověka (</a:t>
            </a:r>
            <a:r>
              <a:rPr lang="cs-CZ" dirty="0"/>
              <a:t>srov. </a:t>
            </a:r>
            <a:r>
              <a:rPr lang="cs-CZ" dirty="0" err="1"/>
              <a:t>Gn</a:t>
            </a:r>
            <a:r>
              <a:rPr lang="cs-CZ" dirty="0"/>
              <a:t> 2,7</a:t>
            </a:r>
            <a:r>
              <a:rPr lang="cs-CZ" dirty="0" smtClean="0"/>
              <a:t>), v konfliktu mezi pomíjivostí </a:t>
            </a:r>
            <a:r>
              <a:rPr lang="cs-CZ" dirty="0"/>
              <a:t>a </a:t>
            </a:r>
            <a:r>
              <a:rPr lang="cs-CZ" dirty="0" smtClean="0"/>
              <a:t>nesmrtelností. </a:t>
            </a:r>
            <a:r>
              <a:rPr lang="cs-CZ" dirty="0"/>
              <a:t>C</a:t>
            </a:r>
            <a:r>
              <a:rPr lang="cs-CZ" dirty="0" smtClean="0"/>
              <a:t>hce </a:t>
            </a:r>
            <a:r>
              <a:rPr lang="cs-CZ" dirty="0"/>
              <a:t>proti </a:t>
            </a:r>
            <a:r>
              <a:rPr lang="cs-CZ" dirty="0" smtClean="0"/>
              <a:t>pomíjivosti </a:t>
            </a:r>
            <a:r>
              <a:rPr lang="cs-CZ" dirty="0"/>
              <a:t>bojovat vlastními </a:t>
            </a:r>
            <a:r>
              <a:rPr lang="cs-CZ" dirty="0" smtClean="0"/>
              <a:t>silami, a ne se odevzdat Bohu. </a:t>
            </a:r>
          </a:p>
          <a:p>
            <a:pPr marL="0" indent="0">
              <a:buNone/>
            </a:pPr>
            <a:r>
              <a:rPr lang="cs-CZ" dirty="0" smtClean="0"/>
              <a:t>Ježíš </a:t>
            </a:r>
            <a:r>
              <a:rPr lang="cs-CZ" dirty="0"/>
              <a:t>to vyjádří takto: „Nemůžete sloužit Bohu i mamonu.“ Ukáže to na spoustě </a:t>
            </a:r>
            <a:r>
              <a:rPr lang="cs-CZ" dirty="0" smtClean="0"/>
              <a:t>příkladů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17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Touha po </a:t>
            </a:r>
            <a:r>
              <a:rPr lang="cs-CZ" dirty="0" smtClean="0"/>
              <a:t>bohorovnosti (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dirty="0" smtClean="0"/>
              <a:t> 3,1-7)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cs-CZ" b="1" dirty="0"/>
              <a:t> </a:t>
            </a:r>
            <a:r>
              <a:rPr lang="en-US" dirty="0" err="1"/>
              <a:t>Nejzchytralejší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vší</a:t>
            </a:r>
            <a:r>
              <a:rPr lang="en-US" dirty="0"/>
              <a:t> </a:t>
            </a:r>
            <a:r>
              <a:rPr lang="en-US" dirty="0" err="1"/>
              <a:t>polní</a:t>
            </a:r>
            <a:r>
              <a:rPr lang="en-US" dirty="0"/>
              <a:t> </a:t>
            </a:r>
            <a:r>
              <a:rPr lang="en-US" dirty="0" err="1"/>
              <a:t>zvěře</a:t>
            </a:r>
            <a:r>
              <a:rPr lang="en-US" dirty="0"/>
              <a:t>,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učinil</a:t>
            </a:r>
            <a:r>
              <a:rPr lang="en-US" dirty="0"/>
              <a:t>, </a:t>
            </a:r>
            <a:r>
              <a:rPr lang="en-US" dirty="0" err="1"/>
              <a:t>byl</a:t>
            </a:r>
            <a:r>
              <a:rPr lang="en-US" dirty="0"/>
              <a:t> had.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ženě</a:t>
            </a:r>
            <a:r>
              <a:rPr lang="en-US" dirty="0"/>
              <a:t>: "</a:t>
            </a:r>
            <a:r>
              <a:rPr lang="en-US" dirty="0" err="1"/>
              <a:t>Jakže</a:t>
            </a:r>
            <a:r>
              <a:rPr lang="en-US" dirty="0"/>
              <a:t>,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zakázal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stromů</a:t>
            </a:r>
            <a:r>
              <a:rPr lang="en-US" dirty="0"/>
              <a:t> v </a:t>
            </a:r>
            <a:r>
              <a:rPr lang="en-US" dirty="0" err="1"/>
              <a:t>zahradě</a:t>
            </a:r>
            <a:r>
              <a:rPr lang="en-US" dirty="0"/>
              <a:t>?"  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146" y="3229479"/>
            <a:ext cx="6953654" cy="347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6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Touha po bohorovnosti 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3,1-7)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10011692" cy="4608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hadovi</a:t>
            </a:r>
            <a:r>
              <a:rPr lang="en-US" dirty="0"/>
              <a:t> </a:t>
            </a:r>
            <a:r>
              <a:rPr lang="en-US" dirty="0" err="1"/>
              <a:t>odvětila</a:t>
            </a:r>
            <a:r>
              <a:rPr lang="en-US" dirty="0"/>
              <a:t>: "</a:t>
            </a:r>
            <a:r>
              <a:rPr lang="en-US" dirty="0" err="1"/>
              <a:t>Plody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stromů</a:t>
            </a:r>
            <a:r>
              <a:rPr lang="en-US" dirty="0"/>
              <a:t> v </a:t>
            </a:r>
            <a:r>
              <a:rPr lang="en-US" dirty="0" err="1"/>
              <a:t>zahradě</a:t>
            </a:r>
            <a:r>
              <a:rPr lang="en-US" dirty="0"/>
              <a:t> </a:t>
            </a:r>
            <a:r>
              <a:rPr lang="en-US" dirty="0" err="1"/>
              <a:t>jíst</a:t>
            </a:r>
            <a:r>
              <a:rPr lang="en-US" dirty="0"/>
              <a:t> </a:t>
            </a:r>
            <a:r>
              <a:rPr lang="en-US" dirty="0" err="1"/>
              <a:t>smíme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 Jen o </a:t>
            </a:r>
            <a:r>
              <a:rPr lang="en-US" dirty="0" err="1"/>
              <a:t>plodech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stromu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je </a:t>
            </a:r>
            <a:r>
              <a:rPr lang="en-US" dirty="0" err="1"/>
              <a:t>uprostřed</a:t>
            </a:r>
            <a:r>
              <a:rPr lang="en-US" dirty="0"/>
              <a:t> </a:t>
            </a:r>
            <a:r>
              <a:rPr lang="en-US" dirty="0" err="1"/>
              <a:t>zahrady</a:t>
            </a:r>
            <a:r>
              <a:rPr lang="en-US" dirty="0"/>
              <a:t>,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»</a:t>
            </a:r>
            <a:r>
              <a:rPr lang="en-US" dirty="0" err="1"/>
              <a:t>Nejezte</a:t>
            </a:r>
            <a:r>
              <a:rPr lang="en-US" dirty="0"/>
              <a:t> z </a:t>
            </a:r>
            <a:r>
              <a:rPr lang="en-US" dirty="0" err="1"/>
              <a:t>něho</a:t>
            </a:r>
            <a:r>
              <a:rPr lang="en-US" dirty="0"/>
              <a:t>, </a:t>
            </a:r>
            <a:r>
              <a:rPr lang="en-US" dirty="0" err="1"/>
              <a:t>ani</a:t>
            </a:r>
            <a:r>
              <a:rPr lang="en-US" dirty="0"/>
              <a:t> se ho </a:t>
            </a:r>
            <a:r>
              <a:rPr lang="en-US" dirty="0" err="1"/>
              <a:t>nedotkněte</a:t>
            </a:r>
            <a:r>
              <a:rPr lang="en-US" dirty="0"/>
              <a:t>, </a:t>
            </a:r>
            <a:r>
              <a:rPr lang="en-US" dirty="0" err="1"/>
              <a:t>abyste</a:t>
            </a:r>
            <a:r>
              <a:rPr lang="en-US" dirty="0"/>
              <a:t> </a:t>
            </a:r>
            <a:r>
              <a:rPr lang="en-US" dirty="0" err="1"/>
              <a:t>nezemřeli</a:t>
            </a:r>
            <a:r>
              <a:rPr lang="en-US" dirty="0"/>
              <a:t>.«"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 Had </a:t>
            </a:r>
            <a:r>
              <a:rPr lang="en-US" dirty="0" err="1"/>
              <a:t>ženu</a:t>
            </a:r>
            <a:r>
              <a:rPr lang="en-US" dirty="0"/>
              <a:t> </a:t>
            </a:r>
            <a:r>
              <a:rPr lang="en-US" dirty="0" err="1"/>
              <a:t>ujišťoval</a:t>
            </a:r>
            <a:r>
              <a:rPr lang="en-US" dirty="0"/>
              <a:t>: "</a:t>
            </a:r>
            <a:r>
              <a:rPr lang="en-US" dirty="0" err="1"/>
              <a:t>Nikoli</a:t>
            </a:r>
            <a:r>
              <a:rPr lang="en-US" dirty="0"/>
              <a:t>, </a:t>
            </a:r>
            <a:r>
              <a:rPr lang="en-US" dirty="0" err="1"/>
              <a:t>nepropadnete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v den, </a:t>
            </a:r>
            <a:r>
              <a:rPr lang="en-US" dirty="0" err="1"/>
              <a:t>kdy</a:t>
            </a:r>
            <a:r>
              <a:rPr lang="en-US" dirty="0"/>
              <a:t> z </a:t>
            </a:r>
            <a:r>
              <a:rPr lang="en-US" dirty="0" err="1"/>
              <a:t>něho</a:t>
            </a:r>
            <a:r>
              <a:rPr lang="en-US" dirty="0"/>
              <a:t> </a:t>
            </a:r>
            <a:r>
              <a:rPr lang="en-US" dirty="0" err="1"/>
              <a:t>pojíte</a:t>
            </a:r>
            <a:r>
              <a:rPr lang="en-US" dirty="0"/>
              <a:t>, </a:t>
            </a:r>
            <a:r>
              <a:rPr lang="en-US" dirty="0" err="1"/>
              <a:t>otevřou</a:t>
            </a:r>
            <a:r>
              <a:rPr lang="en-US" dirty="0"/>
              <a:t> se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oči</a:t>
            </a:r>
            <a:r>
              <a:rPr lang="en-US" dirty="0"/>
              <a:t> a </a:t>
            </a:r>
            <a:r>
              <a:rPr lang="en-US" dirty="0" err="1"/>
              <a:t>budete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znát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zlé</a:t>
            </a:r>
            <a:r>
              <a:rPr lang="en-US" dirty="0"/>
              <a:t>."</a:t>
            </a:r>
            <a:endParaRPr lang="cs-CZ" dirty="0"/>
          </a:p>
          <a:p>
            <a:r>
              <a:rPr lang="cs-CZ" dirty="0"/>
              <a:t>Co je zde špatně?</a:t>
            </a:r>
          </a:p>
          <a:p>
            <a:r>
              <a:rPr lang="cs-CZ" dirty="0"/>
              <a:t>Mechanismus pokušení…</a:t>
            </a:r>
          </a:p>
          <a:p>
            <a:r>
              <a:rPr lang="cs-CZ" dirty="0"/>
              <a:t>V čem vlastně bude spočívat hřích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39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funguje pokušení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72968"/>
            <a:ext cx="9905999" cy="4988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Jedná se o mistrné psychologické </a:t>
            </a:r>
            <a:r>
              <a:rPr lang="cs-CZ" dirty="0" smtClean="0"/>
              <a:t>dílo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Pokušitel – ďábel – nepřítel Boží, </a:t>
            </a:r>
            <a:r>
              <a:rPr lang="cs-CZ" dirty="0" smtClean="0"/>
              <a:t>v </a:t>
            </a:r>
            <a:r>
              <a:rPr lang="cs-CZ" dirty="0"/>
              <a:t>symbolu hada. </a:t>
            </a:r>
            <a:r>
              <a:rPr lang="cs-CZ" dirty="0" smtClean="0"/>
              <a:t>(Had, symbol </a:t>
            </a:r>
            <a:r>
              <a:rPr lang="cs-CZ" dirty="0"/>
              <a:t>úrodnosti a života, </a:t>
            </a:r>
            <a:r>
              <a:rPr lang="cs-CZ" dirty="0" smtClean="0"/>
              <a:t>srov</a:t>
            </a:r>
            <a:r>
              <a:rPr lang="cs-CZ" dirty="0"/>
              <a:t>. znak v </a:t>
            </a:r>
            <a:r>
              <a:rPr lang="cs-CZ" dirty="0" smtClean="0"/>
              <a:t>lékárnách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i="1" dirty="0" err="1"/>
              <a:t>arun</a:t>
            </a:r>
            <a:r>
              <a:rPr lang="cs-CZ" dirty="0"/>
              <a:t>, „</a:t>
            </a:r>
            <a:r>
              <a:rPr lang="cs-CZ" dirty="0" err="1" smtClean="0"/>
              <a:t>nejzchytralejší</a:t>
            </a:r>
            <a:r>
              <a:rPr lang="cs-CZ" dirty="0" smtClean="0"/>
              <a:t>“)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Pokušení nezačíná </a:t>
            </a:r>
            <a:r>
              <a:rPr lang="cs-CZ" dirty="0"/>
              <a:t>přímou nabídkou, ale </a:t>
            </a:r>
            <a:r>
              <a:rPr lang="cs-CZ" i="1" dirty="0"/>
              <a:t>rozhovorem</a:t>
            </a:r>
            <a:r>
              <a:rPr lang="cs-CZ" dirty="0"/>
              <a:t> </a:t>
            </a:r>
            <a:r>
              <a:rPr lang="cs-CZ" dirty="0" smtClean="0"/>
              <a:t>ohledně </a:t>
            </a:r>
            <a:r>
              <a:rPr lang="cs-CZ" dirty="0"/>
              <a:t>toho, co se Bohu líbí a co </a:t>
            </a:r>
            <a:r>
              <a:rPr lang="cs-CZ" dirty="0" smtClean="0"/>
              <a:t>ne </a:t>
            </a:r>
          </a:p>
          <a:p>
            <a:pPr marL="0" indent="0">
              <a:buNone/>
            </a:pPr>
            <a:r>
              <a:rPr lang="cs-CZ" dirty="0" smtClean="0"/>
              <a:t>Had ženě nabízí </a:t>
            </a:r>
            <a:r>
              <a:rPr lang="cs-CZ" dirty="0"/>
              <a:t>něco </a:t>
            </a:r>
            <a:r>
              <a:rPr lang="cs-CZ" dirty="0" smtClean="0"/>
              <a:t>úžasného</a:t>
            </a:r>
            <a:r>
              <a:rPr lang="cs-CZ" dirty="0"/>
              <a:t>, ale přitom ji </a:t>
            </a:r>
            <a:r>
              <a:rPr lang="cs-CZ" dirty="0" smtClean="0"/>
              <a:t>podvádí…</a:t>
            </a:r>
          </a:p>
          <a:p>
            <a:pPr marL="0" indent="0">
              <a:buNone/>
            </a:pPr>
            <a:r>
              <a:rPr lang="cs-CZ" dirty="0" smtClean="0"/>
              <a:t>Všechno bude tak</a:t>
            </a:r>
            <a:r>
              <a:rPr lang="cs-CZ" dirty="0"/>
              <a:t>, jak říká ve v.5 – srov. 3,22, jenže zároveň je všechno </a:t>
            </a:r>
            <a:r>
              <a:rPr lang="cs-CZ" dirty="0" smtClean="0"/>
              <a:t>jinak, nastane vystřízlivění </a:t>
            </a:r>
          </a:p>
          <a:p>
            <a:pPr marL="0" indent="0">
              <a:buNone/>
            </a:pPr>
            <a:r>
              <a:rPr lang="cs-CZ" dirty="0" smtClean="0"/>
              <a:t>Člověk to </a:t>
            </a:r>
            <a:r>
              <a:rPr lang="cs-CZ" dirty="0"/>
              <a:t>prokoukne, </a:t>
            </a:r>
            <a:r>
              <a:rPr lang="cs-CZ" dirty="0" smtClean="0"/>
              <a:t>až je pozdě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69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Had, </a:t>
            </a:r>
            <a:r>
              <a:rPr lang="en-US" sz="5400" dirty="0">
                <a:latin typeface="Bwhebb" panose="00000400000000000000" pitchFamily="2" charset="0"/>
              </a:rPr>
              <a:t>‘</a:t>
            </a:r>
            <a:r>
              <a:rPr lang="en-US" sz="5400" dirty="0" err="1" smtClean="0">
                <a:latin typeface="Bwhebb" panose="00000400000000000000" pitchFamily="2" charset="0"/>
              </a:rPr>
              <a:t>vx'N"h</a:t>
            </a:r>
            <a:r>
              <a:rPr lang="en-US" sz="5400" dirty="0" smtClean="0">
                <a:latin typeface="Bwhebb" panose="00000400000000000000" pitchFamily="2" charset="0"/>
              </a:rPr>
              <a:t>;</a:t>
            </a:r>
            <a:r>
              <a:rPr lang="en-US" dirty="0" smtClean="0"/>
              <a:t>, </a:t>
            </a:r>
            <a:r>
              <a:rPr lang="cs-CZ" dirty="0" smtClean="0"/>
              <a:t>„</a:t>
            </a:r>
            <a:r>
              <a:rPr lang="en-US" b="1" cap="none" dirty="0" err="1" smtClean="0"/>
              <a:t>nacha</a:t>
            </a:r>
            <a:r>
              <a:rPr lang="cs-CZ" b="1" cap="none" dirty="0" smtClean="0"/>
              <a:t>š“</a:t>
            </a:r>
            <a:endParaRPr lang="cs-CZ" b="1" cap="none" dirty="0">
              <a:latin typeface="Bwhebb" panose="000004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3" y="2228044"/>
            <a:ext cx="10204874" cy="444321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Slovo „</a:t>
            </a:r>
            <a:r>
              <a:rPr lang="cs-CZ" dirty="0" err="1" smtClean="0"/>
              <a:t>nachaš</a:t>
            </a:r>
            <a:r>
              <a:rPr lang="cs-CZ" dirty="0" smtClean="0"/>
              <a:t>“ = 1) had, drak, 2) přivést v omyl, praktikovat magii</a:t>
            </a:r>
          </a:p>
          <a:p>
            <a:pPr marL="0" indent="0">
              <a:buNone/>
            </a:pPr>
            <a:r>
              <a:rPr lang="cs-CZ" dirty="0"/>
              <a:t>V antickém orientu:</a:t>
            </a:r>
          </a:p>
          <a:p>
            <a:pPr lvl="0"/>
            <a:r>
              <a:rPr lang="cs-CZ" dirty="0" err="1" smtClean="0"/>
              <a:t>Kanánu</a:t>
            </a:r>
            <a:r>
              <a:rPr lang="cs-CZ" dirty="0"/>
              <a:t>: představitel podzemních sil</a:t>
            </a:r>
          </a:p>
          <a:p>
            <a:pPr lvl="0"/>
            <a:r>
              <a:rPr lang="cs-CZ" dirty="0" smtClean="0"/>
              <a:t>Egypt: </a:t>
            </a:r>
            <a:r>
              <a:rPr lang="cs-CZ" dirty="0"/>
              <a:t>samice kobry symbolem ohně</a:t>
            </a:r>
          </a:p>
          <a:p>
            <a:pPr lvl="0"/>
            <a:r>
              <a:rPr lang="cs-CZ" dirty="0" smtClean="0"/>
              <a:t>Babylón: </a:t>
            </a:r>
            <a:r>
              <a:rPr lang="cs-CZ" dirty="0"/>
              <a:t>netvoři stvoření bohyní </a:t>
            </a:r>
            <a:r>
              <a:rPr lang="cs-CZ" dirty="0" err="1"/>
              <a:t>Tiamat</a:t>
            </a:r>
            <a:endParaRPr lang="cs-CZ" dirty="0"/>
          </a:p>
          <a:p>
            <a:r>
              <a:rPr lang="cs-CZ" dirty="0" smtClean="0"/>
              <a:t>Mezopotámie: </a:t>
            </a:r>
            <a:r>
              <a:rPr lang="cs-CZ" dirty="0"/>
              <a:t>zloděj, který </a:t>
            </a:r>
            <a:r>
              <a:rPr lang="cs-CZ" dirty="0" err="1"/>
              <a:t>Gilgamešovi</a:t>
            </a:r>
            <a:r>
              <a:rPr lang="cs-CZ" dirty="0"/>
              <a:t> ukradl rostlinu života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Bůh není odpovědný za zlo (Sir </a:t>
            </a:r>
            <a:r>
              <a:rPr lang="cs-CZ" dirty="0"/>
              <a:t>15,11-15; </a:t>
            </a:r>
            <a:r>
              <a:rPr lang="cs-CZ" dirty="0" err="1"/>
              <a:t>Mdr</a:t>
            </a:r>
            <a:r>
              <a:rPr lang="cs-CZ" dirty="0"/>
              <a:t> </a:t>
            </a:r>
            <a:r>
              <a:rPr lang="cs-CZ" dirty="0" smtClean="0"/>
              <a:t>1,13-15); kde se tedy tady vzal?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73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Had </a:t>
            </a:r>
            <a:r>
              <a:rPr lang="en-US" dirty="0" err="1"/>
              <a:t>ženu</a:t>
            </a:r>
            <a:r>
              <a:rPr lang="en-US" dirty="0"/>
              <a:t> </a:t>
            </a:r>
            <a:r>
              <a:rPr lang="en-US" dirty="0" err="1"/>
              <a:t>ujišťoval</a:t>
            </a:r>
            <a:r>
              <a:rPr lang="en-US" dirty="0"/>
              <a:t>: "</a:t>
            </a:r>
            <a:r>
              <a:rPr lang="en-US" dirty="0" err="1"/>
              <a:t>Nikoli</a:t>
            </a:r>
            <a:r>
              <a:rPr lang="en-US" dirty="0"/>
              <a:t>, </a:t>
            </a:r>
            <a:r>
              <a:rPr lang="en-US" dirty="0" err="1"/>
              <a:t>nepropadnete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ví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v den, </a:t>
            </a:r>
            <a:r>
              <a:rPr lang="en-US" dirty="0" err="1"/>
              <a:t>kdy</a:t>
            </a:r>
            <a:r>
              <a:rPr lang="en-US" dirty="0"/>
              <a:t> z </a:t>
            </a:r>
            <a:r>
              <a:rPr lang="en-US" dirty="0" err="1"/>
              <a:t>něho</a:t>
            </a:r>
            <a:r>
              <a:rPr lang="en-US" dirty="0"/>
              <a:t> </a:t>
            </a:r>
            <a:r>
              <a:rPr lang="en-US" dirty="0" err="1"/>
              <a:t>pojíte</a:t>
            </a:r>
            <a:r>
              <a:rPr lang="en-US" dirty="0"/>
              <a:t>, </a:t>
            </a:r>
            <a:r>
              <a:rPr lang="en-US" dirty="0" err="1"/>
              <a:t>otevřou</a:t>
            </a:r>
            <a:r>
              <a:rPr lang="en-US" dirty="0"/>
              <a:t> se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oči</a:t>
            </a:r>
            <a:r>
              <a:rPr lang="en-US" dirty="0"/>
              <a:t> a </a:t>
            </a:r>
            <a:r>
              <a:rPr lang="en-US" dirty="0" err="1"/>
              <a:t>budete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znát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zlé</a:t>
            </a:r>
            <a:r>
              <a:rPr lang="en-US" dirty="0"/>
              <a:t>."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Nesmrtelnost, bohorovnost. </a:t>
            </a:r>
          </a:p>
          <a:p>
            <a:pPr marL="0" indent="0">
              <a:buNone/>
            </a:pPr>
            <a:r>
              <a:rPr lang="cs-CZ" dirty="0"/>
              <a:t>Je člověk schopen rozeznat dobro od zla?</a:t>
            </a:r>
          </a:p>
        </p:txBody>
      </p:sp>
    </p:spTree>
    <p:extLst>
      <p:ext uri="{BB962C8B-B14F-4D97-AF65-F5344CB8AC3E}">
        <p14:creationId xmlns:p14="http://schemas.microsoft.com/office/powerpoint/2010/main" val="136767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Strom poznání dobra a </a:t>
            </a:r>
            <a:r>
              <a:rPr lang="cs-CZ" dirty="0" smtClean="0"/>
              <a:t>zla?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00012"/>
            <a:ext cx="9905999" cy="515798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/>
              <a:t>Strom </a:t>
            </a:r>
            <a:r>
              <a:rPr lang="cs-CZ" i="1" dirty="0"/>
              <a:t>absolutního </a:t>
            </a:r>
            <a:r>
              <a:rPr lang="cs-CZ" dirty="0"/>
              <a:t> poznání (2Sam 14,17). Typická vševědoucnost, vlastní jen Bohu.</a:t>
            </a:r>
          </a:p>
          <a:p>
            <a:pPr marL="0" lvl="0" indent="0">
              <a:buNone/>
            </a:pPr>
            <a:r>
              <a:rPr lang="cs-CZ" dirty="0"/>
              <a:t>Strom </a:t>
            </a:r>
            <a:r>
              <a:rPr lang="cs-CZ" i="1" dirty="0"/>
              <a:t>božského </a:t>
            </a:r>
            <a:r>
              <a:rPr lang="cs-CZ" dirty="0"/>
              <a:t> poznání, které má jen Bůh.</a:t>
            </a:r>
          </a:p>
          <a:p>
            <a:pPr marL="0" lvl="0" indent="0">
              <a:buNone/>
            </a:pPr>
            <a:r>
              <a:rPr lang="cs-CZ" dirty="0"/>
              <a:t>Strom poznání </a:t>
            </a:r>
            <a:r>
              <a:rPr lang="cs-CZ" i="1" dirty="0"/>
              <a:t>prosperity a neštěstí</a:t>
            </a:r>
            <a:r>
              <a:rPr lang="cs-CZ" dirty="0"/>
              <a:t> </a:t>
            </a:r>
            <a:r>
              <a:rPr lang="cs-CZ" dirty="0" smtClean="0"/>
              <a:t>; poznání </a:t>
            </a:r>
            <a:r>
              <a:rPr lang="cs-CZ" i="1" dirty="0" smtClean="0"/>
              <a:t>praktické</a:t>
            </a:r>
            <a:r>
              <a:rPr lang="cs-CZ" dirty="0" smtClean="0"/>
              <a:t> (zda přináší </a:t>
            </a:r>
            <a:r>
              <a:rPr lang="cs-CZ" dirty="0"/>
              <a:t>štěstí nebo </a:t>
            </a:r>
            <a:r>
              <a:rPr lang="cs-CZ" dirty="0" smtClean="0"/>
              <a:t>ne).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Strom </a:t>
            </a:r>
            <a:r>
              <a:rPr lang="cs-CZ" i="1" dirty="0"/>
              <a:t>určení toho, co je dobré a co </a:t>
            </a:r>
            <a:r>
              <a:rPr lang="cs-CZ" i="1" dirty="0" smtClean="0"/>
              <a:t>zlé</a:t>
            </a:r>
            <a:r>
              <a:rPr lang="cs-CZ" dirty="0" smtClean="0"/>
              <a:t>, </a:t>
            </a:r>
            <a:r>
              <a:rPr lang="cs-CZ" dirty="0"/>
              <a:t>symbol </a:t>
            </a:r>
            <a:r>
              <a:rPr lang="cs-CZ" dirty="0" smtClean="0"/>
              <a:t>božích nároků.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Podle některých člověk </a:t>
            </a:r>
            <a:r>
              <a:rPr lang="cs-CZ" dirty="0"/>
              <a:t>může dojít moudrosti (poznání dobra a zla), protože ve 3,7 „se jim otevřely oči“. Ale ztrácí tím strom života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Závěrem</a:t>
            </a:r>
            <a:r>
              <a:rPr lang="cs-CZ" dirty="0"/>
              <a:t>: </a:t>
            </a:r>
            <a:r>
              <a:rPr lang="cs-CZ" dirty="0" smtClean="0"/>
              <a:t>strom života – symbol, vysvětlující situaci bolesti </a:t>
            </a:r>
            <a:r>
              <a:rPr lang="cs-CZ" dirty="0"/>
              <a:t>a utrpení.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23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489730"/>
            <a:ext cx="9905998" cy="1478570"/>
          </a:xfrm>
        </p:spPr>
        <p:txBody>
          <a:bodyPr/>
          <a:lstStyle/>
          <a:p>
            <a:r>
              <a:rPr lang="cs-CZ" dirty="0" smtClean="0"/>
              <a:t>Pád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671" y="2097088"/>
            <a:ext cx="6099610" cy="4059013"/>
          </a:xfrm>
        </p:spPr>
      </p:pic>
      <p:sp>
        <p:nvSpPr>
          <p:cNvPr id="5" name="Obdélník 4"/>
          <p:cNvSpPr/>
          <p:nvPr/>
        </p:nvSpPr>
        <p:spPr>
          <a:xfrm>
            <a:off x="7556104" y="951542"/>
            <a:ext cx="349130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30000" dirty="0"/>
              <a:t>6</a:t>
            </a:r>
            <a:r>
              <a:rPr lang="en-US" sz="2400" dirty="0"/>
              <a:t> </a:t>
            </a:r>
            <a:r>
              <a:rPr lang="en-US" sz="2400" dirty="0" err="1"/>
              <a:t>Žena</a:t>
            </a:r>
            <a:r>
              <a:rPr lang="en-US" sz="2400" dirty="0"/>
              <a:t> </a:t>
            </a:r>
            <a:r>
              <a:rPr lang="en-US" sz="2400" dirty="0" err="1"/>
              <a:t>viděla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je to </a:t>
            </a:r>
            <a:r>
              <a:rPr lang="en-US" sz="2400" dirty="0" err="1"/>
              <a:t>strom</a:t>
            </a:r>
            <a:r>
              <a:rPr lang="en-US" sz="2400" dirty="0"/>
              <a:t> s </a:t>
            </a:r>
            <a:r>
              <a:rPr lang="en-US" sz="2400" dirty="0" err="1"/>
              <a:t>plody</a:t>
            </a:r>
            <a:r>
              <a:rPr lang="en-US" sz="2400" dirty="0"/>
              <a:t> </a:t>
            </a:r>
            <a:r>
              <a:rPr lang="en-US" sz="2400" dirty="0" err="1"/>
              <a:t>dobrými</a:t>
            </a:r>
            <a:r>
              <a:rPr lang="en-US" sz="2400" dirty="0"/>
              <a:t> k </a:t>
            </a:r>
            <a:r>
              <a:rPr lang="en-US" sz="2400" dirty="0" err="1"/>
              <a:t>jídlu</a:t>
            </a:r>
            <a:r>
              <a:rPr lang="en-US" sz="2400" dirty="0"/>
              <a:t>, </a:t>
            </a:r>
            <a:r>
              <a:rPr lang="en-US" sz="2400" dirty="0" err="1"/>
              <a:t>lákavý</a:t>
            </a:r>
            <a:r>
              <a:rPr lang="en-US" sz="2400" dirty="0"/>
              <a:t> pro </a:t>
            </a:r>
            <a:r>
              <a:rPr lang="en-US" sz="2400" dirty="0" err="1"/>
              <a:t>oči</a:t>
            </a:r>
            <a:r>
              <a:rPr lang="en-US" sz="2400" dirty="0"/>
              <a:t>, </a:t>
            </a:r>
            <a:r>
              <a:rPr lang="en-US" sz="2400" dirty="0" err="1"/>
              <a:t>strom</a:t>
            </a:r>
            <a:r>
              <a:rPr lang="en-US" sz="2400" dirty="0"/>
              <a:t> </a:t>
            </a:r>
            <a:r>
              <a:rPr lang="en-US" sz="2400" dirty="0" err="1"/>
              <a:t>slibující</a:t>
            </a:r>
            <a:r>
              <a:rPr lang="en-US" sz="2400" dirty="0"/>
              <a:t> </a:t>
            </a:r>
            <a:r>
              <a:rPr lang="en-US" sz="2400" dirty="0" err="1"/>
              <a:t>vševědoucnost</a:t>
            </a:r>
            <a:r>
              <a:rPr lang="en-US" sz="2400" dirty="0"/>
              <a:t>. </a:t>
            </a:r>
            <a:r>
              <a:rPr lang="en-US" sz="2400" dirty="0" err="1"/>
              <a:t>Vzala</a:t>
            </a:r>
            <a:r>
              <a:rPr lang="en-US" sz="2400" dirty="0"/>
              <a:t> </a:t>
            </a:r>
            <a:r>
              <a:rPr lang="en-US" sz="2400" dirty="0" err="1"/>
              <a:t>tedy</a:t>
            </a:r>
            <a:r>
              <a:rPr lang="en-US" sz="2400" dirty="0"/>
              <a:t> z </a:t>
            </a:r>
            <a:r>
              <a:rPr lang="en-US" sz="2400" dirty="0" err="1"/>
              <a:t>jeho</a:t>
            </a:r>
            <a:r>
              <a:rPr lang="en-US" sz="2400" dirty="0"/>
              <a:t> </a:t>
            </a:r>
            <a:r>
              <a:rPr lang="en-US" sz="2400" dirty="0" err="1"/>
              <a:t>plodů</a:t>
            </a:r>
            <a:r>
              <a:rPr lang="en-US" sz="2400" dirty="0"/>
              <a:t> a </a:t>
            </a:r>
            <a:r>
              <a:rPr lang="en-US" sz="2400" dirty="0" err="1"/>
              <a:t>jedla</a:t>
            </a:r>
            <a:r>
              <a:rPr lang="en-US" sz="2400" dirty="0"/>
              <a:t>, </a:t>
            </a:r>
            <a:r>
              <a:rPr lang="en-US" sz="2400" dirty="0" err="1"/>
              <a:t>dala</a:t>
            </a:r>
            <a:r>
              <a:rPr lang="en-US" sz="2400" dirty="0"/>
              <a:t> </a:t>
            </a:r>
            <a:r>
              <a:rPr lang="en-US" sz="2400" dirty="0" err="1"/>
              <a:t>také</a:t>
            </a:r>
            <a:r>
              <a:rPr lang="en-US" sz="2400" dirty="0"/>
              <a:t> </a:t>
            </a:r>
            <a:r>
              <a:rPr lang="en-US" sz="2400" dirty="0" err="1"/>
              <a:t>svému</a:t>
            </a:r>
            <a:r>
              <a:rPr lang="en-US" sz="2400" dirty="0"/>
              <a:t> </a:t>
            </a:r>
            <a:r>
              <a:rPr lang="en-US" sz="2400" dirty="0" err="1"/>
              <a:t>muži</a:t>
            </a:r>
            <a:r>
              <a:rPr lang="en-US" sz="2400" dirty="0"/>
              <a:t>, </a:t>
            </a:r>
            <a:r>
              <a:rPr lang="en-US" sz="2400" dirty="0" err="1"/>
              <a:t>který</a:t>
            </a:r>
            <a:r>
              <a:rPr lang="en-US" sz="2400" dirty="0"/>
              <a:t> </a:t>
            </a:r>
            <a:r>
              <a:rPr lang="en-US" sz="2400" dirty="0" err="1"/>
              <a:t>byl</a:t>
            </a:r>
            <a:r>
              <a:rPr lang="en-US" sz="2400" dirty="0"/>
              <a:t> s </a:t>
            </a:r>
            <a:r>
              <a:rPr lang="en-US" sz="2400" dirty="0" err="1"/>
              <a:t>ní</a:t>
            </a:r>
            <a:r>
              <a:rPr lang="en-US" sz="2400" dirty="0"/>
              <a:t>, a on </a:t>
            </a:r>
            <a:r>
              <a:rPr lang="en-US" sz="2400" dirty="0" err="1"/>
              <a:t>též</a:t>
            </a:r>
            <a:r>
              <a:rPr lang="en-US" sz="2400" dirty="0"/>
              <a:t> </a:t>
            </a:r>
            <a:r>
              <a:rPr lang="en-US" sz="2400" dirty="0" err="1"/>
              <a:t>jedl</a:t>
            </a:r>
            <a:r>
              <a:rPr lang="en-US" sz="2400" dirty="0"/>
              <a:t>.  </a:t>
            </a:r>
            <a:endParaRPr lang="cs-CZ" sz="2400" dirty="0"/>
          </a:p>
          <a:p>
            <a:endParaRPr lang="cs-CZ" sz="2400" baseline="30000" dirty="0"/>
          </a:p>
          <a:p>
            <a:r>
              <a:rPr lang="en-US" sz="2400" baseline="30000" dirty="0"/>
              <a:t>7</a:t>
            </a:r>
            <a:r>
              <a:rPr lang="en-US" sz="2400" dirty="0"/>
              <a:t> </a:t>
            </a:r>
            <a:r>
              <a:rPr lang="en-US" sz="2400" dirty="0" err="1"/>
              <a:t>Oběma</a:t>
            </a:r>
            <a:r>
              <a:rPr lang="en-US" sz="2400" dirty="0"/>
              <a:t> se </a:t>
            </a:r>
            <a:r>
              <a:rPr lang="en-US" sz="2400" dirty="0" err="1"/>
              <a:t>otevřely</a:t>
            </a:r>
            <a:r>
              <a:rPr lang="en-US" sz="2400" dirty="0"/>
              <a:t> </a:t>
            </a:r>
            <a:r>
              <a:rPr lang="en-US" sz="2400" dirty="0" err="1"/>
              <a:t>oči</a:t>
            </a:r>
            <a:r>
              <a:rPr lang="en-US" sz="2400" dirty="0"/>
              <a:t>: </a:t>
            </a:r>
            <a:r>
              <a:rPr lang="en-US" sz="2400" dirty="0" err="1"/>
              <a:t>poznali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/>
              <a:t>nazí</a:t>
            </a:r>
            <a:r>
              <a:rPr lang="en-US" sz="2400" dirty="0"/>
              <a:t>. </a:t>
            </a:r>
            <a:r>
              <a:rPr lang="en-US" sz="2400" dirty="0" err="1"/>
              <a:t>Spletli</a:t>
            </a:r>
            <a:r>
              <a:rPr lang="en-US" sz="2400" dirty="0"/>
              <a:t> </a:t>
            </a:r>
            <a:r>
              <a:rPr lang="en-US" sz="2400" dirty="0" err="1"/>
              <a:t>tedy</a:t>
            </a:r>
            <a:r>
              <a:rPr lang="en-US" sz="2400" dirty="0"/>
              <a:t> </a:t>
            </a:r>
            <a:r>
              <a:rPr lang="en-US" sz="2400" dirty="0" err="1"/>
              <a:t>fíkové</a:t>
            </a:r>
            <a:r>
              <a:rPr lang="en-US" sz="2400" dirty="0"/>
              <a:t> </a:t>
            </a:r>
            <a:r>
              <a:rPr lang="en-US" sz="2400" dirty="0" err="1"/>
              <a:t>listy</a:t>
            </a:r>
            <a:r>
              <a:rPr lang="en-US" sz="2400" dirty="0"/>
              <a:t> a </a:t>
            </a:r>
            <a:r>
              <a:rPr lang="en-US" sz="2400" dirty="0" err="1"/>
              <a:t>přepásali</a:t>
            </a:r>
            <a:r>
              <a:rPr lang="en-US" sz="2400" dirty="0"/>
              <a:t> se </a:t>
            </a:r>
            <a:r>
              <a:rPr lang="en-US" sz="2400" dirty="0" err="1"/>
              <a:t>jimi</a:t>
            </a:r>
            <a:r>
              <a:rPr lang="en-US" sz="2400" dirty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713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103</TotalTime>
  <Words>1875</Words>
  <Application>Microsoft Office PowerPoint</Application>
  <PresentationFormat>Širokoúhlá obrazovka</PresentationFormat>
  <Paragraphs>135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Bwhebb</vt:lpstr>
      <vt:lpstr>Trebuchet MS</vt:lpstr>
      <vt:lpstr>Tw Cen MT</vt:lpstr>
      <vt:lpstr>Obvod</vt:lpstr>
      <vt:lpstr>Odkud se vzalo zlo a jeho následky</vt:lpstr>
      <vt:lpstr>Úvodní otázky</vt:lpstr>
      <vt:lpstr>Touha po bohorovnosti (Gn 3,1-7)</vt:lpstr>
      <vt:lpstr>Touha po bohorovnosti (Gn 3,1-7)</vt:lpstr>
      <vt:lpstr>Jak funguje pokušení</vt:lpstr>
      <vt:lpstr>Had, ‘vx'N"h;, „nachaš“</vt:lpstr>
      <vt:lpstr>Prezentace aplikace PowerPoint</vt:lpstr>
      <vt:lpstr>Strom poznání dobra a zla?</vt:lpstr>
      <vt:lpstr>Pád</vt:lpstr>
      <vt:lpstr>Prezentace aplikace PowerPoint</vt:lpstr>
      <vt:lpstr>Soud a následky hříchu (3,8-24)</vt:lpstr>
      <vt:lpstr>Soud a následky hříchu (3,8-24)</vt:lpstr>
      <vt:lpstr>Prezentace aplikace PowerPoint</vt:lpstr>
      <vt:lpstr>Soud a následky hříchu (3,8-24)</vt:lpstr>
      <vt:lpstr>Soud a následky hříchu (3,8-24)</vt:lpstr>
      <vt:lpstr>Soud a následky hříchu (3,8-24)</vt:lpstr>
      <vt:lpstr>Soud a následky hříchu (3,8-24)</vt:lpstr>
      <vt:lpstr>Rabínská interpretace (G. Sachs)</vt:lpstr>
      <vt:lpstr>Rabínská interpretace (R. Meir, 2. stol.)</vt:lpstr>
      <vt:lpstr>Prezentace aplikace PowerPoint</vt:lpstr>
      <vt:lpstr>Prezentace aplikace PowerPoint</vt:lpstr>
      <vt:lpstr>ÍŠ – IŠŠÁ</vt:lpstr>
      <vt:lpstr>ADAM – CHAWWÁ (EVA)</vt:lpstr>
      <vt:lpstr>Osobnost</vt:lpstr>
      <vt:lpstr>Vyhnání ze zahrady (Gn 3,22-24)</vt:lpstr>
      <vt:lpstr>Zlo se šíří po světě (Gn 4,1 – 11,9)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Odkud se vzalo zlo a jeho následky</dc:title>
  <dc:creator>Ladislav Heryán</dc:creator>
  <cp:lastModifiedBy>Ladislav Heryán</cp:lastModifiedBy>
  <cp:revision>13</cp:revision>
  <dcterms:created xsi:type="dcterms:W3CDTF">2018-08-16T09:37:06Z</dcterms:created>
  <dcterms:modified xsi:type="dcterms:W3CDTF">2018-08-16T14:17:07Z</dcterms:modified>
</cp:coreProperties>
</file>