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6" r:id="rId6"/>
    <p:sldId id="273" r:id="rId7"/>
    <p:sldId id="284" r:id="rId8"/>
    <p:sldId id="260" r:id="rId9"/>
    <p:sldId id="261" r:id="rId10"/>
    <p:sldId id="262" r:id="rId11"/>
    <p:sldId id="266" r:id="rId12"/>
    <p:sldId id="267" r:id="rId13"/>
    <p:sldId id="263" r:id="rId14"/>
    <p:sldId id="274" r:id="rId15"/>
    <p:sldId id="264" r:id="rId16"/>
    <p:sldId id="265" r:id="rId17"/>
    <p:sldId id="268" r:id="rId18"/>
    <p:sldId id="270" r:id="rId19"/>
    <p:sldId id="275" r:id="rId20"/>
    <p:sldId id="277" r:id="rId21"/>
    <p:sldId id="269" r:id="rId22"/>
    <p:sldId id="285" r:id="rId23"/>
    <p:sldId id="286" r:id="rId24"/>
    <p:sldId id="287" r:id="rId25"/>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1" autoAdjust="0"/>
    <p:restoredTop sz="94660"/>
  </p:normalViewPr>
  <p:slideViewPr>
    <p:cSldViewPr snapToGrid="0">
      <p:cViewPr varScale="1">
        <p:scale>
          <a:sx n="85" d="100"/>
          <a:sy n="85" d="100"/>
        </p:scale>
        <p:origin x="53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949626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3578475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979895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3347855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Upravte styly předlohy textu.</a:t>
            </a:r>
          </a:p>
        </p:txBody>
      </p:sp>
      <p:sp>
        <p:nvSpPr>
          <p:cNvPr id="4" name="Zástupný symbol pro datum 3"/>
          <p:cNvSpPr>
            <a:spLocks noGrp="1"/>
          </p:cNvSpPr>
          <p:nvPr>
            <p:ph type="dt" sz="half" idx="10"/>
          </p:nvPr>
        </p:nvSpPr>
        <p:spPr/>
        <p:txBody>
          <a:body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629749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10.12.2024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752807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4" name="Zástupný symbol pro obsah 3"/>
          <p:cNvSpPr>
            <a:spLocks noGrp="1"/>
          </p:cNvSpPr>
          <p:nvPr>
            <p:ph sz="half" idx="2"/>
          </p:nvPr>
        </p:nvSpPr>
        <p:spPr>
          <a:xfrm>
            <a:off x="839788" y="2505075"/>
            <a:ext cx="5157787"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Upravte styly předlohy textu.</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8E2AA76C-6A14-49AF-A6A3-2183A520A740}" type="datetimeFigureOut">
              <a:rPr lang="cs-CZ" smtClean="0"/>
              <a:t>10.12.2024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2341403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8E2AA76C-6A14-49AF-A6A3-2183A520A740}" type="datetimeFigureOut">
              <a:rPr lang="cs-CZ" smtClean="0"/>
              <a:t>10.12.2024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4235196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8E2AA76C-6A14-49AF-A6A3-2183A520A740}" type="datetimeFigureOut">
              <a:rPr lang="cs-CZ" smtClean="0"/>
              <a:t>10.12.2024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859976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10.12.2024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2572615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Upravte styly předlohy textu.</a:t>
            </a:r>
          </a:p>
        </p:txBody>
      </p:sp>
      <p:sp>
        <p:nvSpPr>
          <p:cNvPr id="5" name="Zástupný symbol pro datum 4"/>
          <p:cNvSpPr>
            <a:spLocks noGrp="1"/>
          </p:cNvSpPr>
          <p:nvPr>
            <p:ph type="dt" sz="half" idx="10"/>
          </p:nvPr>
        </p:nvSpPr>
        <p:spPr/>
        <p:txBody>
          <a:bodyPr/>
          <a:lstStyle/>
          <a:p>
            <a:fld id="{8E2AA76C-6A14-49AF-A6A3-2183A520A740}" type="datetimeFigureOut">
              <a:rPr lang="cs-CZ" smtClean="0"/>
              <a:t>10.12.2024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99DC282-9CD0-4240-9D98-004D8A68A162}" type="slidenum">
              <a:rPr lang="cs-CZ" smtClean="0"/>
              <a:t>‹#›</a:t>
            </a:fld>
            <a:endParaRPr lang="cs-CZ"/>
          </a:p>
        </p:txBody>
      </p:sp>
    </p:spTree>
    <p:extLst>
      <p:ext uri="{BB962C8B-B14F-4D97-AF65-F5344CB8AC3E}">
        <p14:creationId xmlns:p14="http://schemas.microsoft.com/office/powerpoint/2010/main" val="1911596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2AA76C-6A14-49AF-A6A3-2183A520A740}" type="datetimeFigureOut">
              <a:rPr lang="cs-CZ" smtClean="0"/>
              <a:t>10.12.2024</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9DC282-9CD0-4240-9D98-004D8A68A162}" type="slidenum">
              <a:rPr lang="cs-CZ" smtClean="0"/>
              <a:t>‹#›</a:t>
            </a:fld>
            <a:endParaRPr lang="cs-CZ"/>
          </a:p>
        </p:txBody>
      </p:sp>
    </p:spTree>
    <p:extLst>
      <p:ext uri="{BB962C8B-B14F-4D97-AF65-F5344CB8AC3E}">
        <p14:creationId xmlns:p14="http://schemas.microsoft.com/office/powerpoint/2010/main" val="39598393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youtube.com/watch?v=wJFFmmKtIL8"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www.mpsv.cz/files/clanky/13087/manual.pdf" TargetMode="External"/><Relationship Id="rId2" Type="http://schemas.openxmlformats.org/officeDocument/2006/relationships/hyperlink" Target="https://www.mpsv.cz/files/clanky/17905/analyza.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fontScale="90000"/>
          </a:bodyPr>
          <a:lstStyle/>
          <a:p>
            <a:r>
              <a:rPr lang="cs-CZ" b="1" dirty="0"/>
              <a:t>Aktuální otázky spolupráce mezi </a:t>
            </a:r>
            <a:r>
              <a:rPr lang="cs-CZ" b="1" dirty="0" err="1"/>
              <a:t>OSPODem</a:t>
            </a:r>
            <a:r>
              <a:rPr lang="cs-CZ" b="1" dirty="0"/>
              <a:t> a školou</a:t>
            </a:r>
            <a:br>
              <a:rPr lang="cs-CZ" dirty="0"/>
            </a:b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11803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Roviny spolupráce	</a:t>
            </a:r>
          </a:p>
        </p:txBody>
      </p:sp>
      <p:sp>
        <p:nvSpPr>
          <p:cNvPr id="3" name="Zástupný symbol pro obsah 2"/>
          <p:cNvSpPr>
            <a:spLocks noGrp="1"/>
          </p:cNvSpPr>
          <p:nvPr>
            <p:ph idx="1"/>
          </p:nvPr>
        </p:nvSpPr>
        <p:spPr/>
        <p:txBody>
          <a:bodyPr>
            <a:normAutofit fontScale="92500" lnSpcReduction="10000"/>
          </a:bodyPr>
          <a:lstStyle/>
          <a:p>
            <a:r>
              <a:rPr lang="cs-CZ" dirty="0">
                <a:solidFill>
                  <a:srgbClr val="FF0000"/>
                </a:solidFill>
              </a:rPr>
              <a:t>A) </a:t>
            </a:r>
            <a:r>
              <a:rPr lang="cs-CZ" b="1" dirty="0">
                <a:solidFill>
                  <a:srgbClr val="FF0000"/>
                </a:solidFill>
              </a:rPr>
              <a:t>Povinná vlastní iniciativa na straně školy</a:t>
            </a:r>
          </a:p>
          <a:p>
            <a:r>
              <a:rPr lang="cs-CZ" dirty="0"/>
              <a:t>Státní orgány, pověřené osoby, </a:t>
            </a:r>
            <a:r>
              <a:rPr lang="cs-CZ" b="1" u="sng" dirty="0"/>
              <a:t>školy, školská zařízení </a:t>
            </a:r>
            <a:r>
              <a:rPr lang="cs-CZ" dirty="0"/>
              <a:t>a poskytovatelé zdravotních služeb, popřípadě další zařízení určená pro děti, jsou povinni oznámit obecnímu úřadu obce s rozšířenou působností skutečnosti, které nasvědčují tomu, že jde o děti uvedené v § 6, a to bez zbytečného odkladu poté, kdy se o takové skutečnosti dozví. Pokud o to ten, kdo učinil oznámení podle věty první, požádá, obecní úřad obce s rozšířenou působností ho informuje ve lhůtě 30 dnů ode dne, kdy oznámení obdržel, zda na základě skutečností uvedených v oznámení shledal či neshledal, že jde o dítě uvedené v § 6. </a:t>
            </a:r>
          </a:p>
          <a:p>
            <a:r>
              <a:rPr lang="cs-CZ" dirty="0">
                <a:solidFill>
                  <a:srgbClr val="FF0000"/>
                </a:solidFill>
              </a:rPr>
              <a:t>Při plnění povinností podle věty první a třetí se nelze dovolávat povinnosti zachovat mlčenlivost podle zvláštního právního předpisu.</a:t>
            </a:r>
          </a:p>
        </p:txBody>
      </p:sp>
    </p:spTree>
    <p:extLst>
      <p:ext uri="{BB962C8B-B14F-4D97-AF65-F5344CB8AC3E}">
        <p14:creationId xmlns:p14="http://schemas.microsoft.com/office/powerpoint/2010/main" val="3537406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r>
              <a:rPr lang="cs-CZ" dirty="0"/>
              <a:t>	</a:t>
            </a:r>
          </a:p>
        </p:txBody>
      </p:sp>
      <p:sp>
        <p:nvSpPr>
          <p:cNvPr id="3" name="Zástupný symbol pro obsah 2"/>
          <p:cNvSpPr>
            <a:spLocks noGrp="1"/>
          </p:cNvSpPr>
          <p:nvPr>
            <p:ph idx="1"/>
          </p:nvPr>
        </p:nvSpPr>
        <p:spPr/>
        <p:txBody>
          <a:bodyPr>
            <a:normAutofit fontScale="92500" lnSpcReduction="10000"/>
          </a:bodyPr>
          <a:lstStyle/>
          <a:p>
            <a:r>
              <a:rPr lang="cs-CZ" dirty="0"/>
              <a:t>S nahlášením situace ze strany školy se příliš často nesetkávají</a:t>
            </a:r>
          </a:p>
          <a:p>
            <a:r>
              <a:rPr lang="cs-CZ" dirty="0"/>
              <a:t>Přehled nahlášených situací:</a:t>
            </a:r>
          </a:p>
          <a:p>
            <a:pPr lvl="1"/>
            <a:r>
              <a:rPr lang="cs-CZ" dirty="0"/>
              <a:t>nahlášení zanedbaného dítě </a:t>
            </a:r>
            <a:endParaRPr lang="cs-CZ" sz="2000" dirty="0"/>
          </a:p>
          <a:p>
            <a:pPr lvl="1"/>
            <a:r>
              <a:rPr lang="cs-CZ" dirty="0"/>
              <a:t>ponechání dítěte v mateřské škole rodičem (resp. nevyzvednutí si dítěte do ukončení provozu zařízení v daný den)</a:t>
            </a:r>
            <a:endParaRPr lang="cs-CZ" sz="2000" dirty="0"/>
          </a:p>
          <a:p>
            <a:pPr lvl="1"/>
            <a:r>
              <a:rPr lang="cs-CZ" dirty="0"/>
              <a:t>neuhrazené stravné a školné</a:t>
            </a:r>
            <a:endParaRPr lang="cs-CZ" sz="2000" dirty="0"/>
          </a:p>
          <a:p>
            <a:pPr lvl="1"/>
            <a:r>
              <a:rPr lang="cs-CZ" dirty="0"/>
              <a:t>podezření na špatné zacházení s dítětem nebo týrání dítěte </a:t>
            </a:r>
            <a:endParaRPr lang="cs-CZ" sz="2000" dirty="0"/>
          </a:p>
          <a:p>
            <a:pPr lvl="1"/>
            <a:r>
              <a:rPr lang="cs-CZ" dirty="0"/>
              <a:t>v rámci sledování povinné školní docházky upozorňují na děti, které nenastoupily do MŠ/ZŠ a patří do jejich obvodu dle trvalého pobytu. OSPOD pak zjišťuje, kde dítě bydlí, zda a do které MŠ nastoupilo a případně činí potřebné kroky k zajištění povinné školní docházky. </a:t>
            </a:r>
            <a:endParaRPr lang="cs-CZ" sz="2000" dirty="0"/>
          </a:p>
          <a:p>
            <a:pPr lvl="1"/>
            <a:r>
              <a:rPr lang="cs-CZ" dirty="0"/>
              <a:t>dotazování </a:t>
            </a:r>
            <a:r>
              <a:rPr lang="cs-CZ" dirty="0" err="1"/>
              <a:t>OSPODu</a:t>
            </a:r>
            <a:r>
              <a:rPr lang="cs-CZ" dirty="0"/>
              <a:t>, jak je to s vyzvedáváním dítěte ze strany rodičů po rozvodu, kdy dítě je např. svěřeno výhradně do péče jednomu z nich </a:t>
            </a:r>
            <a:endParaRPr lang="cs-CZ" sz="2000" dirty="0"/>
          </a:p>
          <a:p>
            <a:pPr lvl="1"/>
            <a:endParaRPr lang="cs-CZ" dirty="0"/>
          </a:p>
        </p:txBody>
      </p:sp>
    </p:spTree>
    <p:extLst>
      <p:ext uri="{BB962C8B-B14F-4D97-AF65-F5344CB8AC3E}">
        <p14:creationId xmlns:p14="http://schemas.microsoft.com/office/powerpoint/2010/main" val="18632174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endParaRPr lang="cs-CZ" dirty="0"/>
          </a:p>
        </p:txBody>
      </p:sp>
      <p:sp>
        <p:nvSpPr>
          <p:cNvPr id="3" name="Zástupný symbol pro obsah 2"/>
          <p:cNvSpPr>
            <a:spLocks noGrp="1"/>
          </p:cNvSpPr>
          <p:nvPr>
            <p:ph idx="1"/>
          </p:nvPr>
        </p:nvSpPr>
        <p:spPr/>
        <p:txBody>
          <a:bodyPr/>
          <a:lstStyle/>
          <a:p>
            <a:r>
              <a:rPr lang="cs-CZ" dirty="0"/>
              <a:t>Případnou informaci/spolupráci by uvítali:</a:t>
            </a:r>
          </a:p>
          <a:p>
            <a:pPr lvl="1"/>
            <a:r>
              <a:rPr lang="cs-CZ" dirty="0"/>
              <a:t>Děti tráví v MŠ/ZŠ nemalou část dne</a:t>
            </a:r>
          </a:p>
          <a:p>
            <a:pPr lvl="1"/>
            <a:r>
              <a:rPr lang="cs-CZ" dirty="0"/>
              <a:t>Navázaná důvěra dětí k pedagogům</a:t>
            </a:r>
          </a:p>
          <a:p>
            <a:pPr lvl="1"/>
            <a:r>
              <a:rPr lang="cs-CZ" dirty="0"/>
              <a:t>Prostor pro pedagogy vypozorovat situace a problémy</a:t>
            </a:r>
          </a:p>
          <a:p>
            <a:pPr lvl="1"/>
            <a:r>
              <a:rPr lang="cs-CZ" dirty="0"/>
              <a:t>k řešení problému mají nástroje a zákonné možnosti oproti školám/organizacím, které se často sami trápí s řešením „na vlastní pěst“ </a:t>
            </a:r>
          </a:p>
          <a:p>
            <a:r>
              <a:rPr lang="cs-CZ" dirty="0">
                <a:solidFill>
                  <a:srgbClr val="00B0F0"/>
                </a:solidFill>
              </a:rPr>
              <a:t>Námět k diskuzi – jaké jsou překážky/obavy na straně škol/pedagogů…?</a:t>
            </a:r>
            <a:r>
              <a:rPr lang="cs-CZ" dirty="0"/>
              <a:t>  </a:t>
            </a:r>
          </a:p>
          <a:p>
            <a:endParaRPr lang="cs-CZ" dirty="0"/>
          </a:p>
        </p:txBody>
      </p:sp>
    </p:spTree>
    <p:extLst>
      <p:ext uri="{BB962C8B-B14F-4D97-AF65-F5344CB8AC3E}">
        <p14:creationId xmlns:p14="http://schemas.microsoft.com/office/powerpoint/2010/main" val="1356518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Ad ohlašovací povinnost – §7</a:t>
            </a:r>
          </a:p>
        </p:txBody>
      </p:sp>
      <p:sp>
        <p:nvSpPr>
          <p:cNvPr id="3" name="Zástupný symbol pro obsah 2"/>
          <p:cNvSpPr>
            <a:spLocks noGrp="1"/>
          </p:cNvSpPr>
          <p:nvPr>
            <p:ph idx="1"/>
          </p:nvPr>
        </p:nvSpPr>
        <p:spPr/>
        <p:txBody>
          <a:bodyPr/>
          <a:lstStyle/>
          <a:p>
            <a:r>
              <a:rPr lang="cs-CZ" i="1" dirty="0"/>
              <a:t>(1) </a:t>
            </a:r>
            <a:r>
              <a:rPr lang="cs-CZ" dirty="0"/>
              <a:t>Každý je oprávněn upozornit na závadné chování dětí jejich rodiče.</a:t>
            </a:r>
          </a:p>
          <a:p>
            <a:r>
              <a:rPr lang="cs-CZ" i="1" dirty="0"/>
              <a:t>(2)</a:t>
            </a:r>
            <a:r>
              <a:rPr lang="cs-CZ" dirty="0"/>
              <a:t> Každý je oprávněn upozornit orgán sociálně-právní ochrany na porušení povinností nebo zneužití práv vyplývajících z rodičovské odpovědnosti, na skutečnost, že rodiče nemohou plnit povinnosti vyplývající z rodičovské odpovědnosti, nebo na skutečnosti uvedené v § 6 písm. b) až h); tím není dotčena povinnost vyplývající ze zvláštního právního předpisu.</a:t>
            </a:r>
          </a:p>
          <a:p>
            <a:endParaRPr lang="cs-CZ" dirty="0"/>
          </a:p>
          <a:p>
            <a:r>
              <a:rPr lang="cs-CZ" dirty="0"/>
              <a:t>Pozn.: podnět lze podat i anonymně</a:t>
            </a:r>
          </a:p>
          <a:p>
            <a:endParaRPr lang="cs-CZ" dirty="0"/>
          </a:p>
        </p:txBody>
      </p:sp>
    </p:spTree>
    <p:extLst>
      <p:ext uri="{BB962C8B-B14F-4D97-AF65-F5344CB8AC3E}">
        <p14:creationId xmlns:p14="http://schemas.microsoft.com/office/powerpoint/2010/main" val="4047862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OSPOD a mlčenlivost</a:t>
            </a:r>
          </a:p>
        </p:txBody>
      </p:sp>
      <p:sp>
        <p:nvSpPr>
          <p:cNvPr id="3" name="Zástupný symbol pro obsah 2"/>
          <p:cNvSpPr>
            <a:spLocks noGrp="1"/>
          </p:cNvSpPr>
          <p:nvPr>
            <p:ph idx="1"/>
          </p:nvPr>
        </p:nvSpPr>
        <p:spPr/>
        <p:txBody>
          <a:bodyPr>
            <a:normAutofit/>
          </a:bodyPr>
          <a:lstStyle/>
          <a:p>
            <a:r>
              <a:rPr lang="cs-CZ" dirty="0"/>
              <a:t>jsou povinni podle zákona o SPO zachovávat mlčenlivost o skutečnostech, se kterými se při provádění sociálně právní ochrany nebo v přímé souvislosti s tím seznámili (§ 57). </a:t>
            </a:r>
          </a:p>
          <a:p>
            <a:r>
              <a:rPr lang="cs-CZ" dirty="0">
                <a:solidFill>
                  <a:srgbClr val="FF0000"/>
                </a:solidFill>
              </a:rPr>
              <a:t>Také jsou povinni zachovávat mlčenlivost o osobě, která upozornila orgán sociálně právní ochrany na možné ohrožení dítěte</a:t>
            </a:r>
          </a:p>
          <a:p>
            <a:r>
              <a:rPr lang="cs-CZ" dirty="0"/>
              <a:t>Mlčenlivost jsou povinni zachovávat i po skončení pracovního poměru</a:t>
            </a:r>
          </a:p>
          <a:p>
            <a:r>
              <a:rPr lang="cs-CZ" dirty="0"/>
              <a:t>Povinnost mlčenlivosti platí i pro pověřené osoby a jiné fyzické osoby, které se při spolupráci s orgány sociálně právní ochrany a zařízeními sociálně právní ochrany seznámily s údaji, o nichž jsou zaměstnanci orgánu sociálně-právní ochrany povinni zachovávat mlčenlivost.</a:t>
            </a:r>
          </a:p>
        </p:txBody>
      </p:sp>
    </p:spTree>
    <p:extLst>
      <p:ext uri="{BB962C8B-B14F-4D97-AF65-F5344CB8AC3E}">
        <p14:creationId xmlns:p14="http://schemas.microsoft.com/office/powerpoint/2010/main" val="42313702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Otázka – jak byste v této situaci jednali??</a:t>
            </a:r>
          </a:p>
        </p:txBody>
      </p:sp>
      <p:sp>
        <p:nvSpPr>
          <p:cNvPr id="3" name="Zástupný symbol pro obsah 2"/>
          <p:cNvSpPr>
            <a:spLocks noGrp="1"/>
          </p:cNvSpPr>
          <p:nvPr>
            <p:ph idx="1"/>
          </p:nvPr>
        </p:nvSpPr>
        <p:spPr/>
        <p:txBody>
          <a:bodyPr/>
          <a:lstStyle/>
          <a:p>
            <a:r>
              <a:rPr lang="cs-CZ" i="1" dirty="0"/>
              <a:t>§8 (1)</a:t>
            </a:r>
            <a:r>
              <a:rPr lang="cs-CZ" dirty="0"/>
              <a:t> Dítě má právo požádat orgány sociálně-právní ochrany a zařízení sociálně-právní ochrany, státní orgány, kterým podle zvláštních právních předpisů přísluší též ochrana práv a oprávněných zájmů dítěte, pověřené osoby, </a:t>
            </a:r>
            <a:r>
              <a:rPr lang="cs-CZ" b="1" u="sng" dirty="0"/>
              <a:t>školy, školská zařízení </a:t>
            </a:r>
            <a:r>
              <a:rPr lang="cs-CZ" dirty="0"/>
              <a:t>a poskytovatele zdravotních služeb o pomoc při ochraně svého života a dalších svých práv; tyto orgány, právnické a fyzické osoby a pověřené osoby jsou povinny poskytnout dítěti odpovídající pomoc. Dítě má právo požádat o pomoc i bez vědomí rodičů nebo jiných osob odpovědných za výchovu dítěte.</a:t>
            </a:r>
          </a:p>
        </p:txBody>
      </p:sp>
    </p:spTree>
    <p:extLst>
      <p:ext uri="{BB962C8B-B14F-4D97-AF65-F5344CB8AC3E}">
        <p14:creationId xmlns:p14="http://schemas.microsoft.com/office/powerpoint/2010/main" val="32091112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Roviny spolupráce</a:t>
            </a:r>
          </a:p>
        </p:txBody>
      </p:sp>
      <p:sp>
        <p:nvSpPr>
          <p:cNvPr id="3" name="Zástupný symbol pro obsah 2"/>
          <p:cNvSpPr>
            <a:spLocks noGrp="1"/>
          </p:cNvSpPr>
          <p:nvPr>
            <p:ph idx="1"/>
          </p:nvPr>
        </p:nvSpPr>
        <p:spPr/>
        <p:txBody>
          <a:bodyPr/>
          <a:lstStyle/>
          <a:p>
            <a:r>
              <a:rPr lang="cs-CZ" dirty="0">
                <a:solidFill>
                  <a:srgbClr val="FF0000"/>
                </a:solidFill>
              </a:rPr>
              <a:t>B) Povinná spolupráce školy na vyžádání ze strany </a:t>
            </a:r>
            <a:r>
              <a:rPr lang="cs-CZ" dirty="0" err="1">
                <a:solidFill>
                  <a:srgbClr val="FF0000"/>
                </a:solidFill>
              </a:rPr>
              <a:t>OSPODu</a:t>
            </a:r>
            <a:endParaRPr lang="cs-CZ" dirty="0">
              <a:solidFill>
                <a:srgbClr val="FF0000"/>
              </a:solidFill>
            </a:endParaRPr>
          </a:p>
          <a:p>
            <a:r>
              <a:rPr lang="cs-CZ" dirty="0"/>
              <a:t>povinnost školy vypracovávat na žádost orgánu sociálně právní ochrany dětí zprávu o prospívání dítěte</a:t>
            </a:r>
          </a:p>
          <a:p>
            <a:r>
              <a:rPr lang="cs-CZ" dirty="0"/>
              <a:t>Tyto zprávy se mohou týkat celé řady oblastí, resp. vždy v návaznosti na situaci a problém, který je u daného dítěte řešen</a:t>
            </a:r>
          </a:p>
          <a:p>
            <a:r>
              <a:rPr lang="cs-CZ" dirty="0"/>
              <a:t>Zprávy jsou dožadovány v rámci sledování rodiny, kde byl stanoven soudem dohled, v situaci, kdy je dítě svěřeno do pěstounské péče, anebo je péče rodičů o dítě ze strany OSPOD dlouhodobě sledována pro určité nedostatky v péči</a:t>
            </a:r>
          </a:p>
          <a:p>
            <a:endParaRPr lang="cs-CZ" dirty="0"/>
          </a:p>
        </p:txBody>
      </p:sp>
    </p:spTree>
    <p:extLst>
      <p:ext uri="{BB962C8B-B14F-4D97-AF65-F5344CB8AC3E}">
        <p14:creationId xmlns:p14="http://schemas.microsoft.com/office/powerpoint/2010/main" val="12301957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Vyjádření pracovníků </a:t>
            </a:r>
            <a:r>
              <a:rPr lang="cs-CZ" dirty="0" err="1"/>
              <a:t>OSPODu</a:t>
            </a:r>
            <a:r>
              <a:rPr lang="cs-CZ" dirty="0"/>
              <a:t> – </a:t>
            </a:r>
            <a:r>
              <a:rPr lang="cs-CZ" dirty="0" err="1"/>
              <a:t>zkušenoti</a:t>
            </a:r>
            <a:r>
              <a:rPr lang="cs-CZ" dirty="0"/>
              <a:t>, co po školách žádají</a:t>
            </a:r>
          </a:p>
        </p:txBody>
      </p:sp>
      <p:sp>
        <p:nvSpPr>
          <p:cNvPr id="3" name="Zástupný symbol pro obsah 2"/>
          <p:cNvSpPr>
            <a:spLocks noGrp="1"/>
          </p:cNvSpPr>
          <p:nvPr>
            <p:ph idx="1"/>
          </p:nvPr>
        </p:nvSpPr>
        <p:spPr/>
        <p:txBody>
          <a:bodyPr>
            <a:normAutofit fontScale="70000" lnSpcReduction="20000"/>
          </a:bodyPr>
          <a:lstStyle/>
          <a:p>
            <a:pPr lvl="0"/>
            <a:r>
              <a:rPr lang="cs-CZ" dirty="0"/>
              <a:t>Zda dítě dochází do mateřské školy</a:t>
            </a:r>
          </a:p>
          <a:p>
            <a:pPr lvl="0"/>
            <a:r>
              <a:rPr lang="cs-CZ" dirty="0"/>
              <a:t>Zda rodiče platí řádně a včas „</a:t>
            </a:r>
            <a:r>
              <a:rPr lang="cs-CZ" dirty="0" err="1"/>
              <a:t>školkovné</a:t>
            </a:r>
            <a:r>
              <a:rPr lang="cs-CZ" dirty="0"/>
              <a:t>“ případně další související poplatky</a:t>
            </a:r>
          </a:p>
          <a:p>
            <a:pPr lvl="0"/>
            <a:r>
              <a:rPr lang="cs-CZ" dirty="0"/>
              <a:t>U předškolních dětí – zda pravidelně do mateřské školy docházejí, či zda a jak často je jejich absence omlouvaná</a:t>
            </a:r>
          </a:p>
          <a:p>
            <a:pPr lvl="0"/>
            <a:r>
              <a:rPr lang="cs-CZ" dirty="0"/>
              <a:t>Zda dítě dochází např. na doporučenou logopedickou péči</a:t>
            </a:r>
          </a:p>
          <a:p>
            <a:pPr lvl="0"/>
            <a:r>
              <a:rPr lang="cs-CZ" dirty="0"/>
              <a:t>Zda je docházka dítěte pravidelná a včasná </a:t>
            </a:r>
          </a:p>
          <a:p>
            <a:pPr lvl="0"/>
            <a:r>
              <a:rPr lang="cs-CZ" dirty="0"/>
              <a:t>Jaké je zapojení dítěte do kolektivu (socializace), jak vystupuje vůči ostatním dětem a jak k pedagogům</a:t>
            </a:r>
          </a:p>
          <a:p>
            <a:pPr lvl="0"/>
            <a:r>
              <a:rPr lang="cs-CZ" dirty="0"/>
              <a:t>Hygienické návyky, oblékání, přezouvání, připravenost dítěte do školy</a:t>
            </a:r>
          </a:p>
          <a:p>
            <a:pPr lvl="0"/>
            <a:r>
              <a:rPr lang="cs-CZ" dirty="0"/>
              <a:t>péče rodičů o dítě z pohledu mateřské školy</a:t>
            </a:r>
          </a:p>
          <a:p>
            <a:pPr lvl="0"/>
            <a:r>
              <a:rPr lang="cs-CZ" dirty="0"/>
              <a:t>Spolupráce rodičů se školou, účast rodičů na třídních schůzkách</a:t>
            </a:r>
          </a:p>
          <a:p>
            <a:pPr lvl="0"/>
            <a:r>
              <a:rPr lang="cs-CZ" dirty="0"/>
              <a:t>Prospěch dítěte, domácí příprava a domácí úkoly</a:t>
            </a:r>
          </a:p>
          <a:p>
            <a:pPr lvl="0"/>
            <a:r>
              <a:rPr lang="cs-CZ" dirty="0"/>
              <a:t>Účast na případových konferencích (viz dále)</a:t>
            </a:r>
          </a:p>
          <a:p>
            <a:endParaRPr lang="cs-CZ" dirty="0"/>
          </a:p>
        </p:txBody>
      </p:sp>
    </p:spTree>
    <p:extLst>
      <p:ext uri="{BB962C8B-B14F-4D97-AF65-F5344CB8AC3E}">
        <p14:creationId xmlns:p14="http://schemas.microsoft.com/office/powerpoint/2010/main" val="3296837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Případová konference</a:t>
            </a:r>
          </a:p>
        </p:txBody>
      </p:sp>
      <p:sp>
        <p:nvSpPr>
          <p:cNvPr id="3" name="Zástupný symbol pro obsah 2"/>
          <p:cNvSpPr>
            <a:spLocks noGrp="1"/>
          </p:cNvSpPr>
          <p:nvPr>
            <p:ph idx="1"/>
          </p:nvPr>
        </p:nvSpPr>
        <p:spPr/>
        <p:txBody>
          <a:bodyPr>
            <a:normAutofit fontScale="92500" lnSpcReduction="10000"/>
          </a:bodyPr>
          <a:lstStyle/>
          <a:p>
            <a:r>
              <a:rPr lang="cs-CZ" dirty="0"/>
              <a:t>plánované a koordinované společné setkání klienta, jeho rodiny a všech, kteří pro ně představují, nebo mohou představovat, podpůrnou síť</a:t>
            </a:r>
          </a:p>
          <a:p>
            <a:r>
              <a:rPr lang="cs-CZ" dirty="0"/>
              <a:t>Cílem setkání je výměna informací, zhodnocení situace dítěte a jeho rodiny, hledání optimálního řešení a plánování společného postupu, který povede k naplňování potřeb dítěte</a:t>
            </a:r>
          </a:p>
          <a:p>
            <a:r>
              <a:rPr lang="cs-CZ" dirty="0"/>
              <a:t>Mezi hlavní cíle případové konference patří následující:</a:t>
            </a:r>
          </a:p>
          <a:p>
            <a:pPr lvl="1"/>
            <a:r>
              <a:rPr lang="cs-CZ" dirty="0"/>
              <a:t>rychle reagovat na vzniklou situaci ohroženého dítěte nebo jeho rodiny, </a:t>
            </a:r>
          </a:p>
          <a:p>
            <a:pPr lvl="1"/>
            <a:r>
              <a:rPr lang="cs-CZ" dirty="0"/>
              <a:t>vyhodnotit situaci dítěte a jeho rodiny s cílem nalézt optimální řešení, </a:t>
            </a:r>
          </a:p>
          <a:p>
            <a:pPr lvl="1"/>
            <a:r>
              <a:rPr lang="cs-CZ" dirty="0"/>
              <a:t>vytvářet osobní kontakty a podpůrnou síť rodině, </a:t>
            </a:r>
          </a:p>
          <a:p>
            <a:pPr lvl="1"/>
            <a:r>
              <a:rPr lang="cs-CZ" dirty="0"/>
              <a:t>aktivizovat rodinu, </a:t>
            </a:r>
          </a:p>
          <a:p>
            <a:pPr lvl="1"/>
            <a:r>
              <a:rPr lang="cs-CZ" dirty="0"/>
              <a:t>koordinovat péči a získat nástroj pro kontrolu plnění domluvených kroků.</a:t>
            </a:r>
          </a:p>
          <a:p>
            <a:r>
              <a:rPr lang="cs-CZ" dirty="0">
                <a:hlinkClick r:id="rId2"/>
              </a:rPr>
              <a:t>https://www.youtube.com/watch?v=wJFFmmKtIL8</a:t>
            </a:r>
            <a:endParaRPr lang="cs-CZ" dirty="0"/>
          </a:p>
          <a:p>
            <a:endParaRPr lang="cs-CZ" dirty="0"/>
          </a:p>
        </p:txBody>
      </p:sp>
    </p:spTree>
    <p:extLst>
      <p:ext uri="{BB962C8B-B14F-4D97-AF65-F5344CB8AC3E}">
        <p14:creationId xmlns:p14="http://schemas.microsoft.com/office/powerpoint/2010/main" val="25208729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Případová konference</a:t>
            </a:r>
          </a:p>
        </p:txBody>
      </p:sp>
      <p:sp>
        <p:nvSpPr>
          <p:cNvPr id="3" name="Zástupný symbol pro obsah 2"/>
          <p:cNvSpPr>
            <a:spLocks noGrp="1"/>
          </p:cNvSpPr>
          <p:nvPr>
            <p:ph idx="1"/>
          </p:nvPr>
        </p:nvSpPr>
        <p:spPr/>
        <p:txBody>
          <a:bodyPr>
            <a:normAutofit fontScale="92500" lnSpcReduction="10000"/>
          </a:bodyPr>
          <a:lstStyle/>
          <a:p>
            <a:r>
              <a:rPr lang="cs-CZ" dirty="0"/>
              <a:t>hlavní kompetenci má OSPOD, který ji svolává a realizuje za účelem řešení konkrétních situací ohrožených dětí a jejich rodin</a:t>
            </a:r>
          </a:p>
          <a:p>
            <a:r>
              <a:rPr lang="cs-CZ" dirty="0"/>
              <a:t>Konferenci vede nezávislý </a:t>
            </a:r>
            <a:r>
              <a:rPr lang="cs-CZ" dirty="0" err="1"/>
              <a:t>facilitátor</a:t>
            </a:r>
            <a:endParaRPr lang="cs-CZ" dirty="0"/>
          </a:p>
          <a:p>
            <a:r>
              <a:rPr lang="cs-CZ" dirty="0"/>
              <a:t>spolupráci s rodiči/jinou osobou odpovědnou za výchovu dítěte s dalšími přizvanými osobami, zejména:</a:t>
            </a:r>
          </a:p>
          <a:p>
            <a:pPr lvl="1"/>
            <a:r>
              <a:rPr lang="cs-CZ" dirty="0"/>
              <a:t>zástupci škol, školských zařízení, 	</a:t>
            </a:r>
          </a:p>
          <a:p>
            <a:pPr lvl="1"/>
            <a:r>
              <a:rPr lang="cs-CZ" dirty="0"/>
              <a:t>zařízení poskytovatelů zdravotních služeb, </a:t>
            </a:r>
          </a:p>
          <a:p>
            <a:pPr lvl="1"/>
            <a:r>
              <a:rPr lang="cs-CZ" dirty="0"/>
              <a:t>orgánů činných v sociální oblasti, </a:t>
            </a:r>
          </a:p>
          <a:p>
            <a:pPr lvl="1"/>
            <a:r>
              <a:rPr lang="cs-CZ" dirty="0"/>
              <a:t>orgánů policie, </a:t>
            </a:r>
          </a:p>
          <a:p>
            <a:pPr lvl="1"/>
            <a:r>
              <a:rPr lang="cs-CZ" dirty="0"/>
              <a:t>státních zástupců, </a:t>
            </a:r>
          </a:p>
          <a:p>
            <a:pPr lvl="1"/>
            <a:r>
              <a:rPr lang="cs-CZ" dirty="0"/>
              <a:t>odborných pracovníků v oblasti náhradní rodinné péče, </a:t>
            </a:r>
          </a:p>
          <a:p>
            <a:pPr lvl="1"/>
            <a:r>
              <a:rPr lang="cs-CZ" dirty="0"/>
              <a:t>poskytovatelů sociálních služeb a pověřených osob, </a:t>
            </a:r>
          </a:p>
        </p:txBody>
      </p:sp>
    </p:spTree>
    <p:extLst>
      <p:ext uri="{BB962C8B-B14F-4D97-AF65-F5344CB8AC3E}">
        <p14:creationId xmlns:p14="http://schemas.microsoft.com/office/powerpoint/2010/main" val="1902023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Funkce rodiny – pozitivní rozměr</a:t>
            </a:r>
          </a:p>
        </p:txBody>
      </p:sp>
      <p:sp>
        <p:nvSpPr>
          <p:cNvPr id="3" name="Zástupný symbol pro obsah 2"/>
          <p:cNvSpPr>
            <a:spLocks noGrp="1"/>
          </p:cNvSpPr>
          <p:nvPr>
            <p:ph idx="1"/>
          </p:nvPr>
        </p:nvSpPr>
        <p:spPr/>
        <p:txBody>
          <a:bodyPr>
            <a:normAutofit lnSpcReduction="10000"/>
          </a:bodyPr>
          <a:lstStyle/>
          <a:p>
            <a:r>
              <a:rPr lang="cs-CZ" dirty="0"/>
              <a:t>Rodina je nepostradatelnou institucí jak pro děti, tak i pro její dospělé členy</a:t>
            </a:r>
          </a:p>
          <a:p>
            <a:r>
              <a:rPr lang="cs-CZ" dirty="0"/>
              <a:t>Hraje významnou roli především v předávání hodnot a zkušeností (především mezigeneračně) </a:t>
            </a:r>
          </a:p>
          <a:p>
            <a:r>
              <a:rPr lang="cs-CZ" dirty="0"/>
              <a:t>rodina a rodinné prostředí skýtá každému členu určité vzory chování, na základě kterých si utváří obraz mužské a ženské role, jednotlivé členy učí, jak by měli fungovat v procesu interakce a dává jim možnost si tyto získané dovednosti prakticky ověřit</a:t>
            </a:r>
          </a:p>
          <a:p>
            <a:r>
              <a:rPr lang="cs-CZ" dirty="0"/>
              <a:t>Rodinné prostředí pak ovlivňuje celkový vývoj jedince a působí na osobnostní stránku dítěte, rodina má přímý účinek na oblast fyzického, mentálního a sociálního vývoje</a:t>
            </a:r>
          </a:p>
        </p:txBody>
      </p:sp>
    </p:spTree>
    <p:extLst>
      <p:ext uri="{BB962C8B-B14F-4D97-AF65-F5344CB8AC3E}">
        <p14:creationId xmlns:p14="http://schemas.microsoft.com/office/powerpoint/2010/main" val="36456765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Některé zkušenosti ze spolupráce </a:t>
            </a:r>
            <a:r>
              <a:rPr lang="cs-CZ" dirty="0" err="1"/>
              <a:t>OSPODu</a:t>
            </a:r>
            <a:r>
              <a:rPr lang="cs-CZ" dirty="0"/>
              <a:t> s dalšími odborníky</a:t>
            </a:r>
          </a:p>
        </p:txBody>
      </p:sp>
      <p:sp>
        <p:nvSpPr>
          <p:cNvPr id="3" name="Zástupný symbol pro obsah 2"/>
          <p:cNvSpPr>
            <a:spLocks noGrp="1"/>
          </p:cNvSpPr>
          <p:nvPr>
            <p:ph idx="1"/>
          </p:nvPr>
        </p:nvSpPr>
        <p:spPr/>
        <p:txBody>
          <a:bodyPr>
            <a:normAutofit fontScale="92500" lnSpcReduction="20000"/>
          </a:bodyPr>
          <a:lstStyle/>
          <a:p>
            <a:r>
              <a:rPr lang="cs-CZ" dirty="0"/>
              <a:t>30 % oslovených pracovišť OSPOD považuje za komplikovanější kontakt s psychiatrem a psychologem, </a:t>
            </a:r>
          </a:p>
          <a:p>
            <a:r>
              <a:rPr lang="cs-CZ" dirty="0"/>
              <a:t>pro více než 20 % pracovišť je pak obtížná spolupráce se školou, praktickým lékařem či sociálními službami pro rodiny, děti a mládež. (Analýza sítě služeb pro práci s rodinami a dětmi. 2014)</a:t>
            </a:r>
          </a:p>
          <a:p>
            <a:r>
              <a:rPr lang="cs-CZ" dirty="0"/>
              <a:t>neplnění oznamovací povinnosti nelze považovat za výrazný problém. </a:t>
            </a:r>
            <a:r>
              <a:rPr lang="cs-CZ" b="1" dirty="0"/>
              <a:t>Výjimkou v tomto trendu je praktický lékař a zejména pak škola</a:t>
            </a:r>
            <a:r>
              <a:rPr lang="cs-CZ" dirty="0"/>
              <a:t>. </a:t>
            </a:r>
          </a:p>
          <a:p>
            <a:r>
              <a:rPr lang="cs-CZ" dirty="0"/>
              <a:t>Mezi nejčastěji zmiňované problémové oblasti spolupráce ze strany školy byla zmiňována </a:t>
            </a:r>
          </a:p>
          <a:p>
            <a:pPr lvl="1"/>
            <a:r>
              <a:rPr lang="cs-CZ" dirty="0"/>
              <a:t>a) nedůvěra k pracovníkům OSPOD, </a:t>
            </a:r>
          </a:p>
          <a:p>
            <a:pPr lvl="1"/>
            <a:r>
              <a:rPr lang="cs-CZ" dirty="0"/>
              <a:t>b) obava ze zatěžování </a:t>
            </a:r>
            <a:r>
              <a:rPr lang="cs-CZ" dirty="0" err="1"/>
              <a:t>OSPODu</a:t>
            </a:r>
            <a:r>
              <a:rPr lang="cs-CZ" dirty="0"/>
              <a:t> problémy, které by dovedli řešit sami, </a:t>
            </a:r>
          </a:p>
          <a:p>
            <a:pPr lvl="1"/>
            <a:r>
              <a:rPr lang="cs-CZ" dirty="0"/>
              <a:t>c) rozdílné názory na postup při hledání optimálního řešení situace dítěte, </a:t>
            </a:r>
          </a:p>
          <a:p>
            <a:pPr lvl="1"/>
            <a:r>
              <a:rPr lang="cs-CZ" dirty="0"/>
              <a:t>d) neplnění oznamovací povinnosti z důvodu obav z výčitek ze strany rodičů.</a:t>
            </a:r>
          </a:p>
        </p:txBody>
      </p:sp>
    </p:spTree>
    <p:extLst>
      <p:ext uri="{BB962C8B-B14F-4D97-AF65-F5344CB8AC3E}">
        <p14:creationId xmlns:p14="http://schemas.microsoft.com/office/powerpoint/2010/main" val="264080860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Spolupráce s </a:t>
            </a:r>
            <a:r>
              <a:rPr lang="cs-CZ" dirty="0" err="1"/>
              <a:t>OSPODem</a:t>
            </a:r>
            <a:r>
              <a:rPr lang="cs-CZ" dirty="0"/>
              <a:t> v situaci kdy je dítě pachatelem	</a:t>
            </a:r>
          </a:p>
        </p:txBody>
      </p:sp>
      <p:sp>
        <p:nvSpPr>
          <p:cNvPr id="3" name="Zástupný symbol pro obsah 2"/>
          <p:cNvSpPr>
            <a:spLocks noGrp="1"/>
          </p:cNvSpPr>
          <p:nvPr>
            <p:ph idx="1"/>
          </p:nvPr>
        </p:nvSpPr>
        <p:spPr/>
        <p:txBody>
          <a:bodyPr/>
          <a:lstStyle/>
          <a:p>
            <a:r>
              <a:rPr lang="cs-CZ" dirty="0"/>
              <a:t>Šikana</a:t>
            </a:r>
          </a:p>
          <a:p>
            <a:r>
              <a:rPr lang="cs-CZ" dirty="0"/>
              <a:t>Krádeže</a:t>
            </a:r>
          </a:p>
          <a:p>
            <a:r>
              <a:rPr lang="cs-CZ" dirty="0"/>
              <a:t>Užívání návykových látek</a:t>
            </a:r>
          </a:p>
          <a:p>
            <a:r>
              <a:rPr lang="cs-CZ" dirty="0">
                <a:solidFill>
                  <a:srgbClr val="FF0000"/>
                </a:solidFill>
              </a:rPr>
              <a:t>Většinou řeší metodiky prevence – Jaká je Vaše zkušenost?</a:t>
            </a:r>
          </a:p>
          <a:p>
            <a:pPr marL="0" indent="0">
              <a:buNone/>
            </a:pPr>
            <a:endParaRPr lang="cs-CZ" dirty="0"/>
          </a:p>
          <a:p>
            <a:endParaRPr lang="cs-CZ" dirty="0"/>
          </a:p>
        </p:txBody>
      </p:sp>
    </p:spTree>
    <p:extLst>
      <p:ext uri="{BB962C8B-B14F-4D97-AF65-F5344CB8AC3E}">
        <p14:creationId xmlns:p14="http://schemas.microsoft.com/office/powerpoint/2010/main" val="22078715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Konkrétní témata k diskuzi – náměty pro řešení</a:t>
            </a:r>
          </a:p>
        </p:txBody>
      </p:sp>
      <p:sp>
        <p:nvSpPr>
          <p:cNvPr id="3" name="Zástupný symbol pro obsah 2"/>
          <p:cNvSpPr>
            <a:spLocks noGrp="1"/>
          </p:cNvSpPr>
          <p:nvPr>
            <p:ph idx="1"/>
          </p:nvPr>
        </p:nvSpPr>
        <p:spPr/>
        <p:txBody>
          <a:bodyPr>
            <a:normAutofit fontScale="92500" lnSpcReduction="10000"/>
          </a:bodyPr>
          <a:lstStyle/>
          <a:p>
            <a:r>
              <a:rPr lang="cs-CZ" dirty="0"/>
              <a:t>Podezření na fyzické násilí vůči dítěti:</a:t>
            </a:r>
          </a:p>
          <a:p>
            <a:r>
              <a:rPr lang="cs-CZ" dirty="0"/>
              <a:t>Dívka ve věku 11 let, kolektivu se straní, ve třídě nemá mnoho kamarádů, plachá. Často se objevují modřiny na předloktí. Dívka odůvodňuje, že pocházejí ze sportu. Některé děti se při tomto odůvodnění usmívají a projevují nesouhlas. Rodiče se školou příliš nespolupracují, na třídní schůzky docházejí sporadicky.  </a:t>
            </a:r>
          </a:p>
          <a:p>
            <a:endParaRPr lang="cs-CZ" dirty="0"/>
          </a:p>
          <a:p>
            <a:r>
              <a:rPr lang="cs-CZ" dirty="0"/>
              <a:t>Otázky: </a:t>
            </a:r>
          </a:p>
          <a:p>
            <a:r>
              <a:rPr lang="cs-CZ" dirty="0"/>
              <a:t>A) Jak byste s daným případem pracovali?</a:t>
            </a:r>
          </a:p>
          <a:p>
            <a:r>
              <a:rPr lang="cs-CZ" dirty="0"/>
              <a:t>B) Kde je pro Vás/Vaši školu hranice, kdy byste situaci řešili v rámci školy a kdy byste situaci řešili v součinnosti s </a:t>
            </a:r>
            <a:r>
              <a:rPr lang="cs-CZ" dirty="0" err="1"/>
              <a:t>OSPODem</a:t>
            </a:r>
            <a:r>
              <a:rPr lang="cs-CZ" dirty="0"/>
              <a:t>?</a:t>
            </a:r>
          </a:p>
        </p:txBody>
      </p:sp>
    </p:spTree>
    <p:extLst>
      <p:ext uri="{BB962C8B-B14F-4D97-AF65-F5344CB8AC3E}">
        <p14:creationId xmlns:p14="http://schemas.microsoft.com/office/powerpoint/2010/main" val="2157786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Konkrétní témata k diskuzi – náměty pro řešení</a:t>
            </a:r>
          </a:p>
        </p:txBody>
      </p:sp>
      <p:sp>
        <p:nvSpPr>
          <p:cNvPr id="3" name="Zástupný symbol pro obsah 2"/>
          <p:cNvSpPr>
            <a:spLocks noGrp="1"/>
          </p:cNvSpPr>
          <p:nvPr>
            <p:ph idx="1"/>
          </p:nvPr>
        </p:nvSpPr>
        <p:spPr/>
        <p:txBody>
          <a:bodyPr/>
          <a:lstStyle/>
          <a:p>
            <a:r>
              <a:rPr lang="cs-CZ" dirty="0"/>
              <a:t>Dítě v rozvádějící se rodině:</a:t>
            </a:r>
          </a:p>
          <a:p>
            <a:r>
              <a:rPr lang="cs-CZ" dirty="0"/>
              <a:t>Chlapec, 9 let. Rodiče se rozvádějí (informaci má vyučující od staršího sourozence). Chlapec chodí do školy téměř každý den unavený, v hodině pospává. Pravidelně absentuje domácí příprava (na vyučování není téměř nikdy připraven). Chlapec se svěřil, že se rodiče doma často hádají, a posledně to bylo prý nejhorší…více o tom mluvit nechtěl, rozplakal se.</a:t>
            </a:r>
          </a:p>
        </p:txBody>
      </p:sp>
    </p:spTree>
    <p:extLst>
      <p:ext uri="{BB962C8B-B14F-4D97-AF65-F5344CB8AC3E}">
        <p14:creationId xmlns:p14="http://schemas.microsoft.com/office/powerpoint/2010/main" val="28833929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Použitá a doporučená literatura</a:t>
            </a:r>
          </a:p>
        </p:txBody>
      </p:sp>
      <p:sp>
        <p:nvSpPr>
          <p:cNvPr id="3" name="Zástupný symbol pro obsah 2"/>
          <p:cNvSpPr>
            <a:spLocks noGrp="1"/>
          </p:cNvSpPr>
          <p:nvPr>
            <p:ph idx="1"/>
          </p:nvPr>
        </p:nvSpPr>
        <p:spPr/>
        <p:txBody>
          <a:bodyPr>
            <a:normAutofit lnSpcReduction="10000"/>
          </a:bodyPr>
          <a:lstStyle/>
          <a:p>
            <a:r>
              <a:rPr lang="cs-CZ" dirty="0"/>
              <a:t>Analýza sítě služeb pro práci s rodinami a dětmi. 2014. </a:t>
            </a:r>
            <a:r>
              <a:rPr lang="cs-CZ" dirty="0" err="1"/>
              <a:t>SocioFactor</a:t>
            </a:r>
            <a:r>
              <a:rPr lang="cs-CZ" dirty="0"/>
              <a:t>. Dostupné z: </a:t>
            </a:r>
            <a:r>
              <a:rPr lang="cs-CZ" u="sng" dirty="0">
                <a:hlinkClick r:id="rId2"/>
              </a:rPr>
              <a:t>https://www.mpsv.cz/files/clanky/17905/analyza.pdf</a:t>
            </a:r>
            <a:endParaRPr lang="cs-CZ" dirty="0"/>
          </a:p>
          <a:p>
            <a:r>
              <a:rPr lang="cs-CZ" dirty="0"/>
              <a:t>Kraus, B. 2008. Základy sociální pedagogiky. Praha: Portál.</a:t>
            </a:r>
          </a:p>
          <a:p>
            <a:r>
              <a:rPr lang="cs-CZ" dirty="0"/>
              <a:t>Manuál k případovým konferencím. 2011. MPSV. Dostupné z: </a:t>
            </a:r>
            <a:r>
              <a:rPr lang="cs-CZ" u="sng" dirty="0">
                <a:hlinkClick r:id="rId3"/>
              </a:rPr>
              <a:t>https://www.mpsv.cz/files/clanky/13087/manual.pdf</a:t>
            </a:r>
            <a:endParaRPr lang="cs-CZ" dirty="0"/>
          </a:p>
          <a:p>
            <a:r>
              <a:rPr lang="cs-CZ" dirty="0"/>
              <a:t>Matoušek, O., </a:t>
            </a:r>
            <a:r>
              <a:rPr lang="cs-CZ" dirty="0" err="1"/>
              <a:t>Pazlarová</a:t>
            </a:r>
            <a:r>
              <a:rPr lang="cs-CZ" dirty="0"/>
              <a:t>, H. a kol. 2014. Podpora rodiny: manuál pro pomáhající profese. Praha: Portál.</a:t>
            </a:r>
          </a:p>
          <a:p>
            <a:r>
              <a:rPr lang="cs-CZ" dirty="0"/>
              <a:t>Výrost, J., Slaměník, I. 1998. Aplikovaná sociální psychologie. Praha: Portál.</a:t>
            </a:r>
          </a:p>
          <a:p>
            <a:r>
              <a:rPr lang="cs-CZ" dirty="0"/>
              <a:t>Zákon č. 359/1999 Sb. o sociálně-právní ochraně dětí.</a:t>
            </a:r>
          </a:p>
          <a:p>
            <a:endParaRPr lang="cs-CZ" dirty="0"/>
          </a:p>
        </p:txBody>
      </p:sp>
    </p:spTree>
    <p:extLst>
      <p:ext uri="{BB962C8B-B14F-4D97-AF65-F5344CB8AC3E}">
        <p14:creationId xmlns:p14="http://schemas.microsoft.com/office/powerpoint/2010/main" val="40998419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Funkce rodiny – negativní rozměr</a:t>
            </a:r>
          </a:p>
        </p:txBody>
      </p:sp>
      <p:sp>
        <p:nvSpPr>
          <p:cNvPr id="3" name="Zástupný symbol pro obsah 2"/>
          <p:cNvSpPr>
            <a:spLocks noGrp="1"/>
          </p:cNvSpPr>
          <p:nvPr>
            <p:ph idx="1"/>
          </p:nvPr>
        </p:nvSpPr>
        <p:spPr/>
        <p:txBody>
          <a:bodyPr/>
          <a:lstStyle/>
          <a:p>
            <a:r>
              <a:rPr lang="cs-CZ" dirty="0"/>
              <a:t>Rodinné prostředí tedy může mít jistě velký přínos jak v pozitivním slova smyslu, tak ale i v tom negativním – může mít také značně nepříznivý vliv nejen na děti, ale též na ostatní její členy</a:t>
            </a:r>
          </a:p>
          <a:p>
            <a:r>
              <a:rPr lang="cs-CZ" dirty="0"/>
              <a:t>Problematické oblasti: rodiny ohrožující dítě, rodiny se závislým členem, rodiny v/po rozvodu, rodiny ohrožené domácím násilí, rodiny týrající, zneužívající a zanedbávající dítě, atd. – škála problému aktuálně narůstá a je velmi široká</a:t>
            </a:r>
          </a:p>
          <a:p>
            <a:r>
              <a:rPr lang="cs-CZ" dirty="0"/>
              <a:t>V těchto a dalších situacích mohou rodiny, a specificky pak děti, potřebovat zvláštní ochranu a pomoc</a:t>
            </a:r>
          </a:p>
        </p:txBody>
      </p:sp>
    </p:spTree>
    <p:extLst>
      <p:ext uri="{BB962C8B-B14F-4D97-AF65-F5344CB8AC3E}">
        <p14:creationId xmlns:p14="http://schemas.microsoft.com/office/powerpoint/2010/main" val="18500848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Prostor pro podporu a pomoc</a:t>
            </a:r>
          </a:p>
        </p:txBody>
      </p:sp>
      <p:sp>
        <p:nvSpPr>
          <p:cNvPr id="3" name="Zástupný symbol pro obsah 2"/>
          <p:cNvSpPr>
            <a:spLocks noGrp="1"/>
          </p:cNvSpPr>
          <p:nvPr>
            <p:ph idx="1"/>
          </p:nvPr>
        </p:nvSpPr>
        <p:spPr/>
        <p:txBody>
          <a:bodyPr>
            <a:normAutofit lnSpcReduction="10000"/>
          </a:bodyPr>
          <a:lstStyle/>
          <a:p>
            <a:r>
              <a:rPr lang="cs-CZ" dirty="0"/>
              <a:t>Orgán sociálně-právní ochrany dětí (také OSPOD) – dle zákona 359/1999 Sb. o sociálně právní ochraně dětí </a:t>
            </a:r>
            <a:r>
              <a:rPr lang="cs-CZ" u="sng" dirty="0"/>
              <a:t>chrání práva dítěte na příznivý rozvoj a řádnou výchovu</a:t>
            </a:r>
            <a:r>
              <a:rPr lang="cs-CZ" dirty="0"/>
              <a:t>, zajišťuje  </a:t>
            </a:r>
            <a:r>
              <a:rPr lang="cs-CZ" u="sng" dirty="0"/>
              <a:t>ochranu oprávněných zájmů dítěte</a:t>
            </a:r>
            <a:r>
              <a:rPr lang="cs-CZ" dirty="0"/>
              <a:t>, včetně ochrany jeho jmění a </a:t>
            </a:r>
            <a:r>
              <a:rPr lang="cs-CZ" u="sng" dirty="0"/>
              <a:t>pracuje na obnovení narušených funkcí rodiny </a:t>
            </a:r>
            <a:r>
              <a:rPr lang="cs-CZ" dirty="0"/>
              <a:t>(sanace rodiny), </a:t>
            </a:r>
            <a:r>
              <a:rPr lang="cs-CZ" u="sng" dirty="0"/>
              <a:t>zabezpečení náhradního rodinného prostředí pro dítě</a:t>
            </a:r>
            <a:r>
              <a:rPr lang="cs-CZ" dirty="0"/>
              <a:t>, které nemůže být trvale nebo dočasně vychováváno ve vlastní rodině</a:t>
            </a:r>
          </a:p>
          <a:p>
            <a:r>
              <a:rPr lang="cs-CZ" dirty="0"/>
              <a:t>Předním hlediskem sociálně-právní ochrany je </a:t>
            </a:r>
            <a:r>
              <a:rPr lang="cs-CZ" dirty="0">
                <a:solidFill>
                  <a:srgbClr val="FF0000"/>
                </a:solidFill>
              </a:rPr>
              <a:t>zájem o blaho dítěte</a:t>
            </a:r>
            <a:r>
              <a:rPr lang="cs-CZ" dirty="0"/>
              <a:t>, </a:t>
            </a:r>
            <a:r>
              <a:rPr lang="cs-CZ" dirty="0">
                <a:solidFill>
                  <a:srgbClr val="FF0000"/>
                </a:solidFill>
              </a:rPr>
              <a:t>ochrana rodičovství a rodiny </a:t>
            </a:r>
            <a:r>
              <a:rPr lang="cs-CZ" dirty="0"/>
              <a:t>a vzájemné právo rodičů a dětí na rodičovskou výchovu a péči – jedná se o poměrně komplexní činnost, ke které je potřebná širší spolupráce dalších odborníků</a:t>
            </a:r>
            <a:endParaRPr lang="cs-CZ" u="sng" dirty="0"/>
          </a:p>
        </p:txBody>
      </p:sp>
    </p:spTree>
    <p:extLst>
      <p:ext uri="{BB962C8B-B14F-4D97-AF65-F5344CB8AC3E}">
        <p14:creationId xmlns:p14="http://schemas.microsoft.com/office/powerpoint/2010/main" val="2636507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Některé kompetence </a:t>
            </a:r>
            <a:r>
              <a:rPr lang="cs-CZ" dirty="0" err="1"/>
              <a:t>OSPODu</a:t>
            </a:r>
            <a:endParaRPr lang="cs-CZ" dirty="0"/>
          </a:p>
        </p:txBody>
      </p:sp>
      <p:sp>
        <p:nvSpPr>
          <p:cNvPr id="3" name="Zástupný symbol pro obsah 2"/>
          <p:cNvSpPr>
            <a:spLocks noGrp="1"/>
          </p:cNvSpPr>
          <p:nvPr>
            <p:ph idx="1"/>
          </p:nvPr>
        </p:nvSpPr>
        <p:spPr/>
        <p:txBody>
          <a:bodyPr>
            <a:normAutofit fontScale="85000" lnSpcReduction="20000"/>
          </a:bodyPr>
          <a:lstStyle/>
          <a:p>
            <a:r>
              <a:rPr lang="cs-CZ" dirty="0"/>
              <a:t>Zaměstnanci </a:t>
            </a:r>
            <a:r>
              <a:rPr lang="cs-CZ" dirty="0" err="1"/>
              <a:t>OSPODu</a:t>
            </a:r>
            <a:r>
              <a:rPr lang="cs-CZ" dirty="0"/>
              <a:t> jsou v souvislosti s plněním svých úkolů kompetentní navštěvovat dítě a rodinu v místě jeho bydliště, </a:t>
            </a:r>
          </a:p>
          <a:p>
            <a:r>
              <a:rPr lang="cs-CZ" dirty="0"/>
              <a:t>ale také i v prostředí, kde se dítě zdržuje – tedy např. i ve škole. </a:t>
            </a:r>
          </a:p>
          <a:p>
            <a:r>
              <a:rPr lang="cs-CZ" dirty="0"/>
              <a:t>V tomto ohledu by měla škola poskytnout součinnost (může se jednat např. o rozhovor s dítětem – pak je vhodné zajistit i vhodný prostor, v některých případech, jak uvádějí i oslovení pracovníci </a:t>
            </a:r>
            <a:r>
              <a:rPr lang="cs-CZ" dirty="0" err="1"/>
              <a:t>OSPODu</a:t>
            </a:r>
            <a:r>
              <a:rPr lang="cs-CZ" dirty="0"/>
              <a:t>, je žádoucí přítomnost pedagoga mateřské školy, kterého dítě zná). </a:t>
            </a:r>
          </a:p>
          <a:p>
            <a:r>
              <a:rPr lang="cs-CZ" dirty="0"/>
              <a:t>Pracovníci </a:t>
            </a:r>
            <a:r>
              <a:rPr lang="cs-CZ" dirty="0" err="1"/>
              <a:t>OSPODu</a:t>
            </a:r>
            <a:r>
              <a:rPr lang="cs-CZ" dirty="0"/>
              <a:t> jsou oprávněni pořídit obrazové snímky a obrazové a zvukové záznamy dítěte a prostředí, v němž se dítě zdržuje, je-li to třeba pro účely ochrany práv dítěte. </a:t>
            </a:r>
          </a:p>
          <a:p>
            <a:r>
              <a:rPr lang="cs-CZ" dirty="0"/>
              <a:t>Tuto shora uvedenou činnost jsou tito pracovníci kompetentní vykonávat na základě zvláštního oprávnění vydaného tímto orgánem, v němž je uvedeno </a:t>
            </a:r>
            <a:r>
              <a:rPr lang="cs-CZ" dirty="0">
                <a:solidFill>
                  <a:srgbClr val="FF0000"/>
                </a:solidFill>
              </a:rPr>
              <a:t>jméno, popřípadě jména a příjmení zaměstnance, titul a zaměstnavatel a vymezena činnost, kterou může tento zaměstnanec vykonávat</a:t>
            </a:r>
            <a:r>
              <a:rPr lang="cs-CZ" dirty="0"/>
              <a:t>.</a:t>
            </a:r>
          </a:p>
        </p:txBody>
      </p:sp>
    </p:spTree>
    <p:extLst>
      <p:ext uri="{BB962C8B-B14F-4D97-AF65-F5344CB8AC3E}">
        <p14:creationId xmlns:p14="http://schemas.microsoft.com/office/powerpoint/2010/main" val="3643640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Typické situace, se kterými se OSPOD setkává</a:t>
            </a:r>
          </a:p>
        </p:txBody>
      </p:sp>
      <p:sp>
        <p:nvSpPr>
          <p:cNvPr id="3" name="Zástupný symbol pro obsah 2"/>
          <p:cNvSpPr>
            <a:spLocks noGrp="1"/>
          </p:cNvSpPr>
          <p:nvPr>
            <p:ph idx="1"/>
          </p:nvPr>
        </p:nvSpPr>
        <p:spPr>
          <a:xfrm>
            <a:off x="838200" y="1515292"/>
            <a:ext cx="10515600" cy="5242560"/>
          </a:xfrm>
        </p:spPr>
        <p:txBody>
          <a:bodyPr>
            <a:normAutofit fontScale="77500" lnSpcReduction="20000"/>
          </a:bodyPr>
          <a:lstStyle/>
          <a:p>
            <a:r>
              <a:rPr lang="cs-CZ" sz="3800" dirty="0"/>
              <a:t>rodiče dětí zemřeli, neplní povinnosti plynoucí z rodičovské zodpovědnosti, nebo nevykonávají nebo zneužívají práva plynoucí z rodičovské zodpovědnosti,</a:t>
            </a:r>
          </a:p>
          <a:p>
            <a:r>
              <a:rPr lang="cs-CZ" sz="3800" dirty="0"/>
              <a:t>děti byly svěřeny do výchovy jiné fyzické osoby než rodiče, a tato osoba neplní povinnosti plynoucí ze svěření dítěte do její výchovy,</a:t>
            </a:r>
          </a:p>
          <a:p>
            <a:r>
              <a:rPr lang="cs-CZ" sz="3800" dirty="0"/>
              <a:t>děti vedou zahálčivý nebo nemravný život spočívající zejména v tom, že zanedbávají školní docházku, nepracují, i když nemají dostatečný zdroj obživy, požívají alkohol nebo návykové látky, živí se prostitucí, spáchaly trestný čin nebo, děti mladší 15 let, spáchaly čin, který by jinak byl trestným činem, opakovaně nebo soustavně páchají přestupky nebo jinak narušují občanské soužití,</a:t>
            </a:r>
          </a:p>
          <a:p>
            <a:r>
              <a:rPr lang="cs-CZ" sz="3800" dirty="0"/>
              <a:t>opakovaně se dopouští útěků od rodičů nebo jiných fyzických nebo právnických osob odpovědných za výchovu dítěte,</a:t>
            </a:r>
          </a:p>
          <a:p>
            <a:endParaRPr lang="cs-CZ" dirty="0"/>
          </a:p>
        </p:txBody>
      </p:sp>
    </p:spTree>
    <p:extLst>
      <p:ext uri="{BB962C8B-B14F-4D97-AF65-F5344CB8AC3E}">
        <p14:creationId xmlns:p14="http://schemas.microsoft.com/office/powerpoint/2010/main" val="3510223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Typické situace, se kterými se OSPOD setkává</a:t>
            </a:r>
          </a:p>
        </p:txBody>
      </p:sp>
      <p:sp>
        <p:nvSpPr>
          <p:cNvPr id="3" name="Zástupný symbol pro obsah 2"/>
          <p:cNvSpPr>
            <a:spLocks noGrp="1"/>
          </p:cNvSpPr>
          <p:nvPr>
            <p:ph idx="1"/>
          </p:nvPr>
        </p:nvSpPr>
        <p:spPr/>
        <p:txBody>
          <a:bodyPr>
            <a:normAutofit fontScale="92500" lnSpcReduction="10000"/>
          </a:bodyPr>
          <a:lstStyle/>
          <a:p>
            <a:r>
              <a:rPr lang="cs-CZ" dirty="0"/>
              <a:t>děti na kterých byl spáchán trestný čin ohrožující život, zdraví, svobodu, jejich lidskou důstojnost, mravní vývoj nebo jmění, nebo je podezření ze spáchání takového činu;</a:t>
            </a:r>
          </a:p>
          <a:p>
            <a:r>
              <a:rPr lang="cs-CZ" dirty="0"/>
              <a:t>děti, které jsou na základě žádostí rodičů nebo jiných osob odpovědných za výchovu dítěte opakovaně umísťovány do zařízení zajišťujících nepřetržitou péči o děti nebo jejich umístění v takových zařízeních trvá déle než 6 měsíců;</a:t>
            </a:r>
          </a:p>
          <a:p>
            <a:r>
              <a:rPr lang="cs-CZ" dirty="0"/>
              <a:t>děti, které jsou ohrožovány násilím mezi rodiči nebo jinými osobami odpovědnými za výchovu dítěte, popřípadě násilím mezi dalšími fyzickými osobami;</a:t>
            </a:r>
          </a:p>
          <a:p>
            <a:r>
              <a:rPr lang="cs-CZ" dirty="0"/>
              <a:t>děti, které jsou žadateli o azyl odloučenými od svých rodičů, popřípadě jiných osob odpovědných za jejich výchovu;</a:t>
            </a:r>
          </a:p>
          <a:p>
            <a:endParaRPr lang="cs-CZ" dirty="0"/>
          </a:p>
        </p:txBody>
      </p:sp>
    </p:spTree>
    <p:extLst>
      <p:ext uri="{BB962C8B-B14F-4D97-AF65-F5344CB8AC3E}">
        <p14:creationId xmlns:p14="http://schemas.microsoft.com/office/powerpoint/2010/main" val="2333976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Potenciální členové multidisciplinární spolupráce – posuzování potřeb ohroženého dítěte</a:t>
            </a:r>
          </a:p>
        </p:txBody>
      </p:sp>
      <p:sp>
        <p:nvSpPr>
          <p:cNvPr id="3" name="Zástupný symbol pro obsah 2"/>
          <p:cNvSpPr>
            <a:spLocks noGrp="1"/>
          </p:cNvSpPr>
          <p:nvPr>
            <p:ph idx="1"/>
          </p:nvPr>
        </p:nvSpPr>
        <p:spPr/>
        <p:txBody>
          <a:bodyPr>
            <a:normAutofit fontScale="92500" lnSpcReduction="20000"/>
          </a:bodyPr>
          <a:lstStyle/>
          <a:p>
            <a:r>
              <a:rPr lang="cs-CZ" dirty="0"/>
              <a:t>státní organizace vykonávající veřejnou správu, </a:t>
            </a:r>
          </a:p>
          <a:p>
            <a:r>
              <a:rPr lang="cs-CZ" dirty="0"/>
              <a:t>zdravotnická zařízení a ordinace samostatných lékařů, zejména pediatrů, </a:t>
            </a:r>
          </a:p>
          <a:p>
            <a:r>
              <a:rPr lang="cs-CZ" dirty="0"/>
              <a:t>psychologové, </a:t>
            </a:r>
          </a:p>
          <a:p>
            <a:r>
              <a:rPr lang="cs-CZ" dirty="0"/>
              <a:t>speciální pedagogové, </a:t>
            </a:r>
          </a:p>
          <a:p>
            <a:r>
              <a:rPr lang="cs-CZ" dirty="0"/>
              <a:t>logopedi, </a:t>
            </a:r>
          </a:p>
          <a:p>
            <a:r>
              <a:rPr lang="cs-CZ" dirty="0"/>
              <a:t>nestátní neziskové organizace poskytující sociální služby, </a:t>
            </a:r>
          </a:p>
          <a:p>
            <a:r>
              <a:rPr lang="cs-CZ" dirty="0"/>
              <a:t>policie, </a:t>
            </a:r>
          </a:p>
          <a:p>
            <a:r>
              <a:rPr lang="cs-CZ" dirty="0"/>
              <a:t>probační a mediační služba, </a:t>
            </a:r>
          </a:p>
          <a:p>
            <a:r>
              <a:rPr lang="cs-CZ" dirty="0"/>
              <a:t>pěstounské rodiny, </a:t>
            </a:r>
          </a:p>
          <a:p>
            <a:r>
              <a:rPr lang="cs-CZ" dirty="0"/>
              <a:t>školy a školská zařízení, aj. </a:t>
            </a:r>
          </a:p>
        </p:txBody>
      </p:sp>
    </p:spTree>
    <p:extLst>
      <p:ext uri="{BB962C8B-B14F-4D97-AF65-F5344CB8AC3E}">
        <p14:creationId xmlns:p14="http://schemas.microsoft.com/office/powerpoint/2010/main" val="1479370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Škola jako možné místo identifikace ohroženého dítěte</a:t>
            </a:r>
          </a:p>
        </p:txBody>
      </p:sp>
      <p:sp>
        <p:nvSpPr>
          <p:cNvPr id="3" name="Zástupný symbol pro obsah 2"/>
          <p:cNvSpPr>
            <a:spLocks noGrp="1"/>
          </p:cNvSpPr>
          <p:nvPr>
            <p:ph idx="1"/>
          </p:nvPr>
        </p:nvSpPr>
        <p:spPr/>
        <p:txBody>
          <a:bodyPr/>
          <a:lstStyle/>
          <a:p>
            <a:r>
              <a:rPr lang="cs-CZ" dirty="0"/>
              <a:t>proces identifikace ohrožené rodiny probíhá vně systému sociálně právní ochrany dítěte!!!</a:t>
            </a:r>
          </a:p>
          <a:p>
            <a:r>
              <a:rPr lang="cs-CZ" dirty="0"/>
              <a:t>Kdo se podílí/může podílet na identifikaci?</a:t>
            </a:r>
          </a:p>
          <a:p>
            <a:pPr lvl="1"/>
            <a:r>
              <a:rPr lang="cs-CZ" dirty="0"/>
              <a:t>Sousedé</a:t>
            </a:r>
          </a:p>
          <a:p>
            <a:pPr lvl="1"/>
            <a:r>
              <a:rPr lang="cs-CZ" dirty="0"/>
              <a:t>Pediatr/ošetřující lékař</a:t>
            </a:r>
          </a:p>
          <a:p>
            <a:pPr lvl="1"/>
            <a:r>
              <a:rPr lang="cs-CZ" dirty="0"/>
              <a:t>Policie – dítě obětí, případně svědkem (domácí násilí)</a:t>
            </a:r>
          </a:p>
          <a:p>
            <a:pPr lvl="1"/>
            <a:r>
              <a:rPr lang="cs-CZ" dirty="0"/>
              <a:t>Nízkoprahové zařízení/zařízení pro volnočasové aktivity</a:t>
            </a:r>
          </a:p>
          <a:p>
            <a:pPr lvl="1"/>
            <a:r>
              <a:rPr lang="cs-CZ" dirty="0"/>
              <a:t>Samotné dítě – přijde na OSPOD</a:t>
            </a:r>
          </a:p>
          <a:p>
            <a:pPr lvl="1"/>
            <a:r>
              <a:rPr lang="cs-CZ" dirty="0"/>
              <a:t>Škola!!! – proč?</a:t>
            </a:r>
          </a:p>
        </p:txBody>
      </p:sp>
    </p:spTree>
    <p:extLst>
      <p:ext uri="{BB962C8B-B14F-4D97-AF65-F5344CB8AC3E}">
        <p14:creationId xmlns:p14="http://schemas.microsoft.com/office/powerpoint/2010/main" val="330153600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398</TotalTime>
  <Words>2457</Words>
  <Application>Microsoft Office PowerPoint</Application>
  <PresentationFormat>Širokoúhlá obrazovka</PresentationFormat>
  <Paragraphs>150</Paragraphs>
  <Slides>24</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24</vt:i4>
      </vt:variant>
    </vt:vector>
  </HeadingPairs>
  <TitlesOfParts>
    <vt:vector size="28" baseType="lpstr">
      <vt:lpstr>Arial</vt:lpstr>
      <vt:lpstr>Calibri</vt:lpstr>
      <vt:lpstr>Calibri Light</vt:lpstr>
      <vt:lpstr>Motiv Office</vt:lpstr>
      <vt:lpstr>Aktuální otázky spolupráce mezi OSPODem a školou </vt:lpstr>
      <vt:lpstr>Funkce rodiny – pozitivní rozměr</vt:lpstr>
      <vt:lpstr>Funkce rodiny – negativní rozměr</vt:lpstr>
      <vt:lpstr>Prostor pro podporu a pomoc</vt:lpstr>
      <vt:lpstr>Některé kompetence OSPODu</vt:lpstr>
      <vt:lpstr>Typické situace, se kterými se OSPOD setkává</vt:lpstr>
      <vt:lpstr>Typické situace, se kterými se OSPOD setkává</vt:lpstr>
      <vt:lpstr>Potenciální členové multidisciplinární spolupráce – posuzování potřeb ohroženého dítěte</vt:lpstr>
      <vt:lpstr>Škola jako možné místo identifikace ohroženého dítěte</vt:lpstr>
      <vt:lpstr>Roviny spolupráce </vt:lpstr>
      <vt:lpstr>Vyjádření pracovníků OSPODu </vt:lpstr>
      <vt:lpstr>Vyjádření pracovníků OSPODu</vt:lpstr>
      <vt:lpstr>Ad ohlašovací povinnost – §7</vt:lpstr>
      <vt:lpstr>OSPOD a mlčenlivost</vt:lpstr>
      <vt:lpstr>Otázka – jak byste v této situaci jednali??</vt:lpstr>
      <vt:lpstr>Roviny spolupráce</vt:lpstr>
      <vt:lpstr>Vyjádření pracovníků OSPODu – zkušenoti, co po školách žádají</vt:lpstr>
      <vt:lpstr>Případová konference</vt:lpstr>
      <vt:lpstr>Případová konference</vt:lpstr>
      <vt:lpstr>Některé zkušenosti ze spolupráce OSPODu s dalšími odborníky</vt:lpstr>
      <vt:lpstr>Spolupráce s OSPODem v situaci kdy je dítě pachatelem </vt:lpstr>
      <vt:lpstr>Konkrétní témata k diskuzi – náměty pro řešení</vt:lpstr>
      <vt:lpstr>Konkrétní témata k diskuzi – náměty pro řešení</vt:lpstr>
      <vt:lpstr>Použitá a doporučená literatura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Aktuální otázky spolupráce mezi OSPODem a školou</dc:title>
  <dc:creator>doc. PhDr. David Urban, Ph.D.</dc:creator>
  <cp:lastModifiedBy>doc. PhDr. David Urban, Ph.D.</cp:lastModifiedBy>
  <cp:revision>30</cp:revision>
  <dcterms:created xsi:type="dcterms:W3CDTF">2019-03-26T20:45:21Z</dcterms:created>
  <dcterms:modified xsi:type="dcterms:W3CDTF">2024-12-10T20:31:03Z</dcterms:modified>
</cp:coreProperties>
</file>