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sldIdLst>
    <p:sldId id="256" r:id="rId5"/>
    <p:sldId id="276" r:id="rId6"/>
    <p:sldId id="277" r:id="rId7"/>
    <p:sldId id="291" r:id="rId8"/>
    <p:sldId id="286" r:id="rId9"/>
    <p:sldId id="299" r:id="rId10"/>
    <p:sldId id="280" r:id="rId11"/>
    <p:sldId id="278" r:id="rId12"/>
    <p:sldId id="257" r:id="rId13"/>
    <p:sldId id="300" r:id="rId14"/>
    <p:sldId id="295" r:id="rId15"/>
    <p:sldId id="262" r:id="rId16"/>
    <p:sldId id="294" r:id="rId17"/>
    <p:sldId id="272" r:id="rId18"/>
    <p:sldId id="293" r:id="rId19"/>
    <p:sldId id="271" r:id="rId20"/>
    <p:sldId id="275" r:id="rId21"/>
    <p:sldId id="292" r:id="rId22"/>
    <p:sldId id="258" r:id="rId23"/>
    <p:sldId id="285" r:id="rId24"/>
    <p:sldId id="287" r:id="rId25"/>
    <p:sldId id="288" r:id="rId26"/>
    <p:sldId id="289" r:id="rId27"/>
    <p:sldId id="290" r:id="rId28"/>
    <p:sldId id="29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B265D4-F443-7A55-2D1F-2A3A9B74CA14}" v="90" dt="2024-02-06T15:29:30.4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 Bruna (YMCA Praha)" userId="S::bruna@praha.ymca.cz::d46429e8-016a-45f2-95d8-2c79b91a87fb" providerId="AD" clId="Web-{42B265D4-F443-7A55-2D1F-2A3A9B74CA14}"/>
    <pc:docChg chg="delSld modSld">
      <pc:chgData name="Petr Bruna (YMCA Praha)" userId="S::bruna@praha.ymca.cz::d46429e8-016a-45f2-95d8-2c79b91a87fb" providerId="AD" clId="Web-{42B265D4-F443-7A55-2D1F-2A3A9B74CA14}" dt="2024-02-06T15:29:30.442" v="85"/>
      <pc:docMkLst>
        <pc:docMk/>
      </pc:docMkLst>
      <pc:sldChg chg="modSp">
        <pc:chgData name="Petr Bruna (YMCA Praha)" userId="S::bruna@praha.ymca.cz::d46429e8-016a-45f2-95d8-2c79b91a87fb" providerId="AD" clId="Web-{42B265D4-F443-7A55-2D1F-2A3A9B74CA14}" dt="2024-02-06T15:21:47.801" v="49" actId="20577"/>
        <pc:sldMkLst>
          <pc:docMk/>
          <pc:sldMk cId="4101717863" sldId="257"/>
        </pc:sldMkLst>
        <pc:spChg chg="mod">
          <ac:chgData name="Petr Bruna (YMCA Praha)" userId="S::bruna@praha.ymca.cz::d46429e8-016a-45f2-95d8-2c79b91a87fb" providerId="AD" clId="Web-{42B265D4-F443-7A55-2D1F-2A3A9B74CA14}" dt="2024-02-06T15:21:47.801" v="49" actId="20577"/>
          <ac:spMkLst>
            <pc:docMk/>
            <pc:sldMk cId="4101717863" sldId="257"/>
            <ac:spMk id="3" creationId="{00000000-0000-0000-0000-000000000000}"/>
          </ac:spMkLst>
        </pc:spChg>
      </pc:sldChg>
      <pc:sldChg chg="modSp">
        <pc:chgData name="Petr Bruna (YMCA Praha)" userId="S::bruna@praha.ymca.cz::d46429e8-016a-45f2-95d8-2c79b91a87fb" providerId="AD" clId="Web-{42B265D4-F443-7A55-2D1F-2A3A9B74CA14}" dt="2024-02-06T15:19:38.593" v="46" actId="20577"/>
        <pc:sldMkLst>
          <pc:docMk/>
          <pc:sldMk cId="3215434549" sldId="276"/>
        </pc:sldMkLst>
        <pc:spChg chg="mod">
          <ac:chgData name="Petr Bruna (YMCA Praha)" userId="S::bruna@praha.ymca.cz::d46429e8-016a-45f2-95d8-2c79b91a87fb" providerId="AD" clId="Web-{42B265D4-F443-7A55-2D1F-2A3A9B74CA14}" dt="2024-02-06T15:19:38.593" v="46" actId="20577"/>
          <ac:spMkLst>
            <pc:docMk/>
            <pc:sldMk cId="3215434549" sldId="276"/>
            <ac:spMk id="3" creationId="{00000000-0000-0000-0000-000000000000}"/>
          </ac:spMkLst>
        </pc:spChg>
      </pc:sldChg>
      <pc:sldChg chg="modSp">
        <pc:chgData name="Petr Bruna (YMCA Praha)" userId="S::bruna@praha.ymca.cz::d46429e8-016a-45f2-95d8-2c79b91a87fb" providerId="AD" clId="Web-{42B265D4-F443-7A55-2D1F-2A3A9B74CA14}" dt="2024-02-06T15:20:20.860" v="48" actId="20577"/>
        <pc:sldMkLst>
          <pc:docMk/>
          <pc:sldMk cId="3510480067" sldId="277"/>
        </pc:sldMkLst>
        <pc:spChg chg="mod">
          <ac:chgData name="Petr Bruna (YMCA Praha)" userId="S::bruna@praha.ymca.cz::d46429e8-016a-45f2-95d8-2c79b91a87fb" providerId="AD" clId="Web-{42B265D4-F443-7A55-2D1F-2A3A9B74CA14}" dt="2024-02-06T15:20:20.860" v="48" actId="20577"/>
          <ac:spMkLst>
            <pc:docMk/>
            <pc:sldMk cId="3510480067" sldId="277"/>
            <ac:spMk id="3" creationId="{00000000-0000-0000-0000-000000000000}"/>
          </ac:spMkLst>
        </pc:spChg>
      </pc:sldChg>
      <pc:sldChg chg="modSp">
        <pc:chgData name="Petr Bruna (YMCA Praha)" userId="S::bruna@praha.ymca.cz::d46429e8-016a-45f2-95d8-2c79b91a87fb" providerId="AD" clId="Web-{42B265D4-F443-7A55-2D1F-2A3A9B74CA14}" dt="2024-02-06T15:27:23.797" v="52" actId="20577"/>
        <pc:sldMkLst>
          <pc:docMk/>
          <pc:sldMk cId="116760295" sldId="285"/>
        </pc:sldMkLst>
        <pc:spChg chg="mod">
          <ac:chgData name="Petr Bruna (YMCA Praha)" userId="S::bruna@praha.ymca.cz::d46429e8-016a-45f2-95d8-2c79b91a87fb" providerId="AD" clId="Web-{42B265D4-F443-7A55-2D1F-2A3A9B74CA14}" dt="2024-02-06T15:27:23.797" v="52" actId="20577"/>
          <ac:spMkLst>
            <pc:docMk/>
            <pc:sldMk cId="116760295" sldId="285"/>
            <ac:spMk id="2" creationId="{00000000-0000-0000-0000-000000000000}"/>
          </ac:spMkLst>
        </pc:spChg>
      </pc:sldChg>
      <pc:sldChg chg="modSp">
        <pc:chgData name="Petr Bruna (YMCA Praha)" userId="S::bruna@praha.ymca.cz::d46429e8-016a-45f2-95d8-2c79b91a87fb" providerId="AD" clId="Web-{42B265D4-F443-7A55-2D1F-2A3A9B74CA14}" dt="2024-02-06T15:29:21.160" v="84" actId="20577"/>
        <pc:sldMkLst>
          <pc:docMk/>
          <pc:sldMk cId="2856590524" sldId="289"/>
        </pc:sldMkLst>
        <pc:spChg chg="mod">
          <ac:chgData name="Petr Bruna (YMCA Praha)" userId="S::bruna@praha.ymca.cz::d46429e8-016a-45f2-95d8-2c79b91a87fb" providerId="AD" clId="Web-{42B265D4-F443-7A55-2D1F-2A3A9B74CA14}" dt="2024-02-06T15:29:21.160" v="84" actId="20577"/>
          <ac:spMkLst>
            <pc:docMk/>
            <pc:sldMk cId="2856590524" sldId="289"/>
            <ac:spMk id="3" creationId="{00000000-0000-0000-0000-000000000000}"/>
          </ac:spMkLst>
        </pc:spChg>
      </pc:sldChg>
      <pc:sldChg chg="del">
        <pc:chgData name="Petr Bruna (YMCA Praha)" userId="S::bruna@praha.ymca.cz::d46429e8-016a-45f2-95d8-2c79b91a87fb" providerId="AD" clId="Web-{42B265D4-F443-7A55-2D1F-2A3A9B74CA14}" dt="2024-02-06T15:29:30.442" v="85"/>
        <pc:sldMkLst>
          <pc:docMk/>
          <pc:sldMk cId="2059432289" sldId="298"/>
        </pc:sldMkLst>
      </pc:sldChg>
      <pc:sldChg chg="modSp">
        <pc:chgData name="Petr Bruna (YMCA Praha)" userId="S::bruna@praha.ymca.cz::d46429e8-016a-45f2-95d8-2c79b91a87fb" providerId="AD" clId="Web-{42B265D4-F443-7A55-2D1F-2A3A9B74CA14}" dt="2024-02-06T15:24:23.619" v="50" actId="20577"/>
        <pc:sldMkLst>
          <pc:docMk/>
          <pc:sldMk cId="3721136451" sldId="300"/>
        </pc:sldMkLst>
        <pc:spChg chg="mod">
          <ac:chgData name="Petr Bruna (YMCA Praha)" userId="S::bruna@praha.ymca.cz::d46429e8-016a-45f2-95d8-2c79b91a87fb" providerId="AD" clId="Web-{42B265D4-F443-7A55-2D1F-2A3A9B74CA14}" dt="2024-02-06T15:24:23.619" v="50" actId="20577"/>
          <ac:spMkLst>
            <pc:docMk/>
            <pc:sldMk cId="3721136451" sldId="300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2/6/2024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2/6/2024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2/6/2024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2/6/2024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ntobariery.cz/home.aspx" TargetMode="External"/><Relationship Id="rId7" Type="http://schemas.openxmlformats.org/officeDocument/2006/relationships/hyperlink" Target="https://www.donorsforum.cz/zebricky-pruzkumy/top-100-nadaci-a-fondu.html" TargetMode="External"/><Relationship Id="rId2" Type="http://schemas.openxmlformats.org/officeDocument/2006/relationships/hyperlink" Target="https://www.nadacevia.cz/co-nabizim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obryandel.cz/" TargetMode="External"/><Relationship Id="rId5" Type="http://schemas.openxmlformats.org/officeDocument/2006/relationships/hyperlink" Target="https://www,divokehusy.cz/" TargetMode="External"/><Relationship Id="rId4" Type="http://schemas.openxmlformats.org/officeDocument/2006/relationships/hyperlink" Target="https://www.visegradfund.org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thit.com/cs/search" TargetMode="External"/><Relationship Id="rId2" Type="http://schemas.openxmlformats.org/officeDocument/2006/relationships/hyperlink" Target="https://www.skutecnydarek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rikralovasbirka.cz/vysledky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ziskovky.cz/" TargetMode="External"/><Relationship Id="rId2" Type="http://schemas.openxmlformats.org/officeDocument/2006/relationships/hyperlink" Target="https://fundraising.cz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Fundraising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Úvod do tématu</a:t>
            </a:r>
          </a:p>
        </p:txBody>
      </p:sp>
    </p:spTree>
    <p:extLst>
      <p:ext uri="{BB962C8B-B14F-4D97-AF65-F5344CB8AC3E}">
        <p14:creationId xmlns:p14="http://schemas.microsoft.com/office/powerpoint/2010/main" val="820556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Grantový </a:t>
            </a:r>
            <a:r>
              <a:rPr lang="cs-CZ" dirty="0" err="1"/>
              <a:t>Fundraising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2600" b="1" dirty="0"/>
              <a:t>Zdroje: </a:t>
            </a:r>
            <a:r>
              <a:rPr lang="cs-CZ" sz="2600" dirty="0"/>
              <a:t>ministerstva, evropské fondy (Erasmus+, Evropský sociální fond, strukturální fondy), samospráva (obce, kraje)</a:t>
            </a:r>
          </a:p>
          <a:p>
            <a:pPr marL="0" indent="0">
              <a:buNone/>
            </a:pPr>
            <a:endParaRPr lang="cs-CZ" sz="2600" dirty="0"/>
          </a:p>
          <a:p>
            <a:r>
              <a:rPr lang="cs-CZ" sz="2600" b="1" dirty="0"/>
              <a:t>Výhody: </a:t>
            </a:r>
            <a:r>
              <a:rPr lang="cs-CZ" sz="2600" dirty="0"/>
              <a:t>stabilní pravidla a prostředky, víceleté financování</a:t>
            </a:r>
          </a:p>
          <a:p>
            <a:pPr marL="0" indent="0">
              <a:buNone/>
            </a:pPr>
            <a:endParaRPr lang="cs-CZ" sz="2600" dirty="0"/>
          </a:p>
          <a:p>
            <a:r>
              <a:rPr lang="cs-CZ" sz="2600" b="1" dirty="0"/>
              <a:t>Nevýhody: </a:t>
            </a:r>
            <a:r>
              <a:rPr lang="cs-CZ" sz="2600" dirty="0"/>
              <a:t>byrokratické, dodržení striktních pravidel, důkladná příprava projektu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1136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Grantový </a:t>
            </a:r>
            <a:r>
              <a:rPr lang="cs-CZ" dirty="0" err="1"/>
              <a:t>Fundraising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Příklady institucí:</a:t>
            </a:r>
          </a:p>
          <a:p>
            <a:pPr>
              <a:buFontTx/>
              <a:buChar char="-"/>
            </a:pPr>
            <a:r>
              <a:rPr lang="cs-CZ" dirty="0"/>
              <a:t>Ministerstva: školství a tělovýchovy, kultury, životního prostředí, práce a sociálních věcí</a:t>
            </a:r>
          </a:p>
          <a:p>
            <a:pPr>
              <a:buFontTx/>
              <a:buChar char="-"/>
            </a:pPr>
            <a:r>
              <a:rPr lang="cs-CZ" dirty="0"/>
              <a:t>Kraje: jednotlivé odbory (sociální, kulturní, životního prostředí, školství atd.)</a:t>
            </a:r>
          </a:p>
          <a:p>
            <a:pPr>
              <a:buFontTx/>
              <a:buChar char="-"/>
            </a:pPr>
            <a:r>
              <a:rPr lang="cs-CZ" dirty="0"/>
              <a:t>Obce a městské části: jednotlivé odbory (sociální, kulturní, životního prostředí, školství atd.)</a:t>
            </a:r>
          </a:p>
          <a:p>
            <a:pPr>
              <a:buFontTx/>
              <a:buChar char="-"/>
            </a:pPr>
            <a:r>
              <a:rPr lang="cs-CZ" dirty="0"/>
              <a:t>Evropské fondy: strukturální fondy, Operační program zaměstnanosti, Místní akční skupiny, Erasmus+</a:t>
            </a:r>
          </a:p>
        </p:txBody>
      </p:sp>
    </p:spTree>
    <p:extLst>
      <p:ext uri="{BB962C8B-B14F-4D97-AF65-F5344CB8AC3E}">
        <p14:creationId xmlns:p14="http://schemas.microsoft.com/office/powerpoint/2010/main" val="405442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99923"/>
          </a:xfrm>
        </p:spPr>
        <p:txBody>
          <a:bodyPr/>
          <a:lstStyle/>
          <a:p>
            <a:pPr algn="ctr"/>
            <a:r>
              <a:rPr lang="cs-CZ" dirty="0"/>
              <a:t>Nadace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312433"/>
            <a:ext cx="10058400" cy="53250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sz="2400" b="1" dirty="0"/>
              <a:t>Zdroje: </a:t>
            </a:r>
            <a:r>
              <a:rPr lang="cs-CZ" sz="2400" dirty="0"/>
              <a:t>nadace a nadační fondy založené firmami, mecenáši, skupinami obyvatel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b="1" dirty="0"/>
              <a:t>Výhody: </a:t>
            </a:r>
            <a:r>
              <a:rPr lang="cs-CZ" sz="2400" dirty="0"/>
              <a:t>konkrétní a cílené, lidé se zájmem o dané téma, rozvíjení netradičních forem dárcovství i projektů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b="1" dirty="0"/>
              <a:t>Nevýhody: </a:t>
            </a:r>
            <a:r>
              <a:rPr lang="cs-CZ" sz="2400" dirty="0"/>
              <a:t>malé prostředky mezi hodně zájemců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3869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99923"/>
          </a:xfrm>
        </p:spPr>
        <p:txBody>
          <a:bodyPr/>
          <a:lstStyle/>
          <a:p>
            <a:pPr algn="ctr"/>
            <a:r>
              <a:rPr lang="cs-CZ" dirty="0"/>
              <a:t>Nadace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312433"/>
            <a:ext cx="10058400" cy="53250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400" dirty="0"/>
              <a:t>Příklady českých i mezinárodních nadací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- Nadace Via: </a:t>
            </a:r>
            <a:r>
              <a:rPr lang="cs-CZ" sz="2400" dirty="0">
                <a:hlinkClick r:id="rId2"/>
              </a:rPr>
              <a:t>https://www.nadacevia.cz/co-nabizime/</a:t>
            </a:r>
            <a:endParaRPr lang="cs-CZ" sz="2400" dirty="0"/>
          </a:p>
          <a:p>
            <a:pPr>
              <a:buFontTx/>
              <a:buChar char="-"/>
            </a:pPr>
            <a:r>
              <a:rPr lang="cs-CZ" sz="2400" dirty="0"/>
              <a:t>Konto Bariéry: </a:t>
            </a:r>
            <a:r>
              <a:rPr lang="cs-CZ" sz="2400" dirty="0">
                <a:hlinkClick r:id="rId3"/>
              </a:rPr>
              <a:t>https://www.kontobariery.cz/home.aspx</a:t>
            </a:r>
            <a:r>
              <a:rPr lang="cs-CZ" sz="2400" dirty="0"/>
              <a:t> </a:t>
            </a:r>
          </a:p>
          <a:p>
            <a:pPr>
              <a:buFontTx/>
              <a:buChar char="-"/>
            </a:pPr>
            <a:r>
              <a:rPr lang="cs-CZ" sz="2400" dirty="0" err="1"/>
              <a:t>Visegrad</a:t>
            </a:r>
            <a:r>
              <a:rPr lang="cs-CZ" sz="2400" dirty="0"/>
              <a:t> </a:t>
            </a:r>
            <a:r>
              <a:rPr lang="cs-CZ" sz="2400" dirty="0" err="1"/>
              <a:t>Fund</a:t>
            </a:r>
            <a:r>
              <a:rPr lang="cs-CZ" sz="2400" dirty="0"/>
              <a:t>: </a:t>
            </a:r>
            <a:r>
              <a:rPr lang="cs-CZ" sz="2400" dirty="0">
                <a:hlinkClick r:id="rId4"/>
              </a:rPr>
              <a:t>https://www.visegradfund.org</a:t>
            </a:r>
            <a:r>
              <a:rPr lang="cs-CZ" sz="2400" dirty="0"/>
              <a:t> </a:t>
            </a:r>
          </a:p>
          <a:p>
            <a:pPr>
              <a:buFontTx/>
              <a:buChar char="-"/>
            </a:pPr>
            <a:r>
              <a:rPr lang="cs-CZ" sz="2400" dirty="0"/>
              <a:t>Nadace Divoké Husy: </a:t>
            </a:r>
            <a:r>
              <a:rPr lang="cs-CZ" sz="2400" dirty="0">
                <a:hlinkClick r:id="rId5"/>
              </a:rPr>
              <a:t>https://www.divokehusy.cz</a:t>
            </a:r>
            <a:r>
              <a:rPr lang="cs-CZ" sz="2400" dirty="0"/>
              <a:t> </a:t>
            </a:r>
          </a:p>
          <a:p>
            <a:pPr>
              <a:buFontTx/>
              <a:buChar char="-"/>
            </a:pPr>
            <a:r>
              <a:rPr lang="cs-CZ" sz="2400" dirty="0"/>
              <a:t>Nadace Dobrý anděl: </a:t>
            </a:r>
            <a:r>
              <a:rPr lang="cs-CZ" sz="2400" dirty="0">
                <a:hlinkClick r:id="rId6"/>
              </a:rPr>
              <a:t>http://www.dobryandel.cz</a:t>
            </a:r>
            <a:r>
              <a:rPr lang="cs-CZ" sz="2400" dirty="0"/>
              <a:t> </a:t>
            </a:r>
          </a:p>
          <a:p>
            <a:pPr>
              <a:buFontTx/>
              <a:buChar char="-"/>
            </a:pPr>
            <a:r>
              <a:rPr lang="cs-CZ" sz="2400" dirty="0"/>
              <a:t>Nadace ČEZ, Terezy Maxové, ve sportu, literatuře, vědě, regionální (OKD), policistů a hasičů</a:t>
            </a:r>
          </a:p>
          <a:p>
            <a:pPr>
              <a:buFontTx/>
              <a:buChar char="-"/>
            </a:pPr>
            <a:r>
              <a:rPr lang="cs-CZ" sz="2400" dirty="0"/>
              <a:t>Přehled největších neziskovek: </a:t>
            </a:r>
            <a:r>
              <a:rPr lang="cs-CZ" sz="2400" dirty="0">
                <a:hlinkClick r:id="rId7"/>
              </a:rPr>
              <a:t>https://www.donorsforum.cz/zebricky-pruzkumy/top-100-nadaci-a-fondu.html</a:t>
            </a:r>
            <a:r>
              <a:rPr lang="cs-CZ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3989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64469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firemní </a:t>
            </a:r>
            <a:r>
              <a:rPr lang="cs-CZ" dirty="0" err="1"/>
              <a:t>fundraising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904104"/>
            <a:ext cx="10058400" cy="4292301"/>
          </a:xfrm>
        </p:spPr>
        <p:txBody>
          <a:bodyPr>
            <a:noAutofit/>
          </a:bodyPr>
          <a:lstStyle/>
          <a:p>
            <a:r>
              <a:rPr lang="cs-CZ" sz="2400" b="1" dirty="0"/>
              <a:t>Zdroje: </a:t>
            </a:r>
            <a:r>
              <a:rPr lang="cs-CZ" sz="2400" dirty="0"/>
              <a:t>výdělečné firmy, živnostníci, obchody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b="1" dirty="0"/>
              <a:t>Nevýhody: </a:t>
            </a:r>
            <a:r>
              <a:rPr lang="cs-CZ" sz="2400" dirty="0"/>
              <a:t>obtížné hledání potencionálního partnera a budování důvěry a vztahu, nutná schopnost přesvědčit a zaujmout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b="1" dirty="0"/>
              <a:t>Výhody: </a:t>
            </a:r>
            <a:r>
              <a:rPr lang="cs-CZ" sz="2400" dirty="0"/>
              <a:t>nebyrokratické vztahy, volné nevázané prostředky, materiální i finanční dary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b="1" dirty="0" err="1"/>
              <a:t>Corporate</a:t>
            </a:r>
            <a:r>
              <a:rPr lang="cs-CZ" sz="2400" b="1" dirty="0"/>
              <a:t> </a:t>
            </a:r>
            <a:r>
              <a:rPr lang="cs-CZ" sz="2400" b="1" dirty="0" err="1"/>
              <a:t>Social</a:t>
            </a:r>
            <a:r>
              <a:rPr lang="cs-CZ" sz="2400" b="1" dirty="0"/>
              <a:t> </a:t>
            </a:r>
            <a:r>
              <a:rPr lang="cs-CZ" sz="2400" b="1" dirty="0" err="1"/>
              <a:t>Responsibility</a:t>
            </a:r>
            <a:r>
              <a:rPr lang="cs-CZ" sz="2400" b="1" dirty="0"/>
              <a:t> (CSR): </a:t>
            </a:r>
            <a:r>
              <a:rPr lang="cs-CZ" sz="2400" dirty="0"/>
              <a:t>zakomponování etiky, ekologie, filantropie apod. do firemních hodnot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0499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64469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firemní </a:t>
            </a:r>
            <a:r>
              <a:rPr lang="cs-CZ" dirty="0" err="1"/>
              <a:t>fundraising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904104"/>
            <a:ext cx="10058400" cy="42923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/>
              <a:t>- dary peněžité či věcné</a:t>
            </a:r>
          </a:p>
          <a:p>
            <a:pPr marL="0" indent="0">
              <a:buNone/>
            </a:pPr>
            <a:r>
              <a:rPr lang="cs-CZ" sz="2400" dirty="0"/>
              <a:t>- finance z dobročinné aukce, reklamy, propagace</a:t>
            </a:r>
          </a:p>
          <a:p>
            <a:pPr marL="0" indent="0">
              <a:buNone/>
            </a:pPr>
            <a:r>
              <a:rPr lang="cs-CZ" sz="2400" dirty="0"/>
              <a:t>- firemní dobrovolnictví</a:t>
            </a:r>
          </a:p>
          <a:p>
            <a:pPr marL="0" indent="0">
              <a:buNone/>
            </a:pPr>
            <a:r>
              <a:rPr lang="cs-CZ" sz="2400" dirty="0"/>
              <a:t>- zapůjčení prostor či techniky</a:t>
            </a:r>
          </a:p>
          <a:p>
            <a:pPr marL="0" indent="0">
              <a:buNone/>
            </a:pPr>
            <a:r>
              <a:rPr lang="cs-CZ" sz="2400" dirty="0"/>
              <a:t>- zapůjčení pracovníků (např. pro pomoc s účetnictvím, přípravou  strategického plánu, s využitím marketingu pro rozvoj činnost)</a:t>
            </a:r>
          </a:p>
          <a:p>
            <a:pPr marL="0" indent="0">
              <a:buNone/>
            </a:pPr>
            <a:r>
              <a:rPr lang="cs-CZ" sz="2400" dirty="0"/>
              <a:t>- slevy při nákupu zboží a využívání služeb.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8082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Individuální </a:t>
            </a:r>
            <a:r>
              <a:rPr lang="cs-CZ" dirty="0" err="1"/>
              <a:t>fundraising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807285"/>
            <a:ext cx="10058400" cy="483018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400" b="1" dirty="0"/>
          </a:p>
          <a:p>
            <a:r>
              <a:rPr lang="cs-CZ" sz="2400" b="1" dirty="0"/>
              <a:t>Zdroje: </a:t>
            </a:r>
            <a:r>
              <a:rPr lang="cs-CZ" sz="2400" dirty="0"/>
              <a:t>veřejnost při různých příležitostech a přes různé kanály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b="1" dirty="0"/>
              <a:t>Výhody: </a:t>
            </a:r>
            <a:r>
              <a:rPr lang="cs-CZ" sz="2400" dirty="0"/>
              <a:t>volné nevázané prostředky, budování komunity a vztahů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b="1" dirty="0"/>
              <a:t>Nevýhody: </a:t>
            </a:r>
            <a:r>
              <a:rPr lang="cs-CZ" sz="2400" dirty="0"/>
              <a:t>nákladná marketingová a PR příprava, důkladná práce s databází a důsledná komunikace s dárci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61588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Individuální </a:t>
            </a:r>
            <a:r>
              <a:rPr lang="cs-CZ" dirty="0" err="1"/>
              <a:t>fundraising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807285"/>
            <a:ext cx="10058400" cy="483018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Člověk v tísni – Skutečný dárek</a:t>
            </a:r>
          </a:p>
          <a:p>
            <a:pPr marL="0" indent="0">
              <a:buNone/>
            </a:pPr>
            <a:r>
              <a:rPr lang="cs-CZ" sz="2400" dirty="0">
                <a:hlinkClick r:id="rId2"/>
              </a:rPr>
              <a:t>https://www.skutecnydarek.cz/</a:t>
            </a:r>
            <a:r>
              <a:rPr lang="cs-CZ" sz="2400" dirty="0"/>
              <a:t> 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Platforma Hit </a:t>
            </a:r>
            <a:r>
              <a:rPr lang="cs-CZ" sz="2400" dirty="0" err="1"/>
              <a:t>Hit</a:t>
            </a:r>
            <a:r>
              <a:rPr lang="cs-CZ" sz="2400" dirty="0"/>
              <a:t> a jiné pro nezávislé propojení lidí a projektů</a:t>
            </a:r>
          </a:p>
          <a:p>
            <a:pPr marL="0" indent="0">
              <a:buNone/>
            </a:pPr>
            <a:r>
              <a:rPr lang="cs-CZ" sz="2400" dirty="0">
                <a:hlinkClick r:id="rId3"/>
              </a:rPr>
              <a:t>https://www.hithit.com/cs/search</a:t>
            </a:r>
            <a:r>
              <a:rPr lang="cs-CZ" sz="2400" dirty="0"/>
              <a:t> 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Veřejné sbírky</a:t>
            </a:r>
          </a:p>
          <a:p>
            <a:pPr marL="0" indent="0">
              <a:buNone/>
            </a:pPr>
            <a:r>
              <a:rPr lang="cs-CZ" sz="2400" dirty="0">
                <a:hlinkClick r:id="rId4"/>
              </a:rPr>
              <a:t>https://www.trikralovasbirka.cz/vysledky/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85733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Nástroje na Individuální </a:t>
            </a:r>
            <a:r>
              <a:rPr lang="cs-CZ" dirty="0" err="1"/>
              <a:t>fundraising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807285"/>
            <a:ext cx="10058400" cy="48301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/>
              <a:t>Telefonická kampaň / Poštovní kampaň</a:t>
            </a:r>
          </a:p>
          <a:p>
            <a:pPr marL="0" indent="0">
              <a:buNone/>
            </a:pPr>
            <a:r>
              <a:rPr lang="cs-CZ" sz="2400" dirty="0"/>
              <a:t>Inzerce / DMS</a:t>
            </a:r>
          </a:p>
          <a:p>
            <a:pPr marL="0" indent="0">
              <a:buNone/>
            </a:pPr>
            <a:r>
              <a:rPr lang="cs-CZ" sz="2400" dirty="0"/>
              <a:t>Dar ze závěti</a:t>
            </a:r>
          </a:p>
          <a:p>
            <a:pPr marL="0" indent="0">
              <a:buNone/>
            </a:pPr>
            <a:r>
              <a:rPr lang="cs-CZ" sz="2400" dirty="0"/>
              <a:t>Přímé oslovení / Veřejná sbírka</a:t>
            </a:r>
          </a:p>
          <a:p>
            <a:pPr marL="0" indent="0">
              <a:buNone/>
            </a:pPr>
            <a:r>
              <a:rPr lang="cs-CZ" sz="2400" dirty="0"/>
              <a:t>Prodej vlastních výrobků a služeb</a:t>
            </a:r>
          </a:p>
          <a:p>
            <a:pPr marL="0" indent="0">
              <a:buNone/>
            </a:pPr>
            <a:r>
              <a:rPr lang="cs-CZ" sz="2400" dirty="0"/>
              <a:t>Členské příspěvky</a:t>
            </a:r>
          </a:p>
          <a:p>
            <a:pPr marL="0" indent="0">
              <a:buNone/>
            </a:pPr>
            <a:r>
              <a:rPr lang="cs-CZ" sz="2400" dirty="0"/>
              <a:t>Sbírkové kasičky</a:t>
            </a:r>
          </a:p>
          <a:p>
            <a:pPr marL="0" indent="0">
              <a:buNone/>
            </a:pPr>
            <a:r>
              <a:rPr lang="cs-CZ" sz="2400" dirty="0"/>
              <a:t>Benefiční koncerty</a:t>
            </a:r>
          </a:p>
          <a:p>
            <a:pPr marL="0" indent="0">
              <a:buNone/>
            </a:pPr>
            <a:r>
              <a:rPr lang="cs-CZ" sz="2400" dirty="0"/>
              <a:t>Osobní vztahy - narozeniny, oslavy, sport, cestování</a:t>
            </a:r>
          </a:p>
          <a:p>
            <a:pPr marL="0" indent="0">
              <a:buNone/>
            </a:pPr>
            <a:r>
              <a:rPr lang="cs-CZ" sz="2400" dirty="0"/>
              <a:t>V zahraničí – daňová asignace, církevní daň, </a:t>
            </a:r>
            <a:r>
              <a:rPr lang="cs-CZ" sz="2400" dirty="0" err="1"/>
              <a:t>postcode</a:t>
            </a:r>
            <a:r>
              <a:rPr lang="cs-CZ" sz="2400" dirty="0"/>
              <a:t> </a:t>
            </a:r>
            <a:r>
              <a:rPr lang="cs-CZ" sz="2400" dirty="0" err="1"/>
              <a:t>lottery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61591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Srovnání </a:t>
            </a:r>
            <a:r>
              <a:rPr lang="cs-CZ" dirty="0" err="1"/>
              <a:t>fundraisingu</a:t>
            </a:r>
            <a:r>
              <a:rPr lang="cs-CZ" dirty="0"/>
              <a:t> v ČR a světě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710466"/>
            <a:ext cx="10058400" cy="4808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 </a:t>
            </a:r>
          </a:p>
          <a:p>
            <a:r>
              <a:rPr lang="cs-CZ" sz="2400" b="1" dirty="0"/>
              <a:t>Evropa a ČR: </a:t>
            </a:r>
            <a:r>
              <a:rPr lang="cs-CZ" sz="2400" dirty="0"/>
              <a:t>Tradice státem garantovaných služeb a rozvoj sociálního státu</a:t>
            </a:r>
            <a:br>
              <a:rPr lang="cs-CZ" sz="2400" dirty="0"/>
            </a:br>
            <a:r>
              <a:rPr lang="cs-CZ" sz="2400" dirty="0"/>
              <a:t>V současnosti velký význam neziskového sektoru: mediátor mezi dárci a cílovou skupinou; činnost v oblastech, kde stát i trh selhávají; akceschopnější než státní byrokracie; soutěživost trhu vyvažuje důrazem na soudržnost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b="1" dirty="0"/>
              <a:t>Anglosaské země: </a:t>
            </a:r>
            <a:r>
              <a:rPr lang="cs-CZ" sz="2400" dirty="0"/>
              <a:t>Velký význam individuálního dárcovství, charitativních akcí, soukromých mecenášů a filantropů</a:t>
            </a:r>
          </a:p>
        </p:txBody>
      </p:sp>
    </p:spTree>
    <p:extLst>
      <p:ext uri="{BB962C8B-B14F-4D97-AF65-F5344CB8AC3E}">
        <p14:creationId xmlns:p14="http://schemas.microsoft.com/office/powerpoint/2010/main" val="3102826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Zkušenosti s </a:t>
            </a:r>
            <a:r>
              <a:rPr lang="cs-CZ" dirty="0" err="1"/>
              <a:t>Fundraisingem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710466"/>
            <a:ext cx="10058400" cy="480866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cs-CZ" sz="2400" dirty="0"/>
          </a:p>
          <a:p>
            <a:pPr>
              <a:buClr>
                <a:srgbClr val="9E3611"/>
              </a:buClr>
            </a:pPr>
            <a:r>
              <a:rPr lang="cs-CZ" sz="2400" dirty="0"/>
              <a:t>Jaké máte vlastní zkušenosti? </a:t>
            </a:r>
            <a:endParaRPr lang="cs-CZ" dirty="0"/>
          </a:p>
          <a:p>
            <a:pPr>
              <a:buClr>
                <a:srgbClr val="9E3611"/>
              </a:buClr>
            </a:pPr>
            <a:endParaRPr lang="cs-CZ" sz="2400" dirty="0"/>
          </a:p>
          <a:p>
            <a:pPr>
              <a:buClr>
                <a:srgbClr val="9E3611"/>
              </a:buClr>
            </a:pPr>
            <a:r>
              <a:rPr lang="cs-CZ" sz="2400" dirty="0"/>
              <a:t>Psali jste projektovou žádost? </a:t>
            </a:r>
            <a:endParaRPr lang="cs-CZ" dirty="0"/>
          </a:p>
          <a:p>
            <a:pPr>
              <a:buClr>
                <a:srgbClr val="9E3611"/>
              </a:buClr>
            </a:pPr>
            <a:endParaRPr lang="cs-CZ" sz="2400" dirty="0"/>
          </a:p>
          <a:p>
            <a:pPr>
              <a:buClr>
                <a:srgbClr val="9E3611"/>
              </a:buClr>
            </a:pPr>
            <a:r>
              <a:rPr lang="cs-CZ" sz="2400" dirty="0"/>
              <a:t>U jaké instituce jste žádali?</a:t>
            </a:r>
            <a:endParaRPr lang="cs-CZ"/>
          </a:p>
          <a:p>
            <a:pPr>
              <a:buClr>
                <a:srgbClr val="9E3611"/>
              </a:buClr>
            </a:pPr>
            <a:endParaRPr lang="cs-CZ" sz="2400" dirty="0"/>
          </a:p>
          <a:p>
            <a:pPr>
              <a:buClr>
                <a:srgbClr val="9E3611"/>
              </a:buClr>
            </a:pPr>
            <a:r>
              <a:rPr lang="cs-CZ" sz="2400" dirty="0"/>
              <a:t>Pořádali jste někdy sbírku nebo benefiční akci?</a:t>
            </a:r>
          </a:p>
          <a:p>
            <a:pPr>
              <a:buClr>
                <a:srgbClr val="9E3611"/>
              </a:buClr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15434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Grantový </a:t>
            </a:r>
            <a:r>
              <a:rPr lang="cs-CZ" dirty="0" err="1"/>
              <a:t>diáŘ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710466"/>
            <a:ext cx="10058400" cy="4808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	</a:t>
            </a:r>
          </a:p>
          <a:p>
            <a:pPr marL="0" indent="0">
              <a:buNone/>
            </a:pPr>
            <a:r>
              <a:rPr lang="cs-CZ" b="1" dirty="0"/>
              <a:t>			</a:t>
            </a:r>
          </a:p>
        </p:txBody>
      </p:sp>
      <p:pic>
        <p:nvPicPr>
          <p:cNvPr id="5" name="Obrázek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F684B645-1AE5-4038-9623-9942A043B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391" y="1710466"/>
            <a:ext cx="8945217" cy="503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0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Fundraising v YMCA </a:t>
            </a:r>
            <a:r>
              <a:rPr lang="cs-CZ" dirty="0" err="1"/>
              <a:t>praha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710466"/>
            <a:ext cx="10058400" cy="4808668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 descr="Obsah obrázku snímek obrazovky, obrazovka, nákladní auto, počítač&#10;&#10;Popis byl vytvořen automaticky">
            <a:extLst>
              <a:ext uri="{FF2B5EF4-FFF2-40B4-BE49-F238E27FC236}">
                <a16:creationId xmlns:a16="http://schemas.microsoft.com/office/drawing/2014/main" id="{307B51E5-F6FB-4F50-ACF7-69E40A3CC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682" y="1737192"/>
            <a:ext cx="88392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7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Fundraising v YMCA </a:t>
            </a:r>
            <a:r>
              <a:rPr lang="cs-CZ" dirty="0" err="1"/>
              <a:t>praha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710466"/>
            <a:ext cx="10058400" cy="48086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Příjmy Mateřského centra Klubíčko na Praze 14 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Ministerstvo práce a sociálních věcí: Dotační program Rodina / 13%</a:t>
            </a:r>
          </a:p>
          <a:p>
            <a:r>
              <a:rPr lang="cs-CZ" dirty="0"/>
              <a:t>Městská část Praha 14: odbor sociální, kultury, sportu, živ. prostředí, školství / 13%</a:t>
            </a:r>
          </a:p>
          <a:p>
            <a:r>
              <a:rPr lang="cs-CZ" dirty="0"/>
              <a:t>Magistrát hl. m. Prahy: Podpora funkční rodiny– preventivní aktivity na podporu stabilních vztahů v rodině / 9%</a:t>
            </a:r>
          </a:p>
          <a:p>
            <a:r>
              <a:rPr lang="cs-CZ" dirty="0"/>
              <a:t>Účastnické poplatky / 53%</a:t>
            </a:r>
          </a:p>
          <a:p>
            <a:r>
              <a:rPr lang="cs-CZ" dirty="0"/>
              <a:t>Ministerstvo školství a tělovýchovy: podpora organizované a neorganizované mládeže</a:t>
            </a:r>
          </a:p>
          <a:p>
            <a:r>
              <a:rPr lang="cs-CZ" dirty="0"/>
              <a:t>Firemní dárci: Centrum Černý most, Innogy</a:t>
            </a:r>
          </a:p>
          <a:p>
            <a:r>
              <a:rPr lang="cs-CZ" dirty="0"/>
              <a:t>Vnitřní zdroje YMCA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2909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Fundraising v YMCA </a:t>
            </a:r>
            <a:r>
              <a:rPr lang="cs-CZ" dirty="0" err="1"/>
              <a:t>praha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710466"/>
            <a:ext cx="10058400" cy="4808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Příjmy Nízkoprahového klubu Dixie na Praze 7 (klub, terén, výjezdy, preventivní programy)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Ministerstvo práce a sociálních věcí: dotace pro sociální služby v krajských sítí</a:t>
            </a:r>
          </a:p>
          <a:p>
            <a:r>
              <a:rPr lang="cs-CZ" dirty="0"/>
              <a:t>Magistrát hl. m. Prahy: odbor sociální, preventivní a volnočasový</a:t>
            </a:r>
          </a:p>
          <a:p>
            <a:r>
              <a:rPr lang="cs-CZ" dirty="0"/>
              <a:t>Městská část Praha 7: odbor sociální, kultury, sportu, živ. prostředí, školství</a:t>
            </a:r>
          </a:p>
          <a:p>
            <a:r>
              <a:rPr lang="cs-CZ" dirty="0"/>
              <a:t>Ministerstvo školství a tělovýchovy: podpora organizované a neorganizované mládeže</a:t>
            </a:r>
          </a:p>
          <a:p>
            <a:pPr>
              <a:buClr>
                <a:srgbClr val="9E3611"/>
              </a:buClr>
            </a:pPr>
            <a:r>
              <a:rPr lang="cs-CZ" dirty="0"/>
              <a:t>Další: Alza, KB Jistota, Nábytková banka, Nadace ČEZ, Ikea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6590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Fundraising v YMCA </a:t>
            </a:r>
            <a:r>
              <a:rPr lang="cs-CZ" dirty="0" err="1"/>
              <a:t>praha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710466"/>
            <a:ext cx="10058400" cy="48086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Příjmy letního tábora Kosák</a:t>
            </a:r>
            <a:endParaRPr lang="cs-CZ" dirty="0"/>
          </a:p>
          <a:p>
            <a:r>
              <a:rPr lang="cs-CZ" dirty="0"/>
              <a:t>Ministerstvo školství a tělovýchovy: podpora organizované a neorganizované mládeže</a:t>
            </a:r>
          </a:p>
          <a:p>
            <a:r>
              <a:rPr lang="cs-CZ" dirty="0"/>
              <a:t>Magistrát hl. m. Prahy: odbor volnočasový</a:t>
            </a:r>
          </a:p>
          <a:p>
            <a:r>
              <a:rPr lang="cs-CZ" dirty="0"/>
              <a:t>Účastnické poplatky</a:t>
            </a:r>
          </a:p>
          <a:p>
            <a:pPr marL="0" indent="0">
              <a:buNone/>
            </a:pPr>
            <a:r>
              <a:rPr lang="cs-CZ" b="1" dirty="0"/>
              <a:t>Příjmy </a:t>
            </a:r>
            <a:r>
              <a:rPr lang="cs-CZ" b="1" dirty="0" err="1"/>
              <a:t>tensingových</a:t>
            </a:r>
            <a:r>
              <a:rPr lang="cs-CZ" b="1" dirty="0"/>
              <a:t> skupin</a:t>
            </a:r>
          </a:p>
          <a:p>
            <a:r>
              <a:rPr lang="cs-CZ" dirty="0"/>
              <a:t>Ministerstvo školství a tělovýchovy: podpora organizované a neorganizované mládeže</a:t>
            </a:r>
          </a:p>
          <a:p>
            <a:r>
              <a:rPr lang="cs-CZ" dirty="0"/>
              <a:t>Magistrát hl. m. Prahy: odbor volnočasový</a:t>
            </a:r>
          </a:p>
          <a:p>
            <a:r>
              <a:rPr lang="cs-CZ" dirty="0"/>
              <a:t>Účastnické poplatky</a:t>
            </a:r>
          </a:p>
          <a:p>
            <a:r>
              <a:rPr lang="cs-CZ" dirty="0"/>
              <a:t>Vnitřní zdroj YMCA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1992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Účastnické Poplatky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710466"/>
            <a:ext cx="10058400" cy="48086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Co je zadarmo nebo moc levné, je podezřelé, lidi si toho neváží aneb Nebýt laciný, ale dostupný</a:t>
            </a:r>
          </a:p>
          <a:p>
            <a:r>
              <a:rPr lang="cs-CZ" dirty="0"/>
              <a:t>Nebát se a umět říct si o peníze, vážit si své práce</a:t>
            </a:r>
          </a:p>
          <a:p>
            <a:r>
              <a:rPr lang="cs-CZ" dirty="0"/>
              <a:t>počítat i s negativními reakcemi, být připraven na argumentaci</a:t>
            </a:r>
          </a:p>
          <a:p>
            <a:r>
              <a:rPr lang="cs-CZ" dirty="0"/>
              <a:t>Do cen zahrnovat vše včetně personálních, materiálních a provozních nákladů, ale také obnovy majetku, nutných investic, propagačních materiálů, odměn pro dobrovolníky atd. apod. </a:t>
            </a:r>
          </a:p>
          <a:p>
            <a:r>
              <a:rPr lang="cs-CZ" dirty="0"/>
              <a:t>Ten, kdo něco sám organizoval a poznal, co vše daná práce obnáší, mnohem více respektuje práci i cenu </a:t>
            </a:r>
          </a:p>
        </p:txBody>
      </p:sp>
    </p:spTree>
    <p:extLst>
      <p:ext uri="{BB962C8B-B14F-4D97-AF65-F5344CB8AC3E}">
        <p14:creationId xmlns:p14="http://schemas.microsoft.com/office/powerpoint/2010/main" val="3881494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29015"/>
          </a:xfrm>
        </p:spPr>
        <p:txBody>
          <a:bodyPr/>
          <a:lstStyle/>
          <a:p>
            <a:pPr algn="ctr"/>
            <a:r>
              <a:rPr lang="cs-CZ" dirty="0"/>
              <a:t>Co je </a:t>
            </a:r>
            <a:r>
              <a:rPr lang="cs-CZ" dirty="0" err="1"/>
              <a:t>fundraising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484555"/>
            <a:ext cx="10058400" cy="500230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Systematická činnost za účelem získání finančních a materiálních prostředků pro obecně prospěšnou činnost 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Soubor metod o správném výběru potencionálních dárců, dlouhodobé práci s nimi a jejich přesvědčování o potřebnosti a nutnosti vaší organizace a projektu pro celou společnost a tím naplnění poslání organizace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Občanská sociální politika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Marketing neziskových organizací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10480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29015"/>
          </a:xfrm>
        </p:spPr>
        <p:txBody>
          <a:bodyPr/>
          <a:lstStyle/>
          <a:p>
            <a:pPr algn="ctr"/>
            <a:r>
              <a:rPr lang="cs-CZ" dirty="0"/>
              <a:t>Kdo je zapojen do </a:t>
            </a:r>
            <a:r>
              <a:rPr lang="cs-CZ" dirty="0" err="1"/>
              <a:t>fundraisingu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484555"/>
            <a:ext cx="10058400" cy="500230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400" dirty="0"/>
          </a:p>
          <a:p>
            <a:r>
              <a:rPr lang="cs-CZ" sz="2400" b="1" dirty="0"/>
              <a:t>Organizace provozující </a:t>
            </a:r>
            <a:r>
              <a:rPr lang="cs-CZ" sz="2400" b="1" dirty="0" err="1"/>
              <a:t>fundraising</a:t>
            </a:r>
            <a:r>
              <a:rPr lang="cs-CZ" sz="2400" b="1" dirty="0"/>
              <a:t>: </a:t>
            </a:r>
            <a:r>
              <a:rPr lang="cs-CZ" sz="2400" dirty="0"/>
              <a:t>neziskové organizace, příspěvkové instituce (školy, nemocnice), církve, politické strany, jednotlivci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b="1" dirty="0"/>
              <a:t>Dárci: </a:t>
            </a:r>
            <a:r>
              <a:rPr lang="cs-CZ" sz="2400" dirty="0"/>
              <a:t>jednotlivci, firmy, nadace, veřejná správa, orgány EU, mezinárodní nadace a instituce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b="1" dirty="0"/>
              <a:t>Koneční příjemci darů a jejich příběhy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00567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Proč fundraising?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710466"/>
            <a:ext cx="10058400" cy="4808668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sz="2400" b="1" dirty="0"/>
              <a:t>fungování, udržitelnost a rozvoj organizace </a:t>
            </a:r>
            <a:r>
              <a:rPr lang="cs-CZ" sz="2400" dirty="0"/>
              <a:t>- každá organizace potřebuje k přežití peníze. Ať už jsou to peníze na projekt, zaplacení zaměstnanců, pronájem kanceláře, nové technické vybavení atd., ale sama organizace by neměla být smyslem, nýbrž to její poslání</a:t>
            </a:r>
            <a:br>
              <a:rPr lang="cs-CZ" sz="2400" dirty="0"/>
            </a:br>
            <a:endParaRPr lang="cs-CZ" sz="2400" dirty="0"/>
          </a:p>
          <a:p>
            <a:r>
              <a:rPr lang="cs-CZ" sz="2400" b="1" dirty="0"/>
              <a:t>omezení závislosti a diverzifikace zdrojů - </a:t>
            </a:r>
            <a:r>
              <a:rPr lang="cs-CZ" sz="2400" dirty="0"/>
              <a:t>řada organizací je podporována jedním nebo několika mála dárci, kteří poskytují většinu finančních prostředků, které organizace potřebuje. Smyslem fundraisingu je vyvarovat se stavu, kdy jediná zamítnutá žádost o příspěvek může znamenat krizi</a:t>
            </a:r>
          </a:p>
          <a:p>
            <a:pPr marL="0" indent="0">
              <a:buNone/>
            </a:pPr>
            <a:endParaRPr lang="cs-CZ" sz="1900" b="1" dirty="0"/>
          </a:p>
        </p:txBody>
      </p:sp>
    </p:spTree>
    <p:extLst>
      <p:ext uri="{BB962C8B-B14F-4D97-AF65-F5344CB8AC3E}">
        <p14:creationId xmlns:p14="http://schemas.microsoft.com/office/powerpoint/2010/main" val="1331391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Proč fundraising?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710466"/>
            <a:ext cx="10058400" cy="4808668"/>
          </a:xfrm>
        </p:spPr>
        <p:txBody>
          <a:bodyPr>
            <a:normAutofit/>
          </a:bodyPr>
          <a:lstStyle/>
          <a:p>
            <a:endParaRPr lang="cs-CZ" sz="2400" dirty="0"/>
          </a:p>
          <a:p>
            <a:r>
              <a:rPr lang="cs-CZ" sz="2400" b="1" dirty="0"/>
              <a:t>budování podpory - </a:t>
            </a:r>
            <a:r>
              <a:rPr lang="cs-CZ" sz="2400" dirty="0"/>
              <a:t>fundraising není jen o penězích, ale také o počtu příznivců</a:t>
            </a:r>
            <a:br>
              <a:rPr lang="cs-CZ" sz="2400" dirty="0"/>
            </a:br>
            <a:endParaRPr lang="cs-CZ" sz="2400" dirty="0"/>
          </a:p>
          <a:p>
            <a:r>
              <a:rPr lang="cs-CZ" sz="2400" b="1" dirty="0"/>
              <a:t>budování vazeb a důvěry </a:t>
            </a:r>
            <a:r>
              <a:rPr lang="cs-CZ" sz="2400" dirty="0"/>
              <a:t>ve společnosti, vytváření komunit a sítí</a:t>
            </a:r>
            <a:br>
              <a:rPr lang="cs-CZ" sz="2400" dirty="0"/>
            </a:br>
            <a:endParaRPr lang="cs-CZ" sz="2400" dirty="0"/>
          </a:p>
          <a:p>
            <a:r>
              <a:rPr lang="cs-CZ" sz="2400" b="1" dirty="0"/>
              <a:t>snížení nákladů pro uživatele služeb </a:t>
            </a:r>
            <a:br>
              <a:rPr lang="cs-CZ" sz="2400" b="1" dirty="0"/>
            </a:br>
            <a:endParaRPr lang="cs-CZ" sz="2400" b="1" dirty="0"/>
          </a:p>
          <a:p>
            <a:r>
              <a:rPr lang="cs-CZ" sz="2400" b="1" dirty="0"/>
              <a:t>přerozdělování prostředků směrem k potřebným </a:t>
            </a:r>
            <a:r>
              <a:rPr lang="cs-CZ" sz="2400" dirty="0"/>
              <a:t>aneb Jak podnítit druhé k dobrým skutkům a získat jejich zájem, čas a důvěru.</a:t>
            </a:r>
          </a:p>
          <a:p>
            <a:endParaRPr lang="cs-CZ" sz="1900" b="1" dirty="0"/>
          </a:p>
        </p:txBody>
      </p:sp>
    </p:spTree>
    <p:extLst>
      <p:ext uri="{BB962C8B-B14F-4D97-AF65-F5344CB8AC3E}">
        <p14:creationId xmlns:p14="http://schemas.microsoft.com/office/powerpoint/2010/main" val="1857802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Zásady fundraisingu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710466"/>
            <a:ext cx="10058400" cy="4808668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primárně jde o získávání příznivců</a:t>
            </a:r>
          </a:p>
          <a:p>
            <a:r>
              <a:rPr lang="cs-CZ" dirty="0"/>
              <a:t>důvěryhodnost, synchronizace slova a činů</a:t>
            </a:r>
          </a:p>
          <a:p>
            <a:r>
              <a:rPr lang="cs-CZ" dirty="0"/>
              <a:t>dobrá komunikační strategie a transparentní </a:t>
            </a:r>
          </a:p>
          <a:p>
            <a:r>
              <a:rPr lang="cs-CZ" dirty="0"/>
              <a:t>účelné a hospodárné využití daru</a:t>
            </a:r>
          </a:p>
          <a:p>
            <a:r>
              <a:rPr lang="cs-CZ" dirty="0"/>
              <a:t>dodržování pravidel pro ochranu osobních údajů </a:t>
            </a:r>
          </a:p>
          <a:p>
            <a:r>
              <a:rPr lang="cs-CZ" dirty="0"/>
              <a:t>smyslem je doslova usilovat o to, aby všichni něco získali, organizace získá podporu a donátor pocit uspokojení či uznání</a:t>
            </a:r>
          </a:p>
          <a:p>
            <a:r>
              <a:rPr lang="cs-CZ" dirty="0"/>
              <a:t>týmová práce</a:t>
            </a:r>
          </a:p>
          <a:p>
            <a:r>
              <a:rPr lang="cs-CZ" dirty="0"/>
              <a:t>hlavní důvod, proč lidé nepřispívají neziskovým organizacím, je ten, že je nikdo nepožádal</a:t>
            </a:r>
          </a:p>
          <a:p>
            <a:r>
              <a:rPr lang="cs-CZ" dirty="0"/>
              <a:t>nezapomenout poděkovat.</a:t>
            </a:r>
          </a:p>
        </p:txBody>
      </p:sp>
    </p:spTree>
    <p:extLst>
      <p:ext uri="{BB962C8B-B14F-4D97-AF65-F5344CB8AC3E}">
        <p14:creationId xmlns:p14="http://schemas.microsoft.com/office/powerpoint/2010/main" val="373217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29015"/>
          </a:xfrm>
        </p:spPr>
        <p:txBody>
          <a:bodyPr/>
          <a:lstStyle/>
          <a:p>
            <a:pPr algn="ctr"/>
            <a:r>
              <a:rPr lang="cs-CZ" dirty="0"/>
              <a:t>Informační zdroje o </a:t>
            </a:r>
            <a:r>
              <a:rPr lang="cs-CZ" dirty="0" err="1"/>
              <a:t>Fundraisingu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484555"/>
            <a:ext cx="10058400" cy="500230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cs-CZ" sz="4000" dirty="0"/>
          </a:p>
          <a:p>
            <a:pPr marL="0" indent="0" algn="ctr">
              <a:buNone/>
            </a:pPr>
            <a:r>
              <a:rPr lang="cs-CZ" sz="4000" dirty="0"/>
              <a:t>České centrum fundraisingu</a:t>
            </a:r>
            <a:endParaRPr lang="cs-CZ" sz="2400" dirty="0">
              <a:hlinkClick r:id="rId2"/>
            </a:endParaRPr>
          </a:p>
          <a:p>
            <a:pPr marL="0" indent="0">
              <a:buNone/>
            </a:pPr>
            <a:r>
              <a:rPr lang="cs-CZ" sz="2400" dirty="0">
                <a:hlinkClick r:id="rId2"/>
              </a:rPr>
              <a:t>https://fundraising.cz/</a:t>
            </a:r>
            <a:r>
              <a:rPr lang="cs-CZ" sz="2400" dirty="0"/>
              <a:t> </a:t>
            </a:r>
          </a:p>
          <a:p>
            <a:pPr marL="0" indent="0">
              <a:buNone/>
            </a:pPr>
            <a:r>
              <a:rPr lang="cs-CZ" sz="2400" dirty="0"/>
              <a:t> - online knihovna, kurzy, nabídky práce, informace k tématu </a:t>
            </a:r>
          </a:p>
          <a:p>
            <a:pPr marL="0" indent="0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4000" dirty="0"/>
              <a:t>Nadace Neziskovky.cz</a:t>
            </a:r>
            <a:endParaRPr lang="cs-CZ" sz="4000" dirty="0">
              <a:hlinkClick r:id="rId2"/>
            </a:endParaRPr>
          </a:p>
          <a:p>
            <a:pPr marL="0" indent="0">
              <a:buNone/>
            </a:pPr>
            <a:r>
              <a:rPr lang="cs-CZ" sz="2400" dirty="0">
                <a:hlinkClick r:id="rId3"/>
              </a:rPr>
              <a:t>https://www.neziskovky.cz/</a:t>
            </a:r>
            <a:r>
              <a:rPr lang="cs-CZ" sz="2400" dirty="0"/>
              <a:t> </a:t>
            </a:r>
          </a:p>
          <a:p>
            <a:pPr marL="0" indent="0">
              <a:buNone/>
            </a:pPr>
            <a:r>
              <a:rPr lang="cs-CZ" sz="2400" dirty="0"/>
              <a:t>- kurzy, nabídky práce, informace z neziskového sektoru, grantový kalendář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61241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Způsoby </a:t>
            </a:r>
            <a:r>
              <a:rPr lang="cs-CZ" dirty="0" err="1"/>
              <a:t>fundraisingu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cs-CZ" sz="2600" b="1" dirty="0"/>
          </a:p>
          <a:p>
            <a:r>
              <a:rPr lang="cs-CZ" sz="2600" b="1" dirty="0"/>
              <a:t>Státní a veřejné dotace</a:t>
            </a:r>
            <a:br>
              <a:rPr lang="cs-CZ" sz="2600" b="1" dirty="0"/>
            </a:br>
            <a:endParaRPr lang="cs-CZ" sz="2600" b="1" dirty="0"/>
          </a:p>
          <a:p>
            <a:r>
              <a:rPr lang="cs-CZ" sz="2600" b="1" dirty="0"/>
              <a:t>Nadace a nadační fondy</a:t>
            </a:r>
            <a:br>
              <a:rPr lang="cs-CZ" sz="2600" b="1" dirty="0"/>
            </a:br>
            <a:endParaRPr lang="cs-CZ" sz="2600" b="1" dirty="0"/>
          </a:p>
          <a:p>
            <a:r>
              <a:rPr lang="cs-CZ" sz="2600" b="1" dirty="0"/>
              <a:t>Firemní dárci</a:t>
            </a:r>
            <a:br>
              <a:rPr lang="cs-CZ" sz="2600" b="1" dirty="0"/>
            </a:br>
            <a:endParaRPr lang="cs-CZ" sz="2600" b="1" dirty="0"/>
          </a:p>
          <a:p>
            <a:r>
              <a:rPr lang="cs-CZ" sz="2600" b="1" dirty="0"/>
              <a:t>Individuální dárci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41017178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120D28A4FCBE4EAD7613A690AE0F10" ma:contentTypeVersion="18" ma:contentTypeDescription="Vytvoří nový dokument" ma:contentTypeScope="" ma:versionID="db514c658d6ff5c09a8f1b89e0e5a7df">
  <xsd:schema xmlns:xsd="http://www.w3.org/2001/XMLSchema" xmlns:xs="http://www.w3.org/2001/XMLSchema" xmlns:p="http://schemas.microsoft.com/office/2006/metadata/properties" xmlns:ns2="2d8a9ac4-60f6-4978-8be3-644856f48e08" xmlns:ns3="461c17e8-4211-4af9-a2dd-2e4f0aab68ea" targetNamespace="http://schemas.microsoft.com/office/2006/metadata/properties" ma:root="true" ma:fieldsID="41a3f651a88c94adb4f08d0e84c01a68" ns2:_="" ns3:_="">
    <xsd:import namespace="2d8a9ac4-60f6-4978-8be3-644856f48e08"/>
    <xsd:import namespace="461c17e8-4211-4af9-a2dd-2e4f0aab68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a9ac4-60f6-4978-8be3-644856f48e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Značky obrázků" ma:readOnly="false" ma:fieldId="{5cf76f15-5ced-4ddc-b409-7134ff3c332f}" ma:taxonomyMulti="true" ma:sspId="da1cfeeb-5047-4221-9d09-5b72badc8f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1c17e8-4211-4af9-a2dd-2e4f0aab68e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a34e7b5-0eb6-4ad6-9a7e-851138e3579d}" ma:internalName="TaxCatchAll" ma:showField="CatchAllData" ma:web="461c17e8-4211-4af9-a2dd-2e4f0aab68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d8a9ac4-60f6-4978-8be3-644856f48e08">
      <Terms xmlns="http://schemas.microsoft.com/office/infopath/2007/PartnerControls"/>
    </lcf76f155ced4ddcb4097134ff3c332f>
    <TaxCatchAll xmlns="461c17e8-4211-4af9-a2dd-2e4f0aab68e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DD3D4E-31C1-4231-80CF-698516E5D0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8a9ac4-60f6-4978-8be3-644856f48e08"/>
    <ds:schemaRef ds:uri="461c17e8-4211-4af9-a2dd-2e4f0aab68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ECB48E-3E53-44F8-B959-41BA35282D0C}">
  <ds:schemaRefs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2d8a9ac4-60f6-4978-8be3-644856f48e08"/>
    <ds:schemaRef ds:uri="http://schemas.openxmlformats.org/package/2006/metadata/core-properties"/>
    <ds:schemaRef ds:uri="http://purl.org/dc/terms/"/>
    <ds:schemaRef ds:uri="461c17e8-4211-4af9-a2dd-2e4f0aab68ea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F2B1B49-A3B8-4DF5-81CE-A0E6DC1CA7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TM03090434[[fn=Dřevo]]</Template>
  <TotalTime>2251</TotalTime>
  <Words>1380</Words>
  <Application>Microsoft Office PowerPoint</Application>
  <PresentationFormat>Širokoúhlá obrazovka</PresentationFormat>
  <Paragraphs>199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Dřevo</vt:lpstr>
      <vt:lpstr>Fundraising</vt:lpstr>
      <vt:lpstr>Zkušenosti s Fundraisingem</vt:lpstr>
      <vt:lpstr>Co je fundraising</vt:lpstr>
      <vt:lpstr>Kdo je zapojen do fundraisingu</vt:lpstr>
      <vt:lpstr>Proč fundraising?</vt:lpstr>
      <vt:lpstr>Proč fundraising?</vt:lpstr>
      <vt:lpstr>Zásady fundraisingu</vt:lpstr>
      <vt:lpstr>Informační zdroje o Fundraisingu</vt:lpstr>
      <vt:lpstr>Způsoby fundraisingu</vt:lpstr>
      <vt:lpstr>Grantový Fundraising</vt:lpstr>
      <vt:lpstr>Grantový Fundraising</vt:lpstr>
      <vt:lpstr>Nadace</vt:lpstr>
      <vt:lpstr>Nadace</vt:lpstr>
      <vt:lpstr>firemní fundraising</vt:lpstr>
      <vt:lpstr>firemní fundraising</vt:lpstr>
      <vt:lpstr>Individuální fundraising</vt:lpstr>
      <vt:lpstr>Individuální fundraising</vt:lpstr>
      <vt:lpstr>Nástroje na Individuální fundraising</vt:lpstr>
      <vt:lpstr>Srovnání fundraisingu v ČR a světě</vt:lpstr>
      <vt:lpstr>Grantový diáŘ</vt:lpstr>
      <vt:lpstr>Fundraising v YMCA praha</vt:lpstr>
      <vt:lpstr>Fundraising v YMCA praha</vt:lpstr>
      <vt:lpstr>Fundraising v YMCA praha</vt:lpstr>
      <vt:lpstr>Fundraising v YMCA praha</vt:lpstr>
      <vt:lpstr>Účastnické Poplatky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Jednotlivé fáze projektu</dc:title>
  <dc:creator>Petr Bruna</dc:creator>
  <cp:lastModifiedBy>Petr Bruna (YMCA Praha)</cp:lastModifiedBy>
  <cp:revision>145</cp:revision>
  <dcterms:created xsi:type="dcterms:W3CDTF">2018-08-07T09:49:42Z</dcterms:created>
  <dcterms:modified xsi:type="dcterms:W3CDTF">2024-02-06T15:29:34Z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0x01010070120D28A4FCBE4EAD7613A690AE0F10</vt:lpwstr>
  </property>
  <property fmtid="{D5CDD505-2E9C-101B-9397-08002B2CF9AE}" pid="3" name="MediaServiceImageTags">
    <vt:lpwstr/>
  </property>
</Properties>
</file>