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256" r:id="rId5"/>
    <p:sldId id="288" r:id="rId6"/>
    <p:sldId id="292" r:id="rId7"/>
    <p:sldId id="275" r:id="rId8"/>
    <p:sldId id="281" r:id="rId9"/>
    <p:sldId id="291" r:id="rId10"/>
  </p:sldIdLst>
  <p:sldSz cx="12188825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386CCA-C581-E844-8496-AB2647AFD43A}" v="1" dt="2024-09-19T05:34:39.128"/>
  </p1510:revLst>
</p1510:revInfo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599" autoAdjust="0"/>
  </p:normalViewPr>
  <p:slideViewPr>
    <p:cSldViewPr>
      <p:cViewPr varScale="1">
        <p:scale>
          <a:sx n="72" d="100"/>
          <a:sy n="72" d="100"/>
        </p:scale>
        <p:origin x="840" y="60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3090" y="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 Bruna (YMCA Praha)" userId="S::bruna@praha.ymca.cz::d46429e8-016a-45f2-95d8-2c79b91a87fb" providerId="AD" clId="Web-{E6386CCA-C581-E844-8496-AB2647AFD43A}"/>
    <pc:docChg chg="modSld">
      <pc:chgData name="Petr Bruna (YMCA Praha)" userId="S::bruna@praha.ymca.cz::d46429e8-016a-45f2-95d8-2c79b91a87fb" providerId="AD" clId="Web-{E6386CCA-C581-E844-8496-AB2647AFD43A}" dt="2024-09-19T05:34:39.128" v="0"/>
      <pc:docMkLst>
        <pc:docMk/>
      </pc:docMkLst>
      <pc:sldChg chg="modSp">
        <pc:chgData name="Petr Bruna (YMCA Praha)" userId="S::bruna@praha.ymca.cz::d46429e8-016a-45f2-95d8-2c79b91a87fb" providerId="AD" clId="Web-{E6386CCA-C581-E844-8496-AB2647AFD43A}" dt="2024-09-19T05:34:39.128" v="0"/>
        <pc:sldMkLst>
          <pc:docMk/>
          <pc:sldMk cId="2814704832" sldId="281"/>
        </pc:sldMkLst>
        <pc:graphicFrameChg chg="mod modGraphic">
          <ac:chgData name="Petr Bruna (YMCA Praha)" userId="S::bruna@praha.ymca.cz::d46429e8-016a-45f2-95d8-2c79b91a87fb" providerId="AD" clId="Web-{E6386CCA-C581-E844-8496-AB2647AFD43A}" dt="2024-09-19T05:34:39.128" v="0"/>
          <ac:graphicFrameMkLst>
            <pc:docMk/>
            <pc:sldMk cId="2814704832" sldId="281"/>
            <ac:graphicFrameMk id="7" creationId="{A07B34CF-DF72-D7B4-0187-9373DDFDB632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B87B419-BC17-4928-8827-4AF9528DB7CF}" type="datetime1">
              <a:rPr lang="cs-CZ" smtClean="0"/>
              <a:t>18.09.2024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9266998-3A37-4379-88DF-D935FD1389F2}" type="datetime1">
              <a:rPr lang="cs-CZ" noProof="0" smtClean="0"/>
              <a:t>18.09.2024</a:t>
            </a:fld>
            <a:endParaRPr lang="cs-CZ" noProof="0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1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171969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2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531232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3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2782774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První </a:t>
            </a:r>
            <a:r>
              <a:rPr lang="cs-CZ" dirty="0" err="1"/>
              <a:t>Ganttův</a:t>
            </a:r>
            <a:r>
              <a:rPr lang="cs-CZ" dirty="0"/>
              <a:t> diagram vznikl v roce 1896 – jak jsou </a:t>
            </a:r>
            <a:r>
              <a:rPr lang="cs-CZ" dirty="0" err="1"/>
              <a:t>ganntovy</a:t>
            </a:r>
            <a:r>
              <a:rPr lang="cs-CZ" dirty="0"/>
              <a:t> diagramy staré? Navrhl ho Polák Karol </a:t>
            </a:r>
            <a:r>
              <a:rPr lang="cs-CZ" dirty="0" err="1"/>
              <a:t>Adamiecki</a:t>
            </a:r>
            <a:r>
              <a:rPr lang="cs-CZ" dirty="0"/>
              <a:t>, ale nebylo mu to připsáno, tak se diagramy jmenují podle Američana Henryho L. </a:t>
            </a:r>
            <a:r>
              <a:rPr lang="cs-CZ" dirty="0" err="1"/>
              <a:t>Gantta</a:t>
            </a:r>
            <a:r>
              <a:rPr lang="cs-CZ" dirty="0"/>
              <a:t>, který diagram znovu/objevil před 1. světovou válkou.</a:t>
            </a:r>
          </a:p>
          <a:p>
            <a:r>
              <a:rPr lang="cs-CZ" dirty="0"/>
              <a:t>S vývojem IT byly </a:t>
            </a:r>
            <a:r>
              <a:rPr lang="cs-CZ" dirty="0" err="1"/>
              <a:t>Ganttovy</a:t>
            </a:r>
            <a:r>
              <a:rPr lang="cs-CZ" dirty="0"/>
              <a:t> diagramy vylepšovány a upravovány, dnes mohou tedy znázornit více a lépe než původně (například i vzájemné vztahy mezi činnostmi…).</a:t>
            </a:r>
          </a:p>
          <a:p>
            <a:r>
              <a:rPr lang="cs-CZ" dirty="0"/>
              <a:t>Ačkoliv jsou dnes považovány za běžnou formu grafického znázornění, v době svého vzniku byly </a:t>
            </a:r>
            <a:r>
              <a:rPr lang="cs-CZ" dirty="0" err="1"/>
              <a:t>Ganttovy</a:t>
            </a:r>
            <a:r>
              <a:rPr lang="cs-CZ" dirty="0"/>
              <a:t> diagramy považovány za revoluční.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4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106396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Pro velmi rizikové projekty je obvyklý počet rizik 50-100. U méně rizikových projektů je počet rizik menší než 10 nebo do 20.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5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1605952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dirty="0"/>
              <a:t>Pro velmi rizikové projekty je obvyklý počet rizik 50-100. U méně rizikových projektů je počet rizik menší než 10 nebo do 20.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6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17146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256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8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9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0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1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2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3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4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5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6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7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8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9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0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1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2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3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4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5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6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7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8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9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0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1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2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3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4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5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6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7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8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9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0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1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2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3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4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5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6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7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8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9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0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1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2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3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4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5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6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7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8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9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0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1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2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3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4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5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6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7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8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9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0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1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2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3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4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5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6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7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8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9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0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1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2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3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4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5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6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7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8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9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0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1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2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3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4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5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6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7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8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9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0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1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2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3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4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5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6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7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8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9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0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1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2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3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4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5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6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7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8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9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0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1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2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3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4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5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6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7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8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9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</p:grp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Volný tvar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9" name="Volný tvar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0" name="Volný tvar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F0240E-2644-4602-90C1-03B5061596FD}" type="datetime1">
              <a:rPr lang="cs-CZ" smtClean="0"/>
              <a:t>18.09.2024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D6001D-7536-4198-838E-ABB3C60AF5ED}" type="datetime1">
              <a:rPr lang="cs-CZ" smtClean="0"/>
              <a:t>18.09.2024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6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3773BE-CA51-4BB6-964D-92D03065D833}" type="datetime1">
              <a:rPr lang="cs-CZ" smtClean="0"/>
              <a:t>18.09.2024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 rtl="0">
              <a:defRPr sz="4400" b="0" cap="none" baseline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255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7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8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9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0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1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2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3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4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5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6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7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8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9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0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1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2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3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4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5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6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7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8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9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0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1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2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3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4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5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6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7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8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9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0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1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2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3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4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5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6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7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8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9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0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1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2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3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4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5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6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7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8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9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0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1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2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3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4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5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6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7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8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9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0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1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2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3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4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5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6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7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8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9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0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1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2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3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4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5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6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7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8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9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0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1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2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3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4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5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6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7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8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9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0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1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2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3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4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5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6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7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8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9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0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1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2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3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4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5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6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7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8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9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0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1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2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3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4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5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6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7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8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561105-6129-42FD-B386-AB079E1BEFDA}" type="datetime1">
              <a:rPr lang="cs-CZ" smtClean="0"/>
              <a:t>18.09.2024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58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0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1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D27397-1DBD-40F5-9779-6C6BE7D95E7E}" type="datetime1">
              <a:rPr lang="cs-CZ" smtClean="0"/>
              <a:t>18.09.2024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60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Volný tvar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3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4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80D15D-A40A-486B-B999-68FF027EEBB3}" type="datetime1">
              <a:rPr lang="cs-CZ" smtClean="0"/>
              <a:t>18.09.2024</a:t>
            </a:fld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85" name="Zástupný symbol pro obsah 3"/>
          <p:cNvSpPr>
            <a:spLocks noGrp="1"/>
          </p:cNvSpPr>
          <p:nvPr>
            <p:ph sz="half" idx="13"/>
          </p:nvPr>
        </p:nvSpPr>
        <p:spPr>
          <a:xfrm>
            <a:off x="6246812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56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8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9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0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1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9C0E00-93B8-4BAD-99FC-1F0F2D7BB6A7}" type="datetime1">
              <a:rPr lang="cs-CZ" smtClean="0"/>
              <a:t>18.09.2024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6CF98A-888F-403E-91DB-97E25F400C56}" type="datetime1">
              <a:rPr lang="cs-CZ" smtClean="0"/>
              <a:t>18.09.2024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grpSp>
        <p:nvGrpSpPr>
          <p:cNvPr id="615" name="rámeček" descr="Rámečková grafika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Skupina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Skupina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Skupina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Skupina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Skupina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Skupina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968B31-1230-40C0-A68A-8A6DDD00B165}" type="datetime1">
              <a:rPr lang="cs-CZ" smtClean="0"/>
              <a:t>18.09.2024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obrázku 2" descr="Prázdný zástupný symbol pro přidání obrázku Klikněte na zástupný symbol a vyberte obrázek, který chcete přidat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/>
              <a:t>Kliknutím na ikonu přidáte obrázek.</a:t>
            </a:r>
            <a:endParaRPr lang="cs-CZ" dirty="0"/>
          </a:p>
        </p:txBody>
      </p:sp>
      <p:grpSp>
        <p:nvGrpSpPr>
          <p:cNvPr id="614" name="rámeček" descr="Rámečková grafika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Skupina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Skupina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Volný tvar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Skupina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Volný tvar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Skupina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Skupina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Volný tvar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Skupina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Volný tvar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3952F6-E026-4517-8859-A1976214B263}" type="datetime1">
              <a:rPr lang="cs-CZ" smtClean="0"/>
              <a:t>18.09.2024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cs-CZ" dirty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11ABFED-2CD6-47D3-BE33-C98A9E4583A4}" type="datetime1">
              <a:rPr lang="cs-CZ" noProof="0" smtClean="0"/>
              <a:t>18.09.2024</a:t>
            </a:fld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cs-CZ" noProof="0" smtClean="0"/>
              <a:pPr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rojektoverizenisucha.blogspot.com/2018/01/ganttuv-diagram-projektu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cs-CZ" b="1" cap="all" dirty="0"/>
              <a:t>Projektové aktivity, harmonogram, rizika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Co jsou a nejsou projektové aktivity?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836" y="1772816"/>
            <a:ext cx="10297144" cy="439938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Veškerá činnost vedoucí k naplnění projektu</a:t>
            </a:r>
            <a:br>
              <a:rPr lang="cs-CZ" dirty="0"/>
            </a:br>
            <a:endParaRPr lang="cs-CZ" dirty="0"/>
          </a:p>
          <a:p>
            <a:r>
              <a:rPr lang="cs-CZ" dirty="0"/>
              <a:t>NEJSOU PROJEKTOVÉ AKTIVITY: program akce / popis kurzu / popis metody</a:t>
            </a:r>
            <a:br>
              <a:rPr lang="cs-CZ" dirty="0"/>
            </a:br>
            <a:endParaRPr lang="cs-CZ" dirty="0"/>
          </a:p>
          <a:p>
            <a:r>
              <a:rPr lang="cs-CZ" dirty="0"/>
              <a:t>Vhodné si rovnou psát k jednotlivé aktivitě časovou dotaci a odpovědného člověka, dá vám to informaci, kdo a za jak dlouho udělá danou věc</a:t>
            </a:r>
          </a:p>
          <a:p>
            <a:endParaRPr lang="cs-CZ" dirty="0"/>
          </a:p>
          <a:p>
            <a:pPr marL="0" indent="0">
              <a:buNone/>
            </a:pPr>
            <a:br>
              <a:rPr lang="cs-CZ" dirty="0"/>
            </a:b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349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Co jsou a nejsou projektové aktivity?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836" y="1772816"/>
            <a:ext cx="10297144" cy="4399384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cs-CZ" dirty="0"/>
          </a:p>
          <a:p>
            <a:pPr marL="0" indent="0">
              <a:buNone/>
            </a:pPr>
            <a:br>
              <a:rPr lang="cs-CZ" dirty="0"/>
            </a:br>
            <a:br>
              <a:rPr lang="cs-CZ" dirty="0"/>
            </a:br>
            <a:endParaRPr lang="cs-CZ" dirty="0"/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4582165"/>
              </p:ext>
            </p:extLst>
          </p:nvPr>
        </p:nvGraphicFramePr>
        <p:xfrm>
          <a:off x="1413892" y="1988840"/>
          <a:ext cx="9577064" cy="4444752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3664268">
                  <a:extLst>
                    <a:ext uri="{9D8B030D-6E8A-4147-A177-3AD203B41FA5}">
                      <a16:colId xmlns:a16="http://schemas.microsoft.com/office/drawing/2014/main" val="1818888891"/>
                    </a:ext>
                  </a:extLst>
                </a:gridCol>
                <a:gridCol w="3665118">
                  <a:extLst>
                    <a:ext uri="{9D8B030D-6E8A-4147-A177-3AD203B41FA5}">
                      <a16:colId xmlns:a16="http://schemas.microsoft.com/office/drawing/2014/main" val="3082684162"/>
                    </a:ext>
                  </a:extLst>
                </a:gridCol>
                <a:gridCol w="2247678">
                  <a:extLst>
                    <a:ext uri="{9D8B030D-6E8A-4147-A177-3AD203B41FA5}">
                      <a16:colId xmlns:a16="http://schemas.microsoft.com/office/drawing/2014/main" val="4182171612"/>
                    </a:ext>
                  </a:extLst>
                </a:gridCol>
              </a:tblGrid>
              <a:tr h="548923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Aktivita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Časová dotace v hodinách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Odpovědnost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6726231"/>
                  </a:ext>
                </a:extLst>
              </a:tr>
              <a:tr h="55654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Zajištění prostoru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Koordinátor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051141"/>
                  </a:ext>
                </a:extLst>
              </a:tr>
              <a:tr h="55654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Výběr lektorů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Koordinátor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283821"/>
                  </a:ext>
                </a:extLst>
              </a:tr>
              <a:tr h="55654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Vypracování metodiky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Metodik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374800"/>
                  </a:ext>
                </a:extLst>
              </a:tr>
              <a:tr h="55654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Přihlášky a komunikace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Koordinátor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09413"/>
                  </a:ext>
                </a:extLst>
              </a:tr>
              <a:tr h="55654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Nákup materiálu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Pečující osoby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94744"/>
                  </a:ext>
                </a:extLst>
              </a:tr>
              <a:tr h="55654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Zajištění</a:t>
                      </a:r>
                      <a:r>
                        <a:rPr lang="cs-CZ" baseline="0" dirty="0"/>
                        <a:t> výletů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Koordinátor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597783"/>
                  </a:ext>
                </a:extLst>
              </a:tr>
              <a:tr h="556547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Úklid prostoru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Úklidová firma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74928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1031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7AAAFA-308A-4E6F-A0CC-D6045FDCB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274638"/>
            <a:ext cx="12188824" cy="922114"/>
          </a:xfrm>
        </p:spPr>
        <p:txBody>
          <a:bodyPr>
            <a:noAutofit/>
          </a:bodyPr>
          <a:lstStyle/>
          <a:p>
            <a:pPr algn="ctr"/>
            <a:r>
              <a:rPr lang="cs-CZ" sz="3600" b="1" dirty="0"/>
              <a:t>ČASOVÝ HARMONOGRAM PROJEKTU:GANTTOVY DIAGRAMY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12EC5CD-D318-4296-85C6-7D4C95A2A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772" y="1905000"/>
            <a:ext cx="11449272" cy="467836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aneb Naplánování projektových aktivit v čase</a:t>
            </a: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endParaRPr lang="cs-CZ" u="sng" dirty="0">
              <a:hlinkClick r:id="rId3"/>
            </a:endParaRPr>
          </a:p>
          <a:p>
            <a:r>
              <a:rPr lang="cs-CZ" u="sng" dirty="0">
                <a:hlinkClick r:id="rId3"/>
              </a:rPr>
              <a:t>http://projektoverizenisucha.blogspot.com/2018/01/ganttuv-diagram-projektu.html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65E80DD-B772-4366-8A87-9E9FA2BB5B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980" y="2391915"/>
            <a:ext cx="7552365" cy="3416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58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EC04F4-F59F-4E2A-9C62-1D78423F7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Identifikace projektových rizik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771CF08-D02D-4BEB-93BB-C45D50BA5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828" y="1658379"/>
            <a:ext cx="10945216" cy="51989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dirty="0">
                <a:ea typeface="+mn-lt"/>
                <a:cs typeface="+mn-lt"/>
              </a:rPr>
              <a:t>Riziko je jakákoli </a:t>
            </a:r>
            <a:r>
              <a:rPr lang="cs-CZ" b="1" dirty="0">
                <a:ea typeface="+mn-lt"/>
                <a:cs typeface="+mn-lt"/>
              </a:rPr>
              <a:t>nejistá událost</a:t>
            </a:r>
            <a:r>
              <a:rPr lang="cs-CZ" dirty="0">
                <a:ea typeface="+mn-lt"/>
                <a:cs typeface="+mn-lt"/>
              </a:rPr>
              <a:t>, která má </a:t>
            </a:r>
            <a:r>
              <a:rPr lang="cs-CZ" b="1" dirty="0">
                <a:ea typeface="+mn-lt"/>
                <a:cs typeface="+mn-lt"/>
              </a:rPr>
              <a:t>pozitivní nebo negativní </a:t>
            </a:r>
            <a:r>
              <a:rPr lang="cs-CZ" dirty="0">
                <a:ea typeface="+mn-lt"/>
                <a:cs typeface="+mn-lt"/>
              </a:rPr>
              <a:t>dopad na cíle projektu</a:t>
            </a:r>
            <a:endParaRPr lang="cs-CZ" dirty="0"/>
          </a:p>
          <a:p>
            <a:r>
              <a:rPr lang="cs-CZ" dirty="0">
                <a:ea typeface="+mn-lt"/>
                <a:cs typeface="+mn-lt"/>
              </a:rPr>
              <a:t>Tradiční rizika: nevhodné počasí, málo/moc účastníků, málo/moc pracovníků</a:t>
            </a:r>
          </a:p>
          <a:p>
            <a:r>
              <a:rPr lang="cs-CZ" dirty="0"/>
              <a:t>Nástroje na identifikaci rizik: brainstorming + SWOT analýza: projektový nástroj, který </a:t>
            </a:r>
            <a:r>
              <a:rPr lang="cs-CZ" dirty="0">
                <a:ea typeface="+mn-lt"/>
                <a:cs typeface="+mn-lt"/>
              </a:rPr>
              <a:t>pomáhá identifikovat kvalitu organizace/projektu a dopady vnějších vlivů</a:t>
            </a:r>
            <a:endParaRPr lang="en-US" dirty="0">
              <a:ea typeface="+mn-lt"/>
              <a:cs typeface="+mn-lt"/>
            </a:endParaRPr>
          </a:p>
          <a:p>
            <a:r>
              <a:rPr lang="cs-CZ" dirty="0">
                <a:ea typeface="+mn-lt"/>
                <a:cs typeface="+mn-lt"/>
              </a:rPr>
              <a:t>NEJDŮLEŽITĚJŠÍ:</a:t>
            </a:r>
            <a:br>
              <a:rPr lang="cs-CZ" dirty="0">
                <a:ea typeface="+mn-lt"/>
                <a:cs typeface="+mn-lt"/>
              </a:rPr>
            </a:br>
            <a:r>
              <a:rPr lang="cs-CZ" dirty="0">
                <a:ea typeface="+mn-lt"/>
                <a:cs typeface="+mn-lt"/>
              </a:rPr>
              <a:t>Co udělat, aby se riziko </a:t>
            </a:r>
            <a:br>
              <a:rPr lang="cs-CZ" dirty="0">
                <a:ea typeface="+mn-lt"/>
                <a:cs typeface="+mn-lt"/>
              </a:rPr>
            </a:br>
            <a:r>
              <a:rPr lang="cs-CZ" dirty="0">
                <a:ea typeface="+mn-lt"/>
                <a:cs typeface="+mn-lt"/>
              </a:rPr>
              <a:t>zmírnilo? Jaká opatření?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A07B34CF-DF72-D7B4-0187-9373DDFDB6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845050"/>
              </p:ext>
            </p:extLst>
          </p:nvPr>
        </p:nvGraphicFramePr>
        <p:xfrm>
          <a:off x="4553024" y="4010387"/>
          <a:ext cx="7476630" cy="2568404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492210">
                  <a:extLst>
                    <a:ext uri="{9D8B030D-6E8A-4147-A177-3AD203B41FA5}">
                      <a16:colId xmlns:a16="http://schemas.microsoft.com/office/drawing/2014/main" val="2668267375"/>
                    </a:ext>
                  </a:extLst>
                </a:gridCol>
                <a:gridCol w="2492210">
                  <a:extLst>
                    <a:ext uri="{9D8B030D-6E8A-4147-A177-3AD203B41FA5}">
                      <a16:colId xmlns:a16="http://schemas.microsoft.com/office/drawing/2014/main" val="3546345791"/>
                    </a:ext>
                  </a:extLst>
                </a:gridCol>
                <a:gridCol w="2492210">
                  <a:extLst>
                    <a:ext uri="{9D8B030D-6E8A-4147-A177-3AD203B41FA5}">
                      <a16:colId xmlns:a16="http://schemas.microsoft.com/office/drawing/2014/main" val="4109008480"/>
                    </a:ext>
                  </a:extLst>
                </a:gridCol>
              </a:tblGrid>
              <a:tr h="380590"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Vnitřní prostředí​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Silné stránky​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Slabé stránky​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489036"/>
                  </a:ext>
                </a:extLst>
              </a:tr>
              <a:tr h="393277">
                <a:tc>
                  <a:txBody>
                    <a:bodyPr/>
                    <a:lstStyle/>
                    <a:p>
                      <a:pPr algn="l" rtl="0" fontAlgn="auto"/>
                      <a:r>
                        <a:rPr lang="cs-CZ" dirty="0">
                          <a:effectLst/>
                        </a:rPr>
                        <a:t>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Jedinečnost, zkušenosti​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Slabé procesy​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1404442"/>
                  </a:ext>
                </a:extLst>
              </a:tr>
              <a:tr h="380590">
                <a:tc>
                  <a:txBody>
                    <a:bodyPr/>
                    <a:lstStyle/>
                    <a:p>
                      <a:pPr algn="l" rtl="0" fontAlgn="auto"/>
                      <a:r>
                        <a:rPr lang="cs-CZ" dirty="0">
                          <a:effectLst/>
                        </a:rPr>
                        <a:t>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Tradice, známá značka​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Špatná komunikace​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496758"/>
                  </a:ext>
                </a:extLst>
              </a:tr>
              <a:tr h="393277"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Vnější prostředí​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Příležitosti 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Hrozby​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131936"/>
                  </a:ext>
                </a:extLst>
              </a:tr>
              <a:tr h="393277">
                <a:tc>
                  <a:txBody>
                    <a:bodyPr/>
                    <a:lstStyle/>
                    <a:p>
                      <a:pPr algn="l" rtl="0" fontAlgn="auto"/>
                      <a:r>
                        <a:rPr lang="cs-CZ" dirty="0">
                          <a:effectLst/>
                        </a:rPr>
                        <a:t>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Socioekonomické změny​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Politická nestabilita​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154082"/>
                  </a:ext>
                </a:extLst>
              </a:tr>
              <a:tr h="380590">
                <a:tc>
                  <a:txBody>
                    <a:bodyPr/>
                    <a:lstStyle/>
                    <a:p>
                      <a:pPr algn="l" rtl="0" fontAlgn="auto"/>
                      <a:r>
                        <a:rPr lang="cs-CZ" dirty="0">
                          <a:effectLst/>
                        </a:rPr>
                        <a:t>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  <a:latin typeface="Corbel" panose="020B05030202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Demografické změny​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cs-CZ" dirty="0">
                          <a:effectLst/>
                        </a:rPr>
                        <a:t>Nová legislativa​</a:t>
                      </a:r>
                      <a:endParaRPr lang="cs-CZ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79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4704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EC04F4-F59F-4E2A-9C62-1D78423F7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Identifikace projektových rizik a jak jim předcházet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771CF08-D02D-4BEB-93BB-C45D50BA5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7828" y="1658379"/>
            <a:ext cx="10945216" cy="51989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vl="0" indent="0">
              <a:buNone/>
            </a:pPr>
            <a:r>
              <a:rPr lang="cs-CZ" dirty="0"/>
              <a:t>Co může být ohrožující v samotném programu / jaký může nastat scénář a jak lze na situaci reagovat </a:t>
            </a:r>
          </a:p>
          <a:p>
            <a:r>
              <a:rPr lang="cs-CZ" dirty="0"/>
              <a:t>Neznalost ukrajinských rodičů formy příměstských táborů: důkladné osvětlení toho, co se s dítětem děje a čím mu to prospěje</a:t>
            </a:r>
          </a:p>
          <a:p>
            <a:pPr>
              <a:buClr>
                <a:srgbClr val="9E3611"/>
              </a:buClr>
            </a:pPr>
            <a:r>
              <a:rPr lang="cs-CZ" dirty="0"/>
              <a:t>Nezájem českých rodičů o podobně nastavený program: důkladné osvětlení výhod pro jejich děti</a:t>
            </a:r>
          </a:p>
          <a:p>
            <a:pPr>
              <a:buClr>
                <a:srgbClr val="9E3611"/>
              </a:buClr>
            </a:pPr>
            <a:r>
              <a:rPr lang="cs-CZ" dirty="0"/>
              <a:t>Nezájem rodičů o společný závěrečný program: vymyslet nízkoprahový přívětivý program pro celé rodiny</a:t>
            </a:r>
          </a:p>
          <a:p>
            <a:r>
              <a:rPr lang="cs-CZ" dirty="0"/>
              <a:t>Psychologické problémy u ukrajinských dětí (traumata z války, odloučenost od rodičů): metodická příprava, horká linka na psychologa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5436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kolní tabule 16×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468_TF02804846_TF02804846.potx" id="{005EA556-7603-4DCA-8FBA-2A59F4AE3DC3}" vid="{2132900D-5C97-4D58-8FB2-3A3375348E90}"/>
    </a:ext>
  </a:extLst>
</a:theme>
</file>

<file path=ppt/theme/theme2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120D28A4FCBE4EAD7613A690AE0F10" ma:contentTypeVersion="18" ma:contentTypeDescription="Vytvoří nový dokument" ma:contentTypeScope="" ma:versionID="8b09d7f375a5ea5239560f9637dea6eb">
  <xsd:schema xmlns:xsd="http://www.w3.org/2001/XMLSchema" xmlns:xs="http://www.w3.org/2001/XMLSchema" xmlns:p="http://schemas.microsoft.com/office/2006/metadata/properties" xmlns:ns2="2d8a9ac4-60f6-4978-8be3-644856f48e08" xmlns:ns3="461c17e8-4211-4af9-a2dd-2e4f0aab68ea" targetNamespace="http://schemas.microsoft.com/office/2006/metadata/properties" ma:root="true" ma:fieldsID="958096f8f826ad2fe95d0725089d48e0" ns2:_="" ns3:_="">
    <xsd:import namespace="2d8a9ac4-60f6-4978-8be3-644856f48e08"/>
    <xsd:import namespace="461c17e8-4211-4af9-a2dd-2e4f0aab68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a9ac4-60f6-4978-8be3-644856f48e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Značky obrázků" ma:readOnly="false" ma:fieldId="{5cf76f15-5ced-4ddc-b409-7134ff3c332f}" ma:taxonomyMulti="true" ma:sspId="da1cfeeb-5047-4221-9d09-5b72badc8f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c17e8-4211-4af9-a2dd-2e4f0aab68e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a34e7b5-0eb6-4ad6-9a7e-851138e3579d}" ma:internalName="TaxCatchAll" ma:showField="CatchAllData" ma:web="461c17e8-4211-4af9-a2dd-2e4f0aab68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8a9ac4-60f6-4978-8be3-644856f48e08">
      <Terms xmlns="http://schemas.microsoft.com/office/infopath/2007/PartnerControls"/>
    </lcf76f155ced4ddcb4097134ff3c332f>
    <TaxCatchAll xmlns="461c17e8-4211-4af9-a2dd-2e4f0aab68ea" xsi:nil="true"/>
  </documentManagement>
</p:properties>
</file>

<file path=customXml/itemProps1.xml><?xml version="1.0" encoding="utf-8"?>
<ds:datastoreItem xmlns:ds="http://schemas.openxmlformats.org/officeDocument/2006/customXml" ds:itemID="{DE0F6E14-FE7C-4E1A-9870-CD8A241A25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FFBFD2-D4FA-4B13-A1BE-0A9E31C675BC}"/>
</file>

<file path=customXml/itemProps3.xml><?xml version="1.0" encoding="utf-8"?>
<ds:datastoreItem xmlns:ds="http://schemas.openxmlformats.org/officeDocument/2006/customXml" ds:itemID="{852435A2-9276-4A87-878C-E95389B30D6B}">
  <ds:schemaRefs>
    <ds:schemaRef ds:uri="http://schemas.microsoft.com/office/2006/metadata/properties"/>
    <ds:schemaRef ds:uri="http://schemas.microsoft.com/office/infopath/2007/PartnerControls"/>
    <ds:schemaRef ds:uri="2d8a9ac4-60f6-4978-8be3-644856f48e08"/>
    <ds:schemaRef ds:uri="461c17e8-4211-4af9-a2dd-2e4f0aab68e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s designem školní tabule (širokoúhlá)</Template>
  <TotalTime>687</TotalTime>
  <Words>514</Words>
  <Application>Microsoft Office PowerPoint</Application>
  <PresentationFormat>Vlastní</PresentationFormat>
  <Paragraphs>91</Paragraphs>
  <Slides>6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Školní tabule 16×9</vt:lpstr>
      <vt:lpstr>Projektové aktivity, harmonogram, rizika</vt:lpstr>
      <vt:lpstr>Co jsou a nejsou projektové aktivity?</vt:lpstr>
      <vt:lpstr>Co jsou a nejsou projektové aktivity?</vt:lpstr>
      <vt:lpstr>ČASOVÝ HARMONOGRAM PROJEKTU:GANTTOVY DIAGRAMY</vt:lpstr>
      <vt:lpstr>Identifikace projektových rizik</vt:lpstr>
      <vt:lpstr>Identifikace projektových rizik a jak jim předcházet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Projektové činnosti, harmonogram, rizika</dc:title>
  <dc:creator>Lucie Michalová</dc:creator>
  <cp:lastModifiedBy>Petr Bruna (YMCA Praha)</cp:lastModifiedBy>
  <cp:revision>265</cp:revision>
  <dcterms:created xsi:type="dcterms:W3CDTF">2018-09-22T16:38:25Z</dcterms:created>
  <dcterms:modified xsi:type="dcterms:W3CDTF">2024-09-19T05:34:39Z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0x01010070120D28A4FCBE4EAD7613A690AE0F10</vt:lpwstr>
  </property>
  <property fmtid="{D5CDD505-2E9C-101B-9397-08002B2CF9AE}" pid="3" name="MediaServiceImageTags">
    <vt:lpwstr/>
  </property>
</Properties>
</file>