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4"/>
  </p:sldMasterIdLst>
  <p:sldIdLst>
    <p:sldId id="256" r:id="rId5"/>
    <p:sldId id="269" r:id="rId6"/>
    <p:sldId id="268" r:id="rId7"/>
    <p:sldId id="257" r:id="rId8"/>
    <p:sldId id="273" r:id="rId9"/>
    <p:sldId id="272" r:id="rId10"/>
    <p:sldId id="258" r:id="rId11"/>
    <p:sldId id="259" r:id="rId12"/>
    <p:sldId id="270" r:id="rId13"/>
    <p:sldId id="276" r:id="rId14"/>
    <p:sldId id="274" r:id="rId15"/>
    <p:sldId id="262" r:id="rId16"/>
    <p:sldId id="264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 Bruna (YMCA Praha)" userId="S::bruna@praha.ymca.cz::d46429e8-016a-45f2-95d8-2c79b91a87fb" providerId="AD" clId="Web-{46E23B1B-4C59-02A7-11AE-81F618148DD2}"/>
    <pc:docChg chg="modSld">
      <pc:chgData name="Petr Bruna (YMCA Praha)" userId="S::bruna@praha.ymca.cz::d46429e8-016a-45f2-95d8-2c79b91a87fb" providerId="AD" clId="Web-{46E23B1B-4C59-02A7-11AE-81F618148DD2}" dt="2023-09-15T06:28:20.816" v="5" actId="20577"/>
      <pc:docMkLst>
        <pc:docMk/>
      </pc:docMkLst>
      <pc:sldChg chg="modSp">
        <pc:chgData name="Petr Bruna (YMCA Praha)" userId="S::bruna@praha.ymca.cz::d46429e8-016a-45f2-95d8-2c79b91a87fb" providerId="AD" clId="Web-{46E23B1B-4C59-02A7-11AE-81F618148DD2}" dt="2023-09-15T06:25:25.106" v="4" actId="20577"/>
        <pc:sldMkLst>
          <pc:docMk/>
          <pc:sldMk cId="4286711031" sldId="272"/>
        </pc:sldMkLst>
        <pc:spChg chg="mod">
          <ac:chgData name="Petr Bruna (YMCA Praha)" userId="S::bruna@praha.ymca.cz::d46429e8-016a-45f2-95d8-2c79b91a87fb" providerId="AD" clId="Web-{46E23B1B-4C59-02A7-11AE-81F618148DD2}" dt="2023-09-15T06:25:25.106" v="4" actId="20577"/>
          <ac:spMkLst>
            <pc:docMk/>
            <pc:sldMk cId="4286711031" sldId="272"/>
            <ac:spMk id="3" creationId="{00000000-0000-0000-0000-000000000000}"/>
          </ac:spMkLst>
        </pc:spChg>
      </pc:sldChg>
      <pc:sldChg chg="modSp">
        <pc:chgData name="Petr Bruna (YMCA Praha)" userId="S::bruna@praha.ymca.cz::d46429e8-016a-45f2-95d8-2c79b91a87fb" providerId="AD" clId="Web-{46E23B1B-4C59-02A7-11AE-81F618148DD2}" dt="2023-09-15T06:28:20.816" v="5" actId="20577"/>
        <pc:sldMkLst>
          <pc:docMk/>
          <pc:sldMk cId="524945173" sldId="276"/>
        </pc:sldMkLst>
        <pc:spChg chg="mod">
          <ac:chgData name="Petr Bruna (YMCA Praha)" userId="S::bruna@praha.ymca.cz::d46429e8-016a-45f2-95d8-2c79b91a87fb" providerId="AD" clId="Web-{46E23B1B-4C59-02A7-11AE-81F618148DD2}" dt="2023-09-15T06:28:20.816" v="5" actId="20577"/>
          <ac:spMkLst>
            <pc:docMk/>
            <pc:sldMk cId="524945173" sldId="276"/>
            <ac:spMk id="3" creationId="{00000000-0000-0000-0000-000000000000}"/>
          </ac:spMkLst>
        </pc:spChg>
      </pc:sldChg>
    </pc:docChg>
  </pc:docChgLst>
  <pc:docChgLst>
    <pc:chgData name="Petr Bruna (YMCA Praha)" userId="d46429e8-016a-45f2-95d8-2c79b91a87fb" providerId="ADAL" clId="{58C78051-FCCD-442A-AB59-B9130D3B48D8}"/>
    <pc:docChg chg="modSld">
      <pc:chgData name="Petr Bruna (YMCA Praha)" userId="d46429e8-016a-45f2-95d8-2c79b91a87fb" providerId="ADAL" clId="{58C78051-FCCD-442A-AB59-B9130D3B48D8}" dt="2024-09-11T06:40:49.391" v="4" actId="20577"/>
      <pc:docMkLst>
        <pc:docMk/>
      </pc:docMkLst>
      <pc:sldChg chg="modSp mod">
        <pc:chgData name="Petr Bruna (YMCA Praha)" userId="d46429e8-016a-45f2-95d8-2c79b91a87fb" providerId="ADAL" clId="{58C78051-FCCD-442A-AB59-B9130D3B48D8}" dt="2024-09-11T06:40:49.391" v="4" actId="20577"/>
        <pc:sldMkLst>
          <pc:docMk/>
          <pc:sldMk cId="4101717863" sldId="257"/>
        </pc:sldMkLst>
        <pc:spChg chg="mod">
          <ac:chgData name="Petr Bruna (YMCA Praha)" userId="d46429e8-016a-45f2-95d8-2c79b91a87fb" providerId="ADAL" clId="{58C78051-FCCD-442A-AB59-B9130D3B48D8}" dt="2024-09-11T06:40:49.391" v="4" actId="20577"/>
          <ac:spMkLst>
            <pc:docMk/>
            <pc:sldMk cId="4101717863" sldId="257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9/11/2024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9/11/2024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9/11/2024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9/11/2024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9/11/2024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9/11/2024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9/11/2024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9/11/2024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9/11/2024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9/11/2024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9/11/2024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9/11/2024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Cíle projektu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/>
              <a:t>Na příkladu fiktivního projektu cyklu integračních příměstských táborů</a:t>
            </a:r>
          </a:p>
        </p:txBody>
      </p:sp>
    </p:spTree>
    <p:extLst>
      <p:ext uri="{BB962C8B-B14F-4D97-AF65-F5344CB8AC3E}">
        <p14:creationId xmlns:p14="http://schemas.microsoft.com/office/powerpoint/2010/main" val="820556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129015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>Dílčí cíle</a:t>
            </a:r>
            <a:br>
              <a:rPr lang="cs-CZ" dirty="0"/>
            </a:br>
            <a:r>
              <a:rPr lang="cs-CZ" sz="3600" dirty="0"/>
              <a:t>aneb jak si měřit dosahování cíle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484555"/>
            <a:ext cx="10058400" cy="5002306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Clr>
                <a:srgbClr val="9E3611"/>
              </a:buClr>
              <a:buFont typeface="Wingdings"/>
              <a:buChar char="§"/>
            </a:pPr>
            <a:endParaRPr lang="cs-CZ" sz="2400" dirty="0">
              <a:ea typeface="+mn-lt"/>
              <a:cs typeface="+mn-lt"/>
            </a:endParaRPr>
          </a:p>
          <a:p>
            <a:pPr>
              <a:buClr>
                <a:srgbClr val="9E3611"/>
              </a:buClr>
              <a:buFont typeface="Wingdings"/>
              <a:buChar char="§"/>
            </a:pPr>
            <a:r>
              <a:rPr lang="cs-CZ" sz="2400" dirty="0">
                <a:ea typeface="+mn-lt"/>
                <a:cs typeface="+mn-lt"/>
              </a:rPr>
              <a:t>Vzájemná</a:t>
            </a:r>
            <a:r>
              <a:rPr lang="cs-CZ" sz="2400" dirty="0"/>
              <a:t> socializace dětí z Čech a Ukrajiny</a:t>
            </a:r>
          </a:p>
          <a:p>
            <a:pPr marL="0" indent="0">
              <a:buClr>
                <a:srgbClr val="9E3611"/>
              </a:buClr>
              <a:buNone/>
            </a:pPr>
            <a:r>
              <a:rPr lang="cs-CZ" sz="2400" dirty="0"/>
              <a:t>Výstup: 3 hodiny denně společných aktivit pro celkem 100 dětí</a:t>
            </a:r>
            <a:br>
              <a:rPr lang="cs-CZ" sz="2400" dirty="0"/>
            </a:br>
            <a:endParaRPr lang="cs-CZ" sz="2400" dirty="0"/>
          </a:p>
          <a:p>
            <a:pPr>
              <a:buClr>
                <a:srgbClr val="9E3611"/>
              </a:buClr>
              <a:buFont typeface="Wingdings"/>
              <a:buChar char="§"/>
            </a:pPr>
            <a:r>
              <a:rPr lang="cs-CZ" sz="2400" dirty="0"/>
              <a:t>Podpora komunity, dobrovolnictví a vzájemné propojení rodin</a:t>
            </a:r>
          </a:p>
          <a:p>
            <a:pPr marL="0" indent="0">
              <a:buClr>
                <a:srgbClr val="9E3611"/>
              </a:buClr>
              <a:buNone/>
            </a:pPr>
            <a:r>
              <a:rPr lang="cs-CZ" sz="2400" dirty="0"/>
              <a:t>Výstup: na závěr každého turnusu moderovaná aktivita a společné jídlo pro celé rodiny (až 200 lidí)</a:t>
            </a:r>
            <a:br>
              <a:rPr lang="cs-CZ" sz="2400" dirty="0"/>
            </a:br>
            <a:endParaRPr lang="cs-CZ" sz="2400" dirty="0"/>
          </a:p>
          <a:p>
            <a:pPr>
              <a:buClr>
                <a:srgbClr val="9E3611"/>
              </a:buClr>
              <a:buFont typeface="Wingdings"/>
              <a:buChar char="§"/>
            </a:pPr>
            <a:r>
              <a:rPr lang="cs-CZ" sz="2400" dirty="0"/>
              <a:t>Pracovní a finanční osamostatnění rodičů - uprchlíků, možnost začlenění do pracovního/studijního života</a:t>
            </a:r>
          </a:p>
          <a:p>
            <a:pPr marL="0" indent="0">
              <a:buClr>
                <a:srgbClr val="9E3611"/>
              </a:buClr>
              <a:buNone/>
            </a:pPr>
            <a:r>
              <a:rPr lang="cs-CZ" sz="2400" dirty="0"/>
              <a:t>Výstup: 8 hodin denně možnost pro rodiče věnovat se vlastním aktivitám</a:t>
            </a:r>
          </a:p>
        </p:txBody>
      </p:sp>
    </p:spTree>
    <p:extLst>
      <p:ext uri="{BB962C8B-B14F-4D97-AF65-F5344CB8AC3E}">
        <p14:creationId xmlns:p14="http://schemas.microsoft.com/office/powerpoint/2010/main" val="524945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99923"/>
          </a:xfrm>
        </p:spPr>
        <p:txBody>
          <a:bodyPr/>
          <a:lstStyle/>
          <a:p>
            <a:pPr algn="ctr"/>
            <a:r>
              <a:rPr lang="cs-CZ" dirty="0"/>
              <a:t>Cílová skupina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312433"/>
            <a:ext cx="10058400" cy="53250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b="1" u="sng" dirty="0"/>
              <a:t>Cílová skupina</a:t>
            </a:r>
            <a:r>
              <a:rPr lang="cs-CZ" dirty="0"/>
              <a:t>: </a:t>
            </a:r>
          </a:p>
          <a:p>
            <a:pPr marL="0" indent="0">
              <a:buNone/>
            </a:pPr>
            <a:r>
              <a:rPr lang="cs-CZ" dirty="0"/>
              <a:t>lidi, kteří mají z projektu užitek</a:t>
            </a:r>
            <a:br>
              <a:rPr lang="cs-CZ" dirty="0"/>
            </a:br>
            <a:r>
              <a:rPr lang="cs-CZ" dirty="0"/>
              <a:t>ideálně víme velikost skupiny a její strukturu, jak se jim změní život díky realizaci projektu a jak je motivovat k účasti v projektu</a:t>
            </a:r>
            <a:br>
              <a:rPr lang="cs-CZ" dirty="0"/>
            </a:br>
            <a:endParaRPr lang="cs-CZ" dirty="0"/>
          </a:p>
          <a:p>
            <a:pPr marL="0" indent="0">
              <a:buNone/>
            </a:pPr>
            <a:r>
              <a:rPr lang="cs-CZ" b="1" u="sng" dirty="0"/>
              <a:t>Účastníci příměstských táborů</a:t>
            </a:r>
          </a:p>
          <a:p>
            <a:r>
              <a:rPr lang="cs-CZ" dirty="0"/>
              <a:t>Počet: 50 českých dětí + 50 ukrajinských dětí</a:t>
            </a:r>
          </a:p>
          <a:p>
            <a:pPr>
              <a:buClr>
                <a:srgbClr val="9E3611"/>
              </a:buClr>
            </a:pPr>
            <a:r>
              <a:rPr lang="cs-CZ" dirty="0"/>
              <a:t>Specifikace: bydliště / věk</a:t>
            </a:r>
          </a:p>
          <a:p>
            <a:r>
              <a:rPr lang="cs-CZ" dirty="0"/>
              <a:t>Otázka „náboru“, jak šířit informaci o táborech</a:t>
            </a:r>
            <a:br>
              <a:rPr lang="cs-CZ" dirty="0"/>
            </a:br>
            <a:endParaRPr lang="cs-CZ" dirty="0"/>
          </a:p>
          <a:p>
            <a:pPr marL="0" indent="0">
              <a:buNone/>
            </a:pPr>
            <a:r>
              <a:rPr lang="cs-CZ" b="1" u="sng" dirty="0"/>
              <a:t>Rodiče</a:t>
            </a:r>
          </a:p>
          <a:p>
            <a:r>
              <a:rPr lang="cs-CZ" dirty="0"/>
              <a:t>Počet: až 200 českých a ukrajinských rodičů / prarodičů /sourozenců / jiných příbuzných</a:t>
            </a:r>
          </a:p>
          <a:p>
            <a:pPr>
              <a:buClr>
                <a:srgbClr val="9E3611"/>
              </a:buClr>
            </a:pPr>
            <a:r>
              <a:rPr lang="cs-CZ" dirty="0">
                <a:ea typeface="+mn-lt"/>
                <a:cs typeface="+mn-lt"/>
              </a:rPr>
              <a:t>Posílení komunitního života, angažovanosti, společenských kontaktů, uznání</a:t>
            </a:r>
            <a:endParaRPr lang="cs-CZ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383652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99923"/>
          </a:xfrm>
        </p:spPr>
        <p:txBody>
          <a:bodyPr/>
          <a:lstStyle/>
          <a:p>
            <a:pPr algn="ctr"/>
            <a:r>
              <a:rPr lang="cs-CZ" dirty="0"/>
              <a:t>Cílová skupina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312433"/>
            <a:ext cx="10058400" cy="53250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cs-CZ" sz="2400" b="1" u="sng" dirty="0"/>
          </a:p>
          <a:p>
            <a:pPr marL="0" indent="0">
              <a:buNone/>
            </a:pPr>
            <a:r>
              <a:rPr lang="cs-CZ" sz="2400" b="1" u="sng" dirty="0"/>
              <a:t>Pečující osoby</a:t>
            </a:r>
          </a:p>
          <a:p>
            <a:r>
              <a:rPr lang="cs-CZ" sz="2400" dirty="0"/>
              <a:t>20 učitelů/učitelek</a:t>
            </a:r>
          </a:p>
          <a:p>
            <a:pPr>
              <a:buClr>
                <a:srgbClr val="9E3611"/>
              </a:buClr>
            </a:pPr>
            <a:r>
              <a:rPr lang="cs-CZ" sz="2400" dirty="0"/>
              <a:t>Vypracování metodiky / programové náplně / úvodní zaškolení / příprava</a:t>
            </a:r>
          </a:p>
          <a:p>
            <a:pPr>
              <a:buClr>
                <a:srgbClr val="9E3611"/>
              </a:buClr>
            </a:pPr>
            <a:endParaRPr lang="cs-CZ" sz="2400" dirty="0"/>
          </a:p>
          <a:p>
            <a:pPr marL="0" indent="0">
              <a:buNone/>
            </a:pPr>
            <a:r>
              <a:rPr lang="cs-CZ" sz="2400" b="1" u="sng" dirty="0"/>
              <a:t>Širší veřejnost</a:t>
            </a:r>
          </a:p>
          <a:p>
            <a:pPr lvl="0"/>
            <a:r>
              <a:rPr lang="cs-CZ" sz="2400" dirty="0"/>
              <a:t>Medializací a prezentací dobrých příkladů ovlivňovat společenský diskurz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3869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Partnerství a síťování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pPr lvl="0"/>
            <a:r>
              <a:rPr lang="cs-CZ" sz="3100" dirty="0"/>
              <a:t>Velmi důležité zvláště pro začátek projektu, ale i zdárný průběh</a:t>
            </a:r>
          </a:p>
          <a:p>
            <a:pPr lvl="0"/>
            <a:endParaRPr lang="cs-CZ" sz="3100" dirty="0"/>
          </a:p>
          <a:p>
            <a:r>
              <a:rPr lang="cs-CZ" sz="3100" dirty="0"/>
              <a:t>Výměna informací, předcházení konfliktů, sdílení know-how, zvyšování kompetencí, zvyšování důvěryhodnosti </a:t>
            </a:r>
          </a:p>
          <a:p>
            <a:endParaRPr lang="cs-CZ" sz="3100" dirty="0"/>
          </a:p>
          <a:p>
            <a:r>
              <a:rPr lang="cs-CZ" sz="3100" dirty="0"/>
              <a:t>místní samospráva (sociální / školské / bytové odbory), SUZ (Správa uprchlických zařízení), Úřad práce, další neziskové organizace pracující s migranty (Charita, OPU, </a:t>
            </a:r>
            <a:r>
              <a:rPr lang="cs-CZ" sz="3100" dirty="0" err="1"/>
              <a:t>InBáze</a:t>
            </a:r>
            <a:r>
              <a:rPr lang="cs-CZ" sz="3100" dirty="0"/>
              <a:t>, SIMI), církev atd.</a:t>
            </a:r>
          </a:p>
          <a:p>
            <a:pPr marL="0" indent="0">
              <a:buNone/>
            </a:pPr>
            <a:endParaRPr lang="cs-CZ" sz="3100" dirty="0"/>
          </a:p>
          <a:p>
            <a:r>
              <a:rPr lang="cs-CZ" sz="3100" dirty="0"/>
              <a:t>Další partneři: knihovna, kavárna, potravinová banka, místní zájmové a volnočasové spolky, školy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9370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Projektový </a:t>
            </a:r>
            <a:r>
              <a:rPr lang="cs-CZ" dirty="0" err="1"/>
              <a:t>Trojimperativ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958" y="2093976"/>
            <a:ext cx="5666180" cy="4244166"/>
          </a:xfrm>
        </p:spPr>
      </p:pic>
    </p:spTree>
    <p:extLst>
      <p:ext uri="{BB962C8B-B14F-4D97-AF65-F5344CB8AC3E}">
        <p14:creationId xmlns:p14="http://schemas.microsoft.com/office/powerpoint/2010/main" val="1304878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Projektový cyklus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26" y="1942008"/>
            <a:ext cx="10343844" cy="3985455"/>
          </a:xfrm>
        </p:spPr>
      </p:pic>
    </p:spTree>
    <p:extLst>
      <p:ext uri="{BB962C8B-B14F-4D97-AF65-F5344CB8AC3E}">
        <p14:creationId xmlns:p14="http://schemas.microsoft.com/office/powerpoint/2010/main" val="2053486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Při popisu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Clr>
                <a:srgbClr val="9E3611"/>
              </a:buClr>
            </a:pPr>
            <a:r>
              <a:rPr lang="cs-CZ" sz="2400" dirty="0"/>
              <a:t>Buďte struční, jasní, přehlední</a:t>
            </a:r>
          </a:p>
          <a:p>
            <a:pPr>
              <a:buClr>
                <a:srgbClr val="9E3611"/>
              </a:buClr>
            </a:pPr>
            <a:r>
              <a:rPr lang="cs-CZ" sz="2400" dirty="0"/>
              <a:t>Nebuďte rozvláční, žádný hodnotitel nechce číst bezobsažné omáčky</a:t>
            </a:r>
          </a:p>
          <a:p>
            <a:pPr>
              <a:buClr>
                <a:srgbClr val="9E3611"/>
              </a:buClr>
            </a:pPr>
            <a:r>
              <a:rPr lang="cs-CZ" sz="2400" dirty="0"/>
              <a:t>Ukažte svoje obeznámení a zaujetí pro téma včetně motivace</a:t>
            </a:r>
          </a:p>
          <a:p>
            <a:pPr>
              <a:buClr>
                <a:srgbClr val="9E3611"/>
              </a:buClr>
            </a:pPr>
            <a:r>
              <a:rPr lang="cs-CZ" sz="2400" dirty="0"/>
              <a:t>Pište v bodech, co je vám bližší, pro hodnotitele jsou strukturovanost a logičnost důležité</a:t>
            </a:r>
          </a:p>
          <a:p>
            <a:pPr>
              <a:buClr>
                <a:srgbClr val="9E3611"/>
              </a:buClr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1717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cs-CZ" dirty="0"/>
            </a:br>
            <a:r>
              <a:rPr lang="cs-CZ" dirty="0"/>
              <a:t>Kontext / výchozí situace / POTŘEBNOST</a:t>
            </a:r>
            <a:br>
              <a:rPr lang="cs-CZ" dirty="0"/>
            </a:br>
            <a:r>
              <a:rPr lang="cs-CZ" sz="3600" dirty="0"/>
              <a:t>ALIAS</a:t>
            </a:r>
            <a:br>
              <a:rPr lang="cs-CZ" sz="3600" dirty="0"/>
            </a:br>
            <a:r>
              <a:rPr lang="cs-CZ" sz="3600" dirty="0"/>
              <a:t> JAKÁ JE MOMENTÁLNÍ REALITA A CO JE NUTNÉ NA NÍ ZMĚNIT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endParaRPr lang="cs-CZ" sz="2800" dirty="0"/>
          </a:p>
          <a:p>
            <a:r>
              <a:rPr lang="cs-CZ" sz="2800" dirty="0">
                <a:ea typeface="+mn-lt"/>
                <a:cs typeface="+mn-lt"/>
              </a:rPr>
              <a:t>Aktuální realita: Příchod velkého množství uprchlíků, potřeba jejich integrace včetně zajištění výuky dětí v českém jazyce a umožnění rodičům pracovat</a:t>
            </a:r>
          </a:p>
          <a:p>
            <a:r>
              <a:rPr lang="cs-CZ" sz="2800" dirty="0">
                <a:ea typeface="+mn-lt"/>
                <a:cs typeface="+mn-lt"/>
              </a:rPr>
              <a:t>Pro proces začlenění nemá stát dostatečné kapacity, důležitá součinnost firemního, neziskového a obecně občanského sektoru</a:t>
            </a:r>
            <a:endParaRPr lang="cs-CZ" sz="2800" dirty="0"/>
          </a:p>
          <a:p>
            <a:r>
              <a:rPr lang="cs-CZ" sz="2800" dirty="0"/>
              <a:t>Obecně zájem o formu příměstského táboru (kombinace vzdělání, hlídání, socializace) a vhodný nástroj v mimoškolní době</a:t>
            </a:r>
          </a:p>
        </p:txBody>
      </p:sp>
    </p:spTree>
    <p:extLst>
      <p:ext uri="{BB962C8B-B14F-4D97-AF65-F5344CB8AC3E}">
        <p14:creationId xmlns:p14="http://schemas.microsoft.com/office/powerpoint/2010/main" val="1347327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Kontext / výchozí situace / POTŘEBNOST</a:t>
            </a:r>
            <a:br>
              <a:rPr lang="cs-CZ" dirty="0"/>
            </a:br>
            <a:r>
              <a:rPr lang="cs-CZ" sz="3600" dirty="0"/>
              <a:t>ALIAS</a:t>
            </a:r>
            <a:br>
              <a:rPr lang="cs-CZ" sz="3600" dirty="0"/>
            </a:br>
            <a:r>
              <a:rPr lang="cs-CZ" sz="3600" dirty="0"/>
              <a:t> JAKÁ JE MOMENTÁLNÍ REALITA A CO JE NUTNÉ NA NÍ ZMĚNIT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cs-CZ" sz="3600" dirty="0"/>
          </a:p>
          <a:p>
            <a:pPr>
              <a:buClr>
                <a:srgbClr val="9E3611"/>
              </a:buClr>
            </a:pPr>
            <a:r>
              <a:rPr lang="cs-CZ" sz="3200" dirty="0"/>
              <a:t>Zkušenosti a kapacity provozovatele: dlouhodobé angažmá v oblasti tvorby příměstských táborů a obecně práce s dětmi a mládeží</a:t>
            </a:r>
          </a:p>
          <a:p>
            <a:pPr>
              <a:buClr>
                <a:srgbClr val="9E3611"/>
              </a:buClr>
            </a:pPr>
            <a:r>
              <a:rPr lang="cs-CZ" sz="3200" dirty="0"/>
              <a:t>Vnitřní motivace: pomoc lidem v nouzi, mám mezi kamarády Ukrajince, baví mě práce s dětmi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6711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Stanovení cílů dle metody </a:t>
            </a:r>
            <a:r>
              <a:rPr lang="cs-CZ" dirty="0" err="1"/>
              <a:t>smart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710466"/>
            <a:ext cx="10058400" cy="480866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endParaRPr lang="cs-CZ" sz="2400" u="sng" dirty="0"/>
          </a:p>
          <a:p>
            <a:r>
              <a:rPr lang="cs-CZ" sz="2400" u="sng" dirty="0"/>
              <a:t>SPECIFIC</a:t>
            </a:r>
            <a:r>
              <a:rPr lang="cs-CZ" sz="2400" dirty="0"/>
              <a:t> – konkrétní, jednoduché, jasné </a:t>
            </a:r>
          </a:p>
          <a:p>
            <a:endParaRPr lang="cs-CZ" sz="2400" dirty="0"/>
          </a:p>
          <a:p>
            <a:r>
              <a:rPr lang="cs-CZ" sz="2400" u="sng" dirty="0"/>
              <a:t>MEASURABLE</a:t>
            </a:r>
            <a:r>
              <a:rPr lang="cs-CZ" sz="2400" dirty="0"/>
              <a:t> – měřitelné, motivující, smysluplné; s nastavenými kritérii a metrikou</a:t>
            </a:r>
          </a:p>
          <a:p>
            <a:endParaRPr lang="cs-CZ" sz="2400" dirty="0"/>
          </a:p>
          <a:p>
            <a:r>
              <a:rPr lang="cs-CZ" sz="2400" u="sng" dirty="0"/>
              <a:t>ACHIEVABLE</a:t>
            </a:r>
            <a:r>
              <a:rPr lang="cs-CZ" sz="2400" dirty="0"/>
              <a:t> – dosažitelné výsledky, </a:t>
            </a:r>
            <a:r>
              <a:rPr lang="cs-CZ" sz="2400" dirty="0">
                <a:ea typeface="+mn-lt"/>
                <a:cs typeface="+mn-lt"/>
              </a:rPr>
              <a:t>realistické, v rámci možností, </a:t>
            </a:r>
          </a:p>
          <a:p>
            <a:endParaRPr lang="cs-CZ" sz="2400" dirty="0"/>
          </a:p>
          <a:p>
            <a:r>
              <a:rPr lang="cs-CZ" sz="2400" u="sng" dirty="0"/>
              <a:t>RELEVANT</a:t>
            </a:r>
            <a:r>
              <a:rPr lang="cs-CZ" sz="2400" dirty="0"/>
              <a:t> – stojí to za to, je na to vhodná doba, ladí to s mým životním přístupem</a:t>
            </a:r>
          </a:p>
          <a:p>
            <a:endParaRPr lang="cs-CZ" sz="2400" dirty="0"/>
          </a:p>
          <a:p>
            <a:r>
              <a:rPr lang="cs-CZ" sz="2400" u="sng" dirty="0"/>
              <a:t>TIME-BOUND</a:t>
            </a:r>
            <a:r>
              <a:rPr lang="cs-CZ" sz="2400" dirty="0"/>
              <a:t> – časově dosažitelné, definované v čase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2826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err="1"/>
              <a:t>cílE</a:t>
            </a:r>
            <a:r>
              <a:rPr lang="cs-CZ" dirty="0"/>
              <a:t> </a:t>
            </a:r>
            <a:br>
              <a:rPr lang="cs-CZ" dirty="0"/>
            </a:br>
            <a:r>
              <a:rPr lang="cs-CZ" sz="3600" dirty="0"/>
              <a:t>ANEB ODPOVĚDI NA DEFINOVANÉ PROBLÉMY A JEJICH PŘÍČINY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cs-CZ" u="sng" dirty="0"/>
          </a:p>
          <a:p>
            <a:r>
              <a:rPr lang="cs-CZ" sz="2800" dirty="0"/>
              <a:t>Důležité je odstupňování cílů, od hlavních po specifické, a odlišení toho, co je cílem a co nástrojem/výstupem</a:t>
            </a:r>
            <a:endParaRPr lang="cs-CZ" sz="2800" u="sng" dirty="0"/>
          </a:p>
          <a:p>
            <a:endParaRPr lang="cs-CZ" sz="2800" u="sng" dirty="0"/>
          </a:p>
          <a:p>
            <a:r>
              <a:rPr lang="cs-CZ" sz="2800" b="1" dirty="0"/>
              <a:t>Hlavní cíl / obecný záměr / </a:t>
            </a:r>
            <a:r>
              <a:rPr lang="cs-CZ" sz="2800" b="1" dirty="0" err="1"/>
              <a:t>overall</a:t>
            </a:r>
            <a:r>
              <a:rPr lang="cs-CZ" sz="2800" b="1" dirty="0"/>
              <a:t> </a:t>
            </a:r>
            <a:r>
              <a:rPr lang="cs-CZ" sz="2800" b="1" dirty="0" err="1"/>
              <a:t>goal</a:t>
            </a:r>
            <a:r>
              <a:rPr lang="cs-CZ" sz="2800" b="1" dirty="0"/>
              <a:t> / </a:t>
            </a:r>
            <a:r>
              <a:rPr lang="cs-CZ" sz="2800" b="1" dirty="0" err="1"/>
              <a:t>impact</a:t>
            </a:r>
            <a:r>
              <a:rPr lang="cs-CZ" sz="2800" b="1" dirty="0"/>
              <a:t> </a:t>
            </a:r>
          </a:p>
          <a:p>
            <a:pPr marL="0" indent="0">
              <a:buNone/>
            </a:pPr>
            <a:r>
              <a:rPr lang="cs-CZ" sz="2800" dirty="0"/>
              <a:t>Češi a uprchlíci mají k sobě pozitivní přístup, uprchlíci se cítí přijímáni a Češi je vnímají jako našince, obě skupiny </a:t>
            </a:r>
            <a:r>
              <a:rPr lang="cs-CZ" sz="2800" dirty="0">
                <a:ea typeface="+mn-lt"/>
                <a:cs typeface="+mn-lt"/>
              </a:rPr>
              <a:t>navážou mezi sebou osobní vztahy a navzájem se od sebe učí</a:t>
            </a:r>
          </a:p>
        </p:txBody>
      </p:sp>
    </p:spTree>
    <p:extLst>
      <p:ext uri="{BB962C8B-B14F-4D97-AF65-F5344CB8AC3E}">
        <p14:creationId xmlns:p14="http://schemas.microsoft.com/office/powerpoint/2010/main" val="1789023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129015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>Dílčí cíle a výstupy </a:t>
            </a:r>
            <a:br>
              <a:rPr lang="cs-CZ" dirty="0"/>
            </a:br>
            <a:r>
              <a:rPr lang="cs-CZ" sz="3600" dirty="0"/>
              <a:t>aneb jak si měřit dosahování cíle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484555"/>
            <a:ext cx="10058400" cy="5002306"/>
          </a:xfrm>
        </p:spPr>
        <p:txBody>
          <a:bodyPr vert="horz" lIns="91440" tIns="45720" rIns="91440" bIns="45720" rtlCol="0" anchor="t">
            <a:noAutofit/>
          </a:bodyPr>
          <a:lstStyle/>
          <a:p>
            <a:endParaRPr lang="cs-CZ" sz="2800" dirty="0"/>
          </a:p>
          <a:p>
            <a:r>
              <a:rPr lang="cs-CZ" sz="2800" dirty="0"/>
              <a:t>Pedagogická péče s dětmi původem z Čech a Ukrajiny</a:t>
            </a:r>
          </a:p>
          <a:p>
            <a:pPr marL="0" indent="0">
              <a:buNone/>
            </a:pPr>
            <a:r>
              <a:rPr lang="cs-CZ" sz="2800" dirty="0"/>
              <a:t> Výstup: uspořádání 5 x 2 paralelních příměstských táborů pro celkem 100 dětí (50 z Ukrajiny, 50 z Česka)</a:t>
            </a:r>
          </a:p>
          <a:p>
            <a:pPr marL="0" indent="0">
              <a:buNone/>
            </a:pPr>
            <a:endParaRPr lang="cs-CZ" sz="2800" dirty="0"/>
          </a:p>
          <a:p>
            <a:r>
              <a:rPr lang="cs-CZ" sz="2800" dirty="0"/>
              <a:t>Výuka českého jazyka a seznámení s českou kulturou</a:t>
            </a:r>
          </a:p>
          <a:p>
            <a:pPr marL="0" indent="0">
              <a:buNone/>
            </a:pPr>
            <a:r>
              <a:rPr lang="cs-CZ" sz="2800" dirty="0"/>
              <a:t> Výstup: 2 hodiny integračních kurzů denně pro celkem 50 ukrajinských dětí</a:t>
            </a:r>
          </a:p>
        </p:txBody>
      </p:sp>
    </p:spTree>
    <p:extLst>
      <p:ext uri="{BB962C8B-B14F-4D97-AF65-F5344CB8AC3E}">
        <p14:creationId xmlns:p14="http://schemas.microsoft.com/office/powerpoint/2010/main" val="24000659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řevo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120D28A4FCBE4EAD7613A690AE0F10" ma:contentTypeVersion="18" ma:contentTypeDescription="Vytvoří nový dokument" ma:contentTypeScope="" ma:versionID="8b09d7f375a5ea5239560f9637dea6eb">
  <xsd:schema xmlns:xsd="http://www.w3.org/2001/XMLSchema" xmlns:xs="http://www.w3.org/2001/XMLSchema" xmlns:p="http://schemas.microsoft.com/office/2006/metadata/properties" xmlns:ns2="2d8a9ac4-60f6-4978-8be3-644856f48e08" xmlns:ns3="461c17e8-4211-4af9-a2dd-2e4f0aab68ea" targetNamespace="http://schemas.microsoft.com/office/2006/metadata/properties" ma:root="true" ma:fieldsID="958096f8f826ad2fe95d0725089d48e0" ns2:_="" ns3:_="">
    <xsd:import namespace="2d8a9ac4-60f6-4978-8be3-644856f48e08"/>
    <xsd:import namespace="461c17e8-4211-4af9-a2dd-2e4f0aab68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8a9ac4-60f6-4978-8be3-644856f48e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Značky obrázků" ma:readOnly="false" ma:fieldId="{5cf76f15-5ced-4ddc-b409-7134ff3c332f}" ma:taxonomyMulti="true" ma:sspId="da1cfeeb-5047-4221-9d09-5b72badc8f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1c17e8-4211-4af9-a2dd-2e4f0aab68e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a34e7b5-0eb6-4ad6-9a7e-851138e3579d}" ma:internalName="TaxCatchAll" ma:showField="CatchAllData" ma:web="461c17e8-4211-4af9-a2dd-2e4f0aab68e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8a9ac4-60f6-4978-8be3-644856f48e08">
      <Terms xmlns="http://schemas.microsoft.com/office/infopath/2007/PartnerControls"/>
    </lcf76f155ced4ddcb4097134ff3c332f>
    <TaxCatchAll xmlns="461c17e8-4211-4af9-a2dd-2e4f0aab68ea" xsi:nil="true"/>
  </documentManagement>
</p:properties>
</file>

<file path=customXml/itemProps1.xml><?xml version="1.0" encoding="utf-8"?>
<ds:datastoreItem xmlns:ds="http://schemas.openxmlformats.org/officeDocument/2006/customXml" ds:itemID="{3724A250-B7D2-4C8F-813F-EB6B0238B11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FBC5E9-C7DB-4480-98A9-5778A348E443}"/>
</file>

<file path=customXml/itemProps3.xml><?xml version="1.0" encoding="utf-8"?>
<ds:datastoreItem xmlns:ds="http://schemas.openxmlformats.org/officeDocument/2006/customXml" ds:itemID="{C147A616-A94B-4433-8CF3-70F6D0B38522}">
  <ds:schemaRefs>
    <ds:schemaRef ds:uri="http://schemas.microsoft.com/office/2006/metadata/properties"/>
    <ds:schemaRef ds:uri="http://schemas.microsoft.com/office/infopath/2007/PartnerControls"/>
    <ds:schemaRef ds:uri="2d8a9ac4-60f6-4978-8be3-644856f48e08"/>
    <ds:schemaRef ds:uri="461c17e8-4211-4af9-a2dd-2e4f0aab68e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TM03090434[[fn=Dřevo]]</Template>
  <TotalTime>869</TotalTime>
  <Words>682</Words>
  <Application>Microsoft Office PowerPoint</Application>
  <PresentationFormat>Širokoúhlá obrazovka</PresentationFormat>
  <Paragraphs>76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Rockwell</vt:lpstr>
      <vt:lpstr>Rockwell Condensed</vt:lpstr>
      <vt:lpstr>Wingdings</vt:lpstr>
      <vt:lpstr>Dřevo</vt:lpstr>
      <vt:lpstr>Cíle projektu</vt:lpstr>
      <vt:lpstr>Projektový Trojimperativ</vt:lpstr>
      <vt:lpstr>Projektový cyklus</vt:lpstr>
      <vt:lpstr>Při popisu projektu</vt:lpstr>
      <vt:lpstr> Kontext / výchozí situace / POTŘEBNOST ALIAS  JAKÁ JE MOMENTÁLNÍ REALITA A CO JE NUTNÉ NA NÍ ZMĚNIT </vt:lpstr>
      <vt:lpstr>Kontext / výchozí situace / POTŘEBNOST ALIAS  JAKÁ JE MOMENTÁLNÍ REALITA A CO JE NUTNÉ NA NÍ ZMĚNIT</vt:lpstr>
      <vt:lpstr>Stanovení cílů dle metody smart</vt:lpstr>
      <vt:lpstr>cílE  ANEB ODPOVĚDI NA DEFINOVANÉ PROBLÉMY A JEJICH PŘÍČINY </vt:lpstr>
      <vt:lpstr>Dílčí cíle a výstupy  aneb jak si měřit dosahování cíle</vt:lpstr>
      <vt:lpstr>Dílčí cíle aneb jak si měřit dosahování cíle</vt:lpstr>
      <vt:lpstr>Cílová skupina</vt:lpstr>
      <vt:lpstr>Cílová skupina</vt:lpstr>
      <vt:lpstr>Partnerství a síťování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Jednotlivé fáze projektu</dc:title>
  <dc:creator>Petr Bruna</dc:creator>
  <cp:lastModifiedBy>Petr Bruna (YMCA Praha)</cp:lastModifiedBy>
  <cp:revision>375</cp:revision>
  <dcterms:created xsi:type="dcterms:W3CDTF">2018-08-07T09:49:42Z</dcterms:created>
  <dcterms:modified xsi:type="dcterms:W3CDTF">2024-09-11T06:40:53Z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0x01010070120D28A4FCBE4EAD7613A690AE0F10</vt:lpwstr>
  </property>
  <property fmtid="{D5CDD505-2E9C-101B-9397-08002B2CF9AE}" pid="3" name="MediaServiceImageTags">
    <vt:lpwstr/>
  </property>
</Properties>
</file>