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1" r:id="rId6"/>
    <p:sldId id="268" r:id="rId7"/>
    <p:sldId id="269" r:id="rId8"/>
    <p:sldId id="264" r:id="rId9"/>
    <p:sldId id="266" r:id="rId10"/>
    <p:sldId id="265" r:id="rId11"/>
    <p:sldId id="258" r:id="rId12"/>
    <p:sldId id="262" r:id="rId13"/>
    <p:sldId id="259" r:id="rId14"/>
    <p:sldId id="267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1ADFB6-10CC-53C8-08BB-8A0596991779}" v="17" dt="2024-09-03T18:52:23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Bruna (YMCA Praha)" userId="d46429e8-016a-45f2-95d8-2c79b91a87fb" providerId="ADAL" clId="{CF1CB5A5-ECB1-4A02-A56A-D82B7F9D1247}"/>
    <pc:docChg chg="undo custSel addSld delSld modSld">
      <pc:chgData name="Petr Bruna (YMCA Praha)" userId="d46429e8-016a-45f2-95d8-2c79b91a87fb" providerId="ADAL" clId="{CF1CB5A5-ECB1-4A02-A56A-D82B7F9D1247}" dt="2024-09-04T14:07:11.807" v="372" actId="20577"/>
      <pc:docMkLst>
        <pc:docMk/>
      </pc:docMkLst>
      <pc:sldChg chg="del">
        <pc:chgData name="Petr Bruna (YMCA Praha)" userId="d46429e8-016a-45f2-95d8-2c79b91a87fb" providerId="ADAL" clId="{CF1CB5A5-ECB1-4A02-A56A-D82B7F9D1247}" dt="2024-09-04T14:06:21.722" v="328" actId="2696"/>
        <pc:sldMkLst>
          <pc:docMk/>
          <pc:sldMk cId="3235078892" sldId="257"/>
        </pc:sldMkLst>
      </pc:sldChg>
      <pc:sldChg chg="modSp mod">
        <pc:chgData name="Petr Bruna (YMCA Praha)" userId="d46429e8-016a-45f2-95d8-2c79b91a87fb" providerId="ADAL" clId="{CF1CB5A5-ECB1-4A02-A56A-D82B7F9D1247}" dt="2024-09-04T14:07:11.807" v="372" actId="20577"/>
        <pc:sldMkLst>
          <pc:docMk/>
          <pc:sldMk cId="2791555372" sldId="268"/>
        </pc:sldMkLst>
        <pc:spChg chg="mod">
          <ac:chgData name="Petr Bruna (YMCA Praha)" userId="d46429e8-016a-45f2-95d8-2c79b91a87fb" providerId="ADAL" clId="{CF1CB5A5-ECB1-4A02-A56A-D82B7F9D1247}" dt="2024-09-04T14:06:11.305" v="327" actId="20577"/>
          <ac:spMkLst>
            <pc:docMk/>
            <pc:sldMk cId="2791555372" sldId="268"/>
            <ac:spMk id="2" creationId="{00000000-0000-0000-0000-000000000000}"/>
          </ac:spMkLst>
        </pc:spChg>
        <pc:spChg chg="mod">
          <ac:chgData name="Petr Bruna (YMCA Praha)" userId="d46429e8-016a-45f2-95d8-2c79b91a87fb" providerId="ADAL" clId="{CF1CB5A5-ECB1-4A02-A56A-D82B7F9D1247}" dt="2024-09-04T14:07:11.807" v="372" actId="20577"/>
          <ac:spMkLst>
            <pc:docMk/>
            <pc:sldMk cId="2791555372" sldId="268"/>
            <ac:spMk id="3" creationId="{00000000-0000-0000-0000-000000000000}"/>
          </ac:spMkLst>
        </pc:spChg>
      </pc:sldChg>
      <pc:sldChg chg="modSp add mod">
        <pc:chgData name="Petr Bruna (YMCA Praha)" userId="d46429e8-016a-45f2-95d8-2c79b91a87fb" providerId="ADAL" clId="{CF1CB5A5-ECB1-4A02-A56A-D82B7F9D1247}" dt="2024-09-04T14:01:44.495" v="293" actId="20577"/>
        <pc:sldMkLst>
          <pc:docMk/>
          <pc:sldMk cId="1209232077" sldId="269"/>
        </pc:sldMkLst>
        <pc:spChg chg="mod">
          <ac:chgData name="Petr Bruna (YMCA Praha)" userId="d46429e8-016a-45f2-95d8-2c79b91a87fb" providerId="ADAL" clId="{CF1CB5A5-ECB1-4A02-A56A-D82B7F9D1247}" dt="2024-09-04T14:01:44.495" v="293" actId="20577"/>
          <ac:spMkLst>
            <pc:docMk/>
            <pc:sldMk cId="1209232077" sldId="269"/>
            <ac:spMk id="3" creationId="{00000000-0000-0000-0000-000000000000}"/>
          </ac:spMkLst>
        </pc:spChg>
      </pc:sldChg>
    </pc:docChg>
  </pc:docChgLst>
  <pc:docChgLst>
    <pc:chgData name="Petr Bruna (YMCA Praha)" userId="S::bruna@praha.ymca.cz::d46429e8-016a-45f2-95d8-2c79b91a87fb" providerId="AD" clId="Web-{981ADFB6-10CC-53C8-08BB-8A0596991779}"/>
    <pc:docChg chg="addSld modSld">
      <pc:chgData name="Petr Bruna (YMCA Praha)" userId="S::bruna@praha.ymca.cz::d46429e8-016a-45f2-95d8-2c79b91a87fb" providerId="AD" clId="Web-{981ADFB6-10CC-53C8-08BB-8A0596991779}" dt="2024-09-03T18:52:23.620" v="23" actId="14100"/>
      <pc:docMkLst>
        <pc:docMk/>
      </pc:docMkLst>
      <pc:sldChg chg="modSp add replId">
        <pc:chgData name="Petr Bruna (YMCA Praha)" userId="S::bruna@praha.ymca.cz::d46429e8-016a-45f2-95d8-2c79b91a87fb" providerId="AD" clId="Web-{981ADFB6-10CC-53C8-08BB-8A0596991779}" dt="2024-09-03T18:52:23.620" v="23" actId="14100"/>
        <pc:sldMkLst>
          <pc:docMk/>
          <pc:sldMk cId="2791555372" sldId="268"/>
        </pc:sldMkLst>
        <pc:spChg chg="mod">
          <ac:chgData name="Petr Bruna (YMCA Praha)" userId="S::bruna@praha.ymca.cz::d46429e8-016a-45f2-95d8-2c79b91a87fb" providerId="AD" clId="Web-{981ADFB6-10CC-53C8-08BB-8A0596991779}" dt="2024-09-03T18:52:23.620" v="23" actId="14100"/>
          <ac:spMkLst>
            <pc:docMk/>
            <pc:sldMk cId="2791555372" sldId="268"/>
            <ac:spMk id="2" creationId="{00000000-0000-0000-0000-000000000000}"/>
          </ac:spMkLst>
        </pc:spChg>
        <pc:spChg chg="mod">
          <ac:chgData name="Petr Bruna (YMCA Praha)" userId="S::bruna@praha.ymca.cz::d46429e8-016a-45f2-95d8-2c79b91a87fb" providerId="AD" clId="Web-{981ADFB6-10CC-53C8-08BB-8A0596991779}" dt="2024-09-03T18:51:44.025" v="21" actId="20577"/>
          <ac:spMkLst>
            <pc:docMk/>
            <pc:sldMk cId="2791555372" sldId="268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Co je projekt?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24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Alejí ke kapličce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485291"/>
            <a:ext cx="9601196" cy="3649785"/>
          </a:xfrm>
        </p:spPr>
        <p:txBody>
          <a:bodyPr>
            <a:normAutofit/>
          </a:bodyPr>
          <a:lstStyle/>
          <a:p>
            <a:r>
              <a:rPr lang="cs-CZ" sz="2800" dirty="0"/>
              <a:t>Pojmenování problému a kontextu: rád se procházím polní cestou ke kapličce, chybí však alej a posezení, využitelné pro místní i turisty</a:t>
            </a:r>
          </a:p>
          <a:p>
            <a:r>
              <a:rPr lang="cs-CZ" sz="2800" dirty="0"/>
              <a:t>Konzultace s odborníkem o vhodnosti druhu stromu </a:t>
            </a:r>
          </a:p>
          <a:p>
            <a:r>
              <a:rPr lang="cs-CZ" sz="2800" dirty="0"/>
              <a:t>Kontaktování institucí o finančním, materiálním nebo dobrovolném zapojení (obec, farnost, hasiči, turistický klub, Sokol, Klub důchodců, archiv, památkáři)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566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Alejí ke kapličce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485291"/>
            <a:ext cx="9601196" cy="3649785"/>
          </a:xfrm>
        </p:spPr>
        <p:txBody>
          <a:bodyPr>
            <a:normAutofit/>
          </a:bodyPr>
          <a:lstStyle/>
          <a:p>
            <a:r>
              <a:rPr lang="cs-CZ" sz="2800" dirty="0"/>
              <a:t>Grantová žádost k Nadaci o komunitní projekt, ke kraji na rozvoj obce</a:t>
            </a:r>
          </a:p>
          <a:p>
            <a:r>
              <a:rPr lang="cs-CZ" sz="2800" dirty="0"/>
              <a:t>Uspořádání dobrovolnického zapojení s následným zábavním programem</a:t>
            </a:r>
          </a:p>
          <a:p>
            <a:r>
              <a:rPr lang="cs-CZ" sz="2800" dirty="0"/>
              <a:t>Zanesení do map, místních turistických aplikací a informačního centra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806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semináře: vymyslete si vlastní projekt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stanovte si jako jednotlivci nebo v týmu 2 lidí projekt, na kterém budete pracovat</a:t>
            </a:r>
          </a:p>
          <a:p>
            <a:r>
              <a:rPr lang="cs-CZ" dirty="0"/>
              <a:t>zatím ho vymyslete pouze rámcově, bude se postupně během výuky precizovat </a:t>
            </a:r>
          </a:p>
          <a:p>
            <a:r>
              <a:rPr lang="cs-CZ" dirty="0"/>
              <a:t>ideálně projekt reálný, který byste rádi dříve nebo později chtěli realizovat</a:t>
            </a:r>
          </a:p>
          <a:p>
            <a:r>
              <a:rPr lang="cs-CZ" dirty="0"/>
              <a:t>z jakékoli oblasti: sociální, komunitní, vzdělávací, charitativní</a:t>
            </a:r>
          </a:p>
          <a:p>
            <a:r>
              <a:rPr lang="cs-CZ" dirty="0"/>
              <a:t>jednorázový (ples, příměstský tábor) i průběžný (pravidelný kroužek)</a:t>
            </a:r>
          </a:p>
        </p:txBody>
      </p:sp>
    </p:spTree>
    <p:extLst>
      <p:ext uri="{BB962C8B-B14F-4D97-AF65-F5344CB8AC3E}">
        <p14:creationId xmlns:p14="http://schemas.microsoft.com/office/powerpoint/2010/main" val="26111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85" y="792637"/>
            <a:ext cx="10070144" cy="5418604"/>
          </a:xfrm>
        </p:spPr>
      </p:pic>
    </p:spTree>
    <p:extLst>
      <p:ext uri="{BB962C8B-B14F-4D97-AF65-F5344CB8AC3E}">
        <p14:creationId xmlns:p14="http://schemas.microsoft.com/office/powerpoint/2010/main" val="411463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84805"/>
          </a:xfrm>
        </p:spPr>
        <p:txBody>
          <a:bodyPr/>
          <a:lstStyle/>
          <a:p>
            <a:r>
              <a:rPr lang="cs-CZ" dirty="0"/>
              <a:t>Svoboda a motivace jako cesta k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cs-CZ" sz="2000" dirty="0">
                <a:solidFill>
                  <a:srgbClr val="000000"/>
                </a:solidFill>
                <a:ea typeface="+mn-lt"/>
                <a:cs typeface="+mn-lt"/>
              </a:rPr>
              <a:t>Svoboda jako základ všeho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000000"/>
                </a:solidFill>
                <a:ea typeface="+mn-lt"/>
                <a:cs typeface="+mn-lt"/>
              </a:rPr>
              <a:t>Neziskový sektor jako praktické vyjádření občanské společnosti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000000"/>
                </a:solidFill>
                <a:ea typeface="+mn-lt"/>
                <a:cs typeface="+mn-lt"/>
              </a:rPr>
              <a:t>Občan nečeká na stát ani si nekupuje produkt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000000"/>
                </a:solidFill>
                <a:ea typeface="+mn-lt"/>
                <a:cs typeface="+mn-lt"/>
              </a:rPr>
              <a:t>Možnost založit spolek je unikátní nástroj svobody, většina planety to nemá, ani v dějinách to není běžné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000000"/>
                </a:solidFill>
                <a:ea typeface="+mn-lt"/>
                <a:cs typeface="+mn-lt"/>
              </a:rPr>
              <a:t>Setkání tří lidí a pohnutí s problémem (obchvat přes CHKO, bezprizorní mládež)</a:t>
            </a:r>
            <a:endParaRPr lang="cs-CZ" sz="2000" b="1" dirty="0"/>
          </a:p>
          <a:p>
            <a:pPr algn="ctr">
              <a:buNone/>
            </a:pPr>
            <a:r>
              <a:rPr lang="cs-CZ" sz="2000">
                <a:solidFill>
                  <a:srgbClr val="000000"/>
                </a:solidFill>
                <a:ea typeface="+mn-lt"/>
                <a:cs typeface="+mn-lt"/>
              </a:rPr>
              <a:t>Založená organizace přináší </a:t>
            </a:r>
            <a:r>
              <a:rPr lang="cs-CZ" sz="2000" dirty="0">
                <a:solidFill>
                  <a:srgbClr val="000000"/>
                </a:solidFill>
                <a:ea typeface="+mn-lt"/>
                <a:cs typeface="+mn-lt"/>
              </a:rPr>
              <a:t>i zodpovědnost, že dokážeme naplňovat naše cíle, motivovat a zorganizovat lidi, sehnat peníze</a:t>
            </a:r>
            <a:endParaRPr lang="cs-CZ" sz="2000" dirty="0"/>
          </a:p>
          <a:p>
            <a:pPr marL="0" indent="0" algn="ctr">
              <a:buNone/>
            </a:pPr>
            <a:endParaRPr lang="cs-CZ" sz="4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55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84805"/>
          </a:xfrm>
        </p:spPr>
        <p:txBody>
          <a:bodyPr/>
          <a:lstStyle/>
          <a:p>
            <a:r>
              <a:rPr lang="cs-CZ" dirty="0"/>
              <a:t>Cesta k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ctr">
              <a:buNone/>
            </a:pPr>
            <a:r>
              <a:rPr lang="cs-CZ" sz="2000" dirty="0">
                <a:solidFill>
                  <a:srgbClr val="000000"/>
                </a:solidFill>
                <a:ea typeface="+mn-lt"/>
                <a:cs typeface="+mn-lt"/>
              </a:rPr>
              <a:t>středobodem organizace je motivace a poslání, nikoli samotná aktivita, programy</a:t>
            </a:r>
            <a:br>
              <a:rPr lang="cs-CZ" sz="2000" dirty="0">
                <a:ea typeface="+mn-lt"/>
                <a:cs typeface="+mn-lt"/>
              </a:rPr>
            </a:br>
            <a:r>
              <a:rPr lang="cs-CZ" sz="2000" dirty="0">
                <a:solidFill>
                  <a:srgbClr val="000000"/>
                </a:solidFill>
                <a:ea typeface="+mn-lt"/>
                <a:cs typeface="+mn-lt"/>
              </a:rPr>
              <a:t>do auta neleju benzin jako nutné zlo, protože musím někam jet, ale protože jsem koupil auto, abych mohl navštěvovat rodiče nebo jezdit na výlety, auto a vše kolem něj je nástroj, nikoli cíl</a:t>
            </a:r>
          </a:p>
          <a:p>
            <a:pPr algn="ctr">
              <a:buNone/>
            </a:pPr>
            <a:r>
              <a:rPr lang="cs-CZ" sz="2000" dirty="0">
                <a:solidFill>
                  <a:srgbClr val="000000"/>
                </a:solidFill>
                <a:ea typeface="+mn-lt"/>
                <a:cs typeface="+mn-lt"/>
              </a:rPr>
              <a:t>poslání vede k motivaci dát dohromady zdroje a tvořit programy, a to vše vede k dopadu a změně</a:t>
            </a:r>
            <a:endParaRPr lang="en-US" sz="2000" dirty="0"/>
          </a:p>
          <a:p>
            <a:pPr algn="ctr">
              <a:buNone/>
            </a:pPr>
            <a:r>
              <a:rPr lang="cs-CZ" sz="2000" dirty="0">
                <a:solidFill>
                  <a:srgbClr val="000000"/>
                </a:solidFill>
                <a:ea typeface="+mn-lt"/>
                <a:cs typeface="+mn-lt"/>
              </a:rPr>
              <a:t>programy nejsou důležitější než zdroje (lidi, peníze, know-how, kontakty, komunikace), programy se často nadřazují nad zdroje, ale jde o rovnocenné věci</a:t>
            </a:r>
            <a:endParaRPr lang="en-US" sz="2000" dirty="0"/>
          </a:p>
          <a:p>
            <a:pPr marL="0" indent="0" algn="ctr">
              <a:buNone/>
            </a:pPr>
            <a:endParaRPr lang="cs-CZ" sz="4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9232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a není projekt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000" dirty="0"/>
              <a:t>„Chci pomáhat lidem“ není projekt</a:t>
            </a:r>
          </a:p>
          <a:p>
            <a:r>
              <a:rPr lang="cs-CZ" sz="3000" dirty="0"/>
              <a:t>„Chci zachraňovat zvířata“ taky není projekt</a:t>
            </a:r>
          </a:p>
          <a:p>
            <a:r>
              <a:rPr lang="cs-CZ" sz="3000" dirty="0"/>
              <a:t>„Na Den dětí uděláme se sousedy akci pro děti a rodiny v parku mezi paneláky. Každý si vezme na starosti jednu aktivitu, někdo vyrobí letáky, jiný facebookovou událost. Na náklady akce se rovnoměrně složíme.“</a:t>
            </a:r>
            <a:br>
              <a:rPr lang="cs-CZ" sz="3000" dirty="0"/>
            </a:br>
            <a:r>
              <a:rPr lang="cs-CZ" sz="3000" dirty="0"/>
              <a:t>– to už začíná být projekt </a:t>
            </a:r>
          </a:p>
          <a:p>
            <a:r>
              <a:rPr lang="cs-CZ" sz="3000" dirty="0"/>
              <a:t>Je např. koupě nové pračky projekt?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66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cs-CZ" dirty="0"/>
              <a:t>Projekt Pračka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Potřebuju vůbec novou pračku?</a:t>
            </a:r>
          </a:p>
          <a:p>
            <a:r>
              <a:rPr lang="cs-CZ" sz="2800" dirty="0"/>
              <a:t>Mám na ni peníze?</a:t>
            </a:r>
          </a:p>
          <a:p>
            <a:r>
              <a:rPr lang="cs-CZ" sz="2800" dirty="0"/>
              <a:t>Jak velkou a objemnou?</a:t>
            </a:r>
          </a:p>
          <a:p>
            <a:r>
              <a:rPr lang="cs-CZ" sz="2800" dirty="0"/>
              <a:t>Budu šetrný k peněžence nebo planetě?</a:t>
            </a:r>
          </a:p>
          <a:p>
            <a:r>
              <a:rPr lang="cs-CZ" sz="2800" dirty="0"/>
              <a:t>Jak ji odvezu?</a:t>
            </a:r>
          </a:p>
          <a:p>
            <a:r>
              <a:rPr lang="cs-CZ" sz="2800" dirty="0"/>
              <a:t>Co udělám se starou?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3051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a projektová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sz="2800" dirty="0"/>
              <a:t>Velmi populární slovo, zažíváme jeho strmou inflaci</a:t>
            </a:r>
          </a:p>
          <a:p>
            <a:r>
              <a:rPr lang="cs-CZ" sz="2800" dirty="0"/>
              <a:t>Je to o hledání cesty od dnešní reality, kterou známe a umíme popsat, k vytouženému cíli, který umíme formulovat</a:t>
            </a:r>
          </a:p>
          <a:p>
            <a:r>
              <a:rPr lang="cs-CZ" sz="2800" dirty="0"/>
              <a:t>Projektem můžeme nazvat jakoukoli činnost, která má stanovený cíl a kterou si rozdělíme do jednotlivých fází a kroků, jejíž finanční stránka včetně příjmů a nákladů je definovaná v rozpočtu atd.</a:t>
            </a:r>
          </a:p>
          <a:p>
            <a:endParaRPr lang="cs-CZ" sz="28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674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a projektová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Pomocí projektu </a:t>
            </a:r>
          </a:p>
          <a:p>
            <a:r>
              <a:rPr lang="cs-CZ" sz="2800" dirty="0"/>
              <a:t>můžeme předcházet rizikům a průběžně i zpětně hodnotit úspěšnost, tj. můžeme zvyšovat svoji kvalitu práce a produktivitu</a:t>
            </a:r>
          </a:p>
          <a:p>
            <a:r>
              <a:rPr lang="cs-CZ" sz="2800" dirty="0"/>
              <a:t>jsme transparentnější pro sebe sami, partnery, dárce, veřejnost </a:t>
            </a:r>
          </a:p>
          <a:p>
            <a:r>
              <a:rPr lang="cs-CZ" sz="2800" dirty="0"/>
              <a:t>můžeme lépe uchopit naši činnost, dělat ji s rozmyslem, mít nástroje na její průběžnou kontrolu, učit se z chyb atd.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91964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5100" y="982132"/>
            <a:ext cx="6388100" cy="130386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457201"/>
            <a:ext cx="9601200" cy="5918200"/>
          </a:xfrm>
        </p:spPr>
      </p:pic>
    </p:spTree>
    <p:extLst>
      <p:ext uri="{BB962C8B-B14F-4D97-AF65-F5344CB8AC3E}">
        <p14:creationId xmlns:p14="http://schemas.microsoft.com/office/powerpoint/2010/main" val="1235489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8a9ac4-60f6-4978-8be3-644856f48e08">
      <Terms xmlns="http://schemas.microsoft.com/office/infopath/2007/PartnerControls"/>
    </lcf76f155ced4ddcb4097134ff3c332f>
    <TaxCatchAll xmlns="461c17e8-4211-4af9-a2dd-2e4f0aab68e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120D28A4FCBE4EAD7613A690AE0F10" ma:contentTypeVersion="18" ma:contentTypeDescription="Vytvoří nový dokument" ma:contentTypeScope="" ma:versionID="8b09d7f375a5ea5239560f9637dea6eb">
  <xsd:schema xmlns:xsd="http://www.w3.org/2001/XMLSchema" xmlns:xs="http://www.w3.org/2001/XMLSchema" xmlns:p="http://schemas.microsoft.com/office/2006/metadata/properties" xmlns:ns2="2d8a9ac4-60f6-4978-8be3-644856f48e08" xmlns:ns3="461c17e8-4211-4af9-a2dd-2e4f0aab68ea" targetNamespace="http://schemas.microsoft.com/office/2006/metadata/properties" ma:root="true" ma:fieldsID="958096f8f826ad2fe95d0725089d48e0" ns2:_="" ns3:_="">
    <xsd:import namespace="2d8a9ac4-60f6-4978-8be3-644856f48e08"/>
    <xsd:import namespace="461c17e8-4211-4af9-a2dd-2e4f0aab68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9ac4-60f6-4978-8be3-644856f48e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da1cfeeb-5047-4221-9d09-5b72badc8f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c17e8-4211-4af9-a2dd-2e4f0aab68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a34e7b5-0eb6-4ad6-9a7e-851138e3579d}" ma:internalName="TaxCatchAll" ma:showField="CatchAllData" ma:web="461c17e8-4211-4af9-a2dd-2e4f0aab68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46BEF1-5684-4D15-ADBD-B161B06F95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F87736-01DA-4497-B732-BA5400C563C5}">
  <ds:schemaRefs>
    <ds:schemaRef ds:uri="http://schemas.microsoft.com/office/2006/metadata/properties"/>
    <ds:schemaRef ds:uri="http://schemas.microsoft.com/office/infopath/2007/PartnerControls"/>
    <ds:schemaRef ds:uri="2d8a9ac4-60f6-4978-8be3-644856f48e08"/>
    <ds:schemaRef ds:uri="461c17e8-4211-4af9-a2dd-2e4f0aab68ea"/>
  </ds:schemaRefs>
</ds:datastoreItem>
</file>

<file path=customXml/itemProps3.xml><?xml version="1.0" encoding="utf-8"?>
<ds:datastoreItem xmlns:ds="http://schemas.openxmlformats.org/officeDocument/2006/customXml" ds:itemID="{F613B9B9-3DA8-4A84-8F4F-FBE00274F2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a9ac4-60f6-4978-8be3-644856f48e08"/>
    <ds:schemaRef ds:uri="461c17e8-4211-4af9-a2dd-2e4f0aab68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823</TotalTime>
  <Words>586</Words>
  <Application>Microsoft Office PowerPoint</Application>
  <PresentationFormat>Širokoúhlá obrazovka</PresentationFormat>
  <Paragraphs>53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Organika</vt:lpstr>
      <vt:lpstr>Co je projekt?</vt:lpstr>
      <vt:lpstr>Prezentace aplikace PowerPoint</vt:lpstr>
      <vt:lpstr>Svoboda a motivace jako cesta k projektu</vt:lpstr>
      <vt:lpstr>Cesta k projektu</vt:lpstr>
      <vt:lpstr>Co je a není projekt</vt:lpstr>
      <vt:lpstr>Projekt Pračka</vt:lpstr>
      <vt:lpstr>Projekt a projektová práce</vt:lpstr>
      <vt:lpstr>Projekt a projektová práce</vt:lpstr>
      <vt:lpstr>Prezentace aplikace PowerPoint</vt:lpstr>
      <vt:lpstr>Projekt Alejí ke kapličce</vt:lpstr>
      <vt:lpstr>Projekt Alejí ke kapličce</vt:lpstr>
      <vt:lpstr>Cíl semináře: vymyslete si vlastní projekt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je to projekt?</dc:title>
  <dc:creator>Petr Bruna</dc:creator>
  <cp:lastModifiedBy>Petr Bruna (YMCA Praha)</cp:lastModifiedBy>
  <cp:revision>42</cp:revision>
  <dcterms:created xsi:type="dcterms:W3CDTF">2018-08-07T09:01:48Z</dcterms:created>
  <dcterms:modified xsi:type="dcterms:W3CDTF">2024-09-04T14:07:16Z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0x01010070120D28A4FCBE4EAD7613A690AE0F10</vt:lpwstr>
  </property>
  <property fmtid="{D5CDD505-2E9C-101B-9397-08002B2CF9AE}" pid="3" name="MediaServiceImageTags">
    <vt:lpwstr/>
  </property>
</Properties>
</file>