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7559675" cy="10691813"/>
  <p:embeddedFontLst>
    <p:embeddedFont>
      <p:font typeface="Roboto Condensed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jB4UsNti9sdkyBoYyddgBqWmPU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customschemas.google.com/relationships/presentationmetadata" Target="meta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1.fntdata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023ba1f70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023ba1f709_0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044b5d20c9_0_7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2044b5d20c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4b7064c972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4b7064c972_0_18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4b7064c972_0_6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g14b7064c972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4b7064c972_0_12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2" name="Google Shape;262;g14b7064c97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044b5d20c9_0_8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2044b5d20c9_0_84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44b5d20c9_0_8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2044b5d20c9_0_8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044b5d20c9_0_9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g2044b5d20c9_0_9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g2044b5d20c9_0_9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044b5d20c9_0_9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044b5d20c9_0_96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500" cy="53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044b5d20c9_0_9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g2044b5d20c9_0_9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g2044b5d20c9_0_9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g2044b5d20c9_0_9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044b5d20c9_0_10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2044b5d20c9_0_10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g2044b5d20c9_0_10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g2044b5d20c9_0_10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044b5d20c9_0_10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2044b5d20c9_0_10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g2044b5d20c9_0_10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g2044b5d20c9_0_10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44b5d20c9_0_11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2044b5d20c9_0_11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g2044b5d20c9_0_113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044b5d20c9_0_11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g2044b5d20c9_0_11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g2044b5d20c9_0_11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g2044b5d20c9_0_11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g2044b5d20c9_0_11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044b5d20c9_0_12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g2044b5d20c9_0_12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g2044b5d20c9_0_123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g2044b5d20c9_0_123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g2044b5d20c9_0_123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g2044b5d20c9_0_123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g2044b5d20c9_0_123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044b5d20c9_0_1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g2044b5d20c9_0_141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44b5d20c9_0_1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g2044b5d20c9_0_1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044b5d20c9_0_1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g2044b5d20c9_0_1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g2044b5d20c9_0_1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044b5d20c9_0_15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044b5d20c9_0_153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500" cy="53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044b5d20c9_0_15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g2044b5d20c9_0_15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1" name="Google Shape;191;g2044b5d20c9_0_15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2" name="Google Shape;192;g2044b5d20c9_0_15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044b5d20c9_0_16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g2044b5d20c9_0_16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g2044b5d20c9_0_16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7" name="Google Shape;197;g2044b5d20c9_0_160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044b5d20c9_0_16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g2044b5d20c9_0_16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g2044b5d20c9_0_16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g2044b5d20c9_0_16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044b5d20c9_0_17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g2044b5d20c9_0_17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6" name="Google Shape;206;g2044b5d20c9_0_170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044b5d20c9_0_17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g2044b5d20c9_0_17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g2044b5d20c9_0_17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g2044b5d20c9_0_17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2" name="Google Shape;212;g2044b5d20c9_0_174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044b5d20c9_0_18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g2044b5d20c9_0_18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g2044b5d20c9_0_180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7" name="Google Shape;217;g2044b5d20c9_0_180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8" name="Google Shape;218;g2044b5d20c9_0_180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g2044b5d20c9_0_180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0" name="Google Shape;220;g2044b5d20c9_0_180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0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Google Shape;9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g2044b5d20c9_0_7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39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044b5d20c9_0_7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2044b5d20c9_0_7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g2044b5d20c9_0_7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g2044b5d20c9_0_1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39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044b5d20c9_0_13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1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g2044b5d20c9_0_1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2" name="Google Shape;172;g2044b5d20c9_0_1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ajbrtova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Relationship Id="rId4" Type="http://schemas.openxmlformats.org/officeDocument/2006/relationships/hyperlink" Target="mailto:cizkova@jabok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8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 PRAXÍ VE 2. ROČNÍKU</a:t>
            </a: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280" name="Google Shape;280;p10"/>
          <p:cNvSpPr txBox="1">
            <a:spLocks noGrp="1"/>
          </p:cNvSpPr>
          <p:nvPr>
            <p:ph type="subTitle" idx="1"/>
          </p:nvPr>
        </p:nvSpPr>
        <p:spPr>
          <a:xfrm>
            <a:off x="124775" y="1604525"/>
            <a:ext cx="12067200" cy="52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5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50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speciální pedagogiku</a:t>
            </a:r>
            <a:r>
              <a:rPr lang="cs-CZ" sz="25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9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22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na 3 typech pracovišť: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00100" lvl="1" indent="-381000" algn="l" rtl="0">
              <a:spcBef>
                <a:spcPts val="500"/>
              </a:spcBef>
              <a:spcAft>
                <a:spcPts val="0"/>
              </a:spcAft>
              <a:buSzPts val="2400"/>
              <a:buFont typeface="Roboto Condensed"/>
              <a:buAutoNum type="arabicPeriod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Školy zřizované podle § 16, odst. 9 Školského zákona + Speciálně pedagogická centra</a:t>
            </a: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00100" lvl="1" indent="-381000" algn="l" rtl="0">
              <a:spcBef>
                <a:spcPts val="500"/>
              </a:spcBef>
              <a:spcAft>
                <a:spcPts val="0"/>
              </a:spcAft>
              <a:buSzPts val="2400"/>
              <a:buFont typeface="Roboto Condensed"/>
              <a:buAutoNum type="arabicPeriod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(Sociální) služby pro děti a dospělé s postižením</a:t>
            </a: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00100" lvl="1" indent="-381000" algn="l" rtl="0">
              <a:spcBef>
                <a:spcPts val="500"/>
              </a:spcBef>
              <a:spcAft>
                <a:spcPts val="0"/>
              </a:spcAft>
              <a:buSzPts val="2400"/>
              <a:buFont typeface="Roboto Condensed"/>
              <a:buAutoNum type="arabicPeriod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Státní správa (Úřady práce, odbory Městských úřadů)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27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6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praxí získat zkušenost alespoň se 3 druhy postižení (každé z nich na zvláštní praxi) 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6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smyslové, tělesné, mentální (kombinované)</a:t>
            </a:r>
            <a:endParaRPr sz="22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22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pastorační cíle a absolvovat ji na pracovišti, které spadá do kategorie „pastoračních pracovišť. </a:t>
            </a:r>
            <a:endParaRPr sz="22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023ba1f709_0_0"/>
          <p:cNvSpPr txBox="1">
            <a:spLocks noGrp="1"/>
          </p:cNvSpPr>
          <p:nvPr>
            <p:ph type="title"/>
          </p:nvPr>
        </p:nvSpPr>
        <p:spPr>
          <a:xfrm>
            <a:off x="4379102" y="273600"/>
            <a:ext cx="7203000" cy="121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Zimní semestr 2022/2023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86" name="Google Shape;286;g2023ba1f709_0_0"/>
          <p:cNvSpPr txBox="1">
            <a:spLocks noGrp="1"/>
          </p:cNvSpPr>
          <p:nvPr>
            <p:ph type="subTitle" idx="1"/>
          </p:nvPr>
        </p:nvSpPr>
        <p:spPr>
          <a:xfrm>
            <a:off x="901305" y="2167320"/>
            <a:ext cx="10972500" cy="3116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700">
                <a:latin typeface="Roboto Condensed"/>
                <a:ea typeface="Roboto Condensed"/>
                <a:cs typeface="Roboto Condensed"/>
                <a:sym typeface="Roboto Condensed"/>
              </a:rPr>
              <a:t>Musí být splněny v rámci zimního semestru tři praxe</a:t>
            </a:r>
            <a:endParaRPr sz="27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2.10. – 6.10. PRAXE I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6.11. – 10.11. PRAXE II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4.12. – 8.12. PRAXE III</a:t>
            </a:r>
            <a:r>
              <a:rPr lang="cs-CZ" sz="30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2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044b5d20c9_0_73"/>
          <p:cNvSpPr/>
          <p:nvPr/>
        </p:nvSpPr>
        <p:spPr>
          <a:xfrm>
            <a:off x="0" y="1742650"/>
            <a:ext cx="117909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Pokud v rámci jednoho semestru absolvuje student pouze dvě odborné informativní praxe (OPI) a jednu z nějakého (opodstatněného!!!) důvodu nestihnete, můžete si na začátku semestru, ve kterém budete předmět opakovat, zažádat o uznání dvou splněných praxí a to na základě uvedeného postupu: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1. Zašlete emailem žádost o uznání dvou praxí (s jasně definovaným důvodem) vedoucí katedry - </a:t>
            </a:r>
            <a:r>
              <a:rPr lang="cs-CZ" sz="2100">
                <a:solidFill>
                  <a:srgbClr val="1155CC"/>
                </a:solidFill>
                <a:highlight>
                  <a:srgbClr val="FFFFFF"/>
                </a:highlight>
              </a:rPr>
              <a:t>najbrtova@jabok.cz</a:t>
            </a: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 a do odevzdávárny nahrajete všechny dokumenty ke splněným praxím.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2. Vedoucí katedry po poradě s učitelem dané seminární skupiny vyhodnotí žádost a zašle studentovi informaci, jestli je žádost schválena.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2. U dvou již absolvovaných praxí musí mít splněné všechny požadavky (absolvovanou praxi v plném rozsahu, schválený IPP před praxí, hodnocení, schválenou zprávu).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3. V průběhu semestru, kdy student opakuje předmět, dochází na metodické semináře (nemusí na úvodní) a splní třetí povinnou informativní praxi (opět se všemi požadavky).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4. Na základě výše uvedeného postupu a za předpokladu splnění všech podmínek, dostanete zápočet.</a:t>
            </a:r>
            <a:endParaRPr sz="46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40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92" name="Google Shape;292;g2044b5d20c9_0_73"/>
          <p:cNvSpPr/>
          <p:nvPr/>
        </p:nvSpPr>
        <p:spPr>
          <a:xfrm>
            <a:off x="3154550" y="135900"/>
            <a:ext cx="90375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Uznávání praxí při opakování předmětu</a:t>
            </a:r>
            <a:endParaRPr sz="40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1"/>
          <p:cNvSpPr txBox="1">
            <a:spLocks noGrp="1"/>
          </p:cNvSpPr>
          <p:nvPr>
            <p:ph type="title"/>
          </p:nvPr>
        </p:nvSpPr>
        <p:spPr>
          <a:xfrm>
            <a:off x="609480" y="541301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PASTORAČNÍ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98" name="Google Shape;298;p11"/>
          <p:cNvSpPr txBox="1">
            <a:spLocks noGrp="1"/>
          </p:cNvSpPr>
          <p:nvPr>
            <p:ph type="subTitle" idx="1"/>
          </p:nvPr>
        </p:nvSpPr>
        <p:spPr>
          <a:xfrm>
            <a:off x="207651" y="1692175"/>
            <a:ext cx="11521800" cy="6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služby v zařízeních, která jsou zřizována církví (Charita, Diakonie, ...)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Farnosti – komunitní centra v lokalitě</a:t>
            </a:r>
            <a:endParaRPr sz="2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Práce s mládeží v rámci církve (diecézní centra mládeže, salesiánská střediska)</a:t>
            </a:r>
            <a:endParaRPr sz="2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Duchovní péče v nemocnicích, ve věznicích</a:t>
            </a:r>
            <a:endParaRPr sz="2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Roboto Condensed"/>
              <a:buNone/>
            </a:pPr>
            <a:r>
              <a:rPr lang="cs-CZ" sz="4400" b="1" i="0" u="none" strike="noStrike" cap="none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	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2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72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se vybírá z tzv. „ROZPISU“, který je zveřejněn v ISu (dle harmonogramu).</a:t>
            </a:r>
            <a:endParaRPr/>
          </a:p>
          <a:p>
            <a:pPr marL="36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cs-CZ" sz="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se otevírá v určitém časovém období.</a:t>
            </a:r>
            <a:endParaRPr/>
          </a:p>
          <a:p>
            <a:pPr marL="36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cs-CZ" sz="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otevřením rozpisu je dobré si prostudovat karty zařízení a připravit si několik variant.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Z PRAXE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3"/>
          <p:cNvSpPr/>
          <p:nvPr/>
        </p:nvSpPr>
        <p:spPr>
          <a:xfrm>
            <a:off x="83548" y="1511282"/>
            <a:ext cx="12024900" cy="49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Vybrat z ROZPISU (info v kartě zařízení a webu organizace)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Povinnosti vůči pracovišti praxe: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KONTAKTOVAT VYBRANÉ ZAŘÍZEN</a:t>
            </a: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Í (!!!), domluvit se na organizaci praxe, zaměřit se na cíle praxe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pracovišti PŘED praxí - domluvit průběh praxe na základě IPP, rozvržení cílů praxe, jejich realizaci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pracovišti na KONCI praxe – HODNOCENÍ PRAXE (nutné razítko + podpis)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Povinnosti vůči škole: 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Vypracovat INDIVIDUÁLNÍ PLÁN PRAXE, stanovit si CÍLE -  konzultovat je s učitelem sem. skupiny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PŘED praxí - prezentovat individuální plán praxe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PO praxi - reflektovat zkušenosti z praxe, být schopen sebereflexe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Z PRAXE vložit do odevzdávárny (nebo poslat učiteli)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schválení vložit spolu s hodnocením praxe DO PORTFOLIA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10" name="Google Shape;310;p13"/>
          <p:cNvSpPr/>
          <p:nvPr/>
        </p:nvSpPr>
        <p:spPr>
          <a:xfrm>
            <a:off x="722213" y="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KROK ZA KROKEM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14b7064c972_0_18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2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700">
                <a:latin typeface="Roboto Condensed"/>
                <a:ea typeface="Roboto Condensed"/>
                <a:cs typeface="Roboto Condensed"/>
                <a:sym typeface="Roboto Condensed"/>
              </a:rPr>
              <a:t>VÝBĚR PRACOVIŠTĚ PRAXE MIMO ROZPIS - PODMÍNKY</a:t>
            </a:r>
            <a:endParaRPr sz="4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g14b7064c972_0_181"/>
          <p:cNvSpPr txBox="1">
            <a:spLocks noGrp="1"/>
          </p:cNvSpPr>
          <p:nvPr>
            <p:ph type="subTitle" idx="1"/>
          </p:nvPr>
        </p:nvSpPr>
        <p:spPr>
          <a:xfrm>
            <a:off x="393175" y="1604525"/>
            <a:ext cx="11188800" cy="5392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31800" algn="just" rtl="0">
              <a:spcBef>
                <a:spcPts val="1001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Možné pouze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1x za semestr</a:t>
            </a:r>
            <a:endParaRPr sz="3200" b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Výběr pracoviště bude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odůvodněn písemně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- písemná žádost (email) bude zaslán koordinátorovi praxí a učiteli seminární skupiny.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Žádost musí být odeslaná před otevřením aktuálního rozpisu - tzn. minimálně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tři týdny před praxí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.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Důvodem může být například to, že jste si vybrali nějakou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profesně dobře hodnocenou službu či zařízení,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které využívá moderní/inovativní metody práce nebo jde o (v nabídce) </a:t>
            </a:r>
            <a:r>
              <a:rPr lang="cs-CZ" sz="3200" u="sng">
                <a:latin typeface="Roboto Condensed"/>
                <a:ea typeface="Roboto Condensed"/>
                <a:cs typeface="Roboto Condensed"/>
                <a:sym typeface="Roboto Condensed"/>
              </a:rPr>
              <a:t>málo zastoupené příspěvkové organizace 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jako je OSPOD nebo ÚP.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Zařízení musí být koordinátorem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SCHVÁLENO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!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4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(IPP)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4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DOKUMENTY – </a:t>
            </a:r>
            <a:r>
              <a:rPr lang="cs-CZ" sz="40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vztahuje se ke každé praxi</a:t>
            </a:r>
            <a:endParaRPr sz="40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5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smlouvu na praxi</a:t>
            </a:r>
            <a:r>
              <a:rPr lang="cs-CZ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 případě, že není v rozpisu a/nebo s organizací nemá škola smlouvu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příspěvek na praxi</a:t>
            </a:r>
            <a:endParaRPr sz="2800" b="0" strike="noStrik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Font typeface="Roboto Condensed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Žádost pro schválení dvou absolvovaných praxí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dispozici v ISu v dokumentech Katedry odborných praxí: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https://is.jabok.cz/auth/do/jabok/1108878/OPS/FormOPS/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5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ŽÁDOSTI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dny a více na praxi -  je možné zbylé hodiny odpracovat v náhradním termínu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dny a méně -  je třeba opakovat celou praxi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Ihned kontaktovat koordinátora na pracovišti i ve škole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KOMUNIKOVAT, INFORMOVAT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(učitele i pracoviště)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6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KDYŽ ONEMOCNÍM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"/>
          <p:cNvSpPr/>
          <p:nvPr/>
        </p:nvSpPr>
        <p:spPr>
          <a:xfrm>
            <a:off x="953500" y="2273025"/>
            <a:ext cx="10653600" cy="20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III.</a:t>
            </a:r>
            <a:endParaRPr sz="4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7"/>
          <p:cNvSpPr/>
          <p:nvPr/>
        </p:nvSpPr>
        <p:spPr>
          <a:xfrm>
            <a:off x="462212" y="1582965"/>
            <a:ext cx="116709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69999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DOCHÁZKA na metodické semináře - </a:t>
            </a: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maximálně jedna absence, u druhé je povinnost účastnit se náhradního semináře na konci semestru</a:t>
            </a:r>
            <a:endParaRPr sz="1200">
              <a:solidFill>
                <a:schemeClr val="dk1"/>
              </a:solidFill>
            </a:endParaRPr>
          </a:p>
          <a:p>
            <a:pPr marL="269999" lvl="0" indent="-3810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ODEVZDÁNÍ DOKUMENTŮ </a:t>
            </a:r>
            <a:endParaRPr>
              <a:solidFill>
                <a:schemeClr val="dk1"/>
              </a:solidFill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IPP na semináři před praxí (alespoň rámcový plán - CÍLE), finální verzi týden před praxí zaslat k elektronickému podpisu. 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A61C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NEPODEPSANÝ “Individuální plán praxe” NEBUDE UZNÁN!!! NEZAPOČÍTÁ SE CELÁ PRAXE!!!</a:t>
            </a:r>
            <a:endParaRPr>
              <a:solidFill>
                <a:srgbClr val="A61C00"/>
              </a:solidFill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a hodnocení 14 dní po praxi</a:t>
            </a:r>
            <a:endParaRPr sz="1200">
              <a:solidFill>
                <a:schemeClr val="dk1"/>
              </a:solidFill>
            </a:endParaRPr>
          </a:p>
          <a:p>
            <a:pPr marL="269999" lvl="0" indent="-3810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VEDENÉ PORTFOLIO s dokumenty k praxím - </a:t>
            </a: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předkládá se do konce školního roku či na požádání</a:t>
            </a:r>
            <a:endParaRPr sz="2200">
              <a:solidFill>
                <a:schemeClr val="dk1"/>
              </a:solidFill>
            </a:endParaRPr>
          </a:p>
          <a:p>
            <a:pPr marL="450000" lvl="1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−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(s podpisy učitele, lektora praxe a studenta)</a:t>
            </a:r>
            <a:endParaRPr sz="2200">
              <a:solidFill>
                <a:schemeClr val="dk1"/>
              </a:solidFill>
            </a:endParaRPr>
          </a:p>
          <a:p>
            <a:pPr marL="450000" lvl="1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−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 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lvl="1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−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40" name="Google Shape;340;p17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PODMÍNKY ZÁPOČTU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8"/>
          <p:cNvSpPr txBox="1">
            <a:spLocks noGrp="1"/>
          </p:cNvSpPr>
          <p:nvPr>
            <p:ph type="title"/>
          </p:nvPr>
        </p:nvSpPr>
        <p:spPr>
          <a:xfrm>
            <a:off x="609480" y="541301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PRÁZDNINOVÁ PRAXE I. 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46" name="Google Shape;346;p18"/>
          <p:cNvSpPr txBox="1">
            <a:spLocks noGrp="1"/>
          </p:cNvSpPr>
          <p:nvPr>
            <p:ph type="subTitle" idx="1"/>
          </p:nvPr>
        </p:nvSpPr>
        <p:spPr>
          <a:xfrm>
            <a:off x="481661" y="2038406"/>
            <a:ext cx="10972500" cy="50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89999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a hodnocení – do odevzdávárny </a:t>
            </a:r>
            <a:r>
              <a:rPr lang="cs-CZ" sz="4000">
                <a:latin typeface="Roboto Condensed"/>
                <a:ea typeface="Roboto Condensed"/>
                <a:cs typeface="Roboto Condensed"/>
                <a:sym typeface="Roboto Condensed"/>
              </a:rPr>
              <a:t>učiteli</a:t>
            </a: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své</a:t>
            </a:r>
            <a:r>
              <a:rPr lang="cs-CZ" sz="40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nové seminární skupiny nebo zaslat emailem (dle domluvy)</a:t>
            </a:r>
            <a:endParaRPr sz="2400"/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3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Zápočet z letošní prázdninové praxe se zapisuje ve zkouškovém období zimního semestru (konec ledna).</a:t>
            </a:r>
            <a:endParaRPr sz="2400"/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zápočtu: IPP, zpráva z praxe, hodnocení</a:t>
            </a:r>
            <a:endParaRPr sz="2400"/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9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</a:t>
            </a: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EME</a:t>
            </a: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ZA POZORNOST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"/>
          <p:cNvSpPr/>
          <p:nvPr/>
        </p:nvSpPr>
        <p:spPr>
          <a:xfrm>
            <a:off x="582400" y="1767750"/>
            <a:ext cx="10515000" cy="4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Tereza NAJBRTOVÁ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skupiny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A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koordinátorka praxí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 b="0" i="0" strike="noStrike" cap="none">
                <a:solidFill>
                  <a:srgbClr val="2998E3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najbrtova@jabok.cz</a:t>
            </a:r>
            <a:r>
              <a:rPr lang="cs-CZ" sz="2800" b="0" i="0" strike="noStrike" cap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tel. 771 114 172</a:t>
            </a:r>
            <a:endParaRPr sz="2800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Vojtěch SIVEK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učitel skupiny B </a:t>
            </a:r>
            <a:endParaRPr sz="28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lvl="0" indent="0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sivek</a:t>
            </a:r>
            <a:r>
              <a:rPr lang="cs-CZ" sz="2800">
                <a:solidFill>
                  <a:schemeClr val="hlink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4"/>
              </a:rPr>
              <a:t>@jabok.cz</a:t>
            </a:r>
            <a:endParaRPr sz="2800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Ivana ČIHÁNKOVÁ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skupiny C</a:t>
            </a:r>
            <a:endParaRPr sz="28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cihankova@jabok.cz</a:t>
            </a:r>
            <a:endParaRPr sz="2800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582441" y="18356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KDO JE KDO - </a:t>
            </a:r>
            <a:r>
              <a:rPr lang="cs-CZ" sz="44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ROZDĚLENÍ DO SKUPIN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4b7064c972_0_61"/>
          <p:cNvSpPr/>
          <p:nvPr/>
        </p:nvSpPr>
        <p:spPr>
          <a:xfrm>
            <a:off x="838080" y="1819440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(MSSP)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(OPI)</a:t>
            </a: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Font typeface="Roboto Condensed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Ostatní teoretické předměty - propojení s cíli praxe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KOREKVIZITA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oba zápočty je nutné splnit podmínky obou předmětů.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Rozsah praxe: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až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30% výuky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14b7064c972_0_61"/>
          <p:cNvSpPr/>
          <p:nvPr/>
        </p:nvSpPr>
        <p:spPr>
          <a:xfrm>
            <a:off x="838080" y="3650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PROVÁZANOST</a:t>
            </a: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PŘEDMĚT</a:t>
            </a: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Ů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"/>
          <p:cNvSpPr txBox="1">
            <a:spLocks noGrp="1"/>
          </p:cNvSpPr>
          <p:nvPr>
            <p:ph type="title"/>
          </p:nvPr>
        </p:nvSpPr>
        <p:spPr>
          <a:xfrm>
            <a:off x="609480" y="236603"/>
            <a:ext cx="109725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Časový harmonogram praxí a metodických seminářů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7" name="Google Shape;247;p5"/>
          <p:cNvSpPr txBox="1">
            <a:spLocks noGrp="1"/>
          </p:cNvSpPr>
          <p:nvPr>
            <p:ph type="subTitle" idx="1"/>
          </p:nvPr>
        </p:nvSpPr>
        <p:spPr>
          <a:xfrm>
            <a:off x="228350" y="1676450"/>
            <a:ext cx="11353800" cy="56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.09.	Úvodní seminář pro celý ročník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.09.(1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.00) - 1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5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.9. Otevřen rozpis pro výběr praxe I.</a:t>
            </a:r>
            <a:endParaRPr b="0" i="0" u="none" strike="noStrike" cap="none">
              <a:solidFill>
                <a:srgbClr val="CC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6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.09.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Seminář před praxí v seminárních skupinách – IPP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</a:pPr>
            <a:r>
              <a:rPr lang="cs-CZ" b="1" i="1" u="sng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1" i="1" u="sng" strike="noStrike" cap="none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 - </a:t>
            </a:r>
            <a:r>
              <a:rPr lang="cs-CZ" b="1" i="1" u="sng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</a:t>
            </a:r>
            <a:r>
              <a:rPr lang="cs-CZ" b="1" i="1" u="sng" strike="noStrike" cap="none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 	Praxe I.</a:t>
            </a:r>
            <a:endParaRPr b="0" i="1" u="sng" strike="noStrike" cap="none"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8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.10.(1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.00) - 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20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.10.Otevřen rozpis pro výběr praxe II.</a:t>
            </a:r>
            <a:endParaRPr b="0" i="0" u="none" strike="noStrike" cap="none">
              <a:solidFill>
                <a:srgbClr val="CC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0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	Seminář po praxi v seminárních skupinách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31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	Seminář před praxí v seminárních skupinách – IPP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6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- 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10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 	Praxe II.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15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 (1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</a:t>
            </a:r>
            <a:r>
              <a:rPr lang="cs-CZ" b="0" i="1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00</a:t>
            </a:r>
            <a:r>
              <a:rPr lang="cs-CZ" b="0" i="1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7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.11.Otevřen rozpis pro výběr praxe III.</a:t>
            </a:r>
            <a:endParaRPr sz="4000">
              <a:solidFill>
                <a:srgbClr val="CC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14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	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Seminář po praxi v seminárních skupinách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8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	 Seminář před praxí v seminárních skupinách – IPP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4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- 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8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.12. 	Praxe III.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12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.12.	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Seminář po praxi v seminárních skupinách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strike="noStrik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- připravují na praxi – IPP, příprava, konzultace cílů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- reflektují praxi</a:t>
            </a:r>
            <a:endParaRPr sz="2800" b="0" strike="noStrik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FORMA</a:t>
            </a: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začátku semestru pro celý ročník</a:t>
            </a: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Následně v malých skupinách</a:t>
            </a: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konci ročníku studentská konference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6"/>
          <p:cNvSpPr/>
          <p:nvPr/>
        </p:nvSpPr>
        <p:spPr>
          <a:xfrm>
            <a:off x="838080" y="3650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PROČ METODICKÉ SEMINÁŘE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7"/>
          <p:cNvSpPr/>
          <p:nvPr/>
        </p:nvSpPr>
        <p:spPr>
          <a:xfrm>
            <a:off x="465130" y="2972515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Povolena 1 absence</a:t>
            </a:r>
            <a:endParaRPr sz="3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9" name="Google Shape;259;p7"/>
          <p:cNvSpPr/>
          <p:nvPr/>
        </p:nvSpPr>
        <p:spPr>
          <a:xfrm>
            <a:off x="838080" y="344340"/>
            <a:ext cx="11186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POVINNÁ ÚČAST </a:t>
            </a:r>
            <a:r>
              <a:rPr lang="cs-CZ" sz="40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metodických seminářích</a:t>
            </a:r>
            <a:endParaRPr sz="40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4b7064c972_0_120"/>
          <p:cNvSpPr/>
          <p:nvPr/>
        </p:nvSpPr>
        <p:spPr>
          <a:xfrm>
            <a:off x="1096150" y="2253400"/>
            <a:ext cx="10165200" cy="46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33159" marR="0" lvl="0" indent="-5328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(jsou spojeny s MSSP)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týdnů ve 2. ročníku (každý týden 30 hodin)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prázdninová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mezi 2. a 3. ročníkem (60 hodn)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průběžná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2. ročníku (40 hodin)</a:t>
            </a:r>
            <a:endParaRPr sz="1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týdny (listopad) ve 3. ročníku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k absolutoriu (diplomní praxe)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ve 3. ročníku (po domluvě s vedoucím absolventské práce)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g14b7064c972_0_120"/>
          <p:cNvSpPr/>
          <p:nvPr/>
        </p:nvSpPr>
        <p:spPr>
          <a:xfrm>
            <a:off x="4003305" y="317761"/>
            <a:ext cx="11078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SYSTÉM PRAXÍ NA JABOKU </a:t>
            </a:r>
            <a:endParaRPr sz="140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II. a III. ročník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66" name="Google Shape;266;g14b7064c972_0_120"/>
          <p:cNvSpPr/>
          <p:nvPr/>
        </p:nvSpPr>
        <p:spPr>
          <a:xfrm>
            <a:off x="633475" y="2030075"/>
            <a:ext cx="8724600" cy="2455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g14b7064c972_0_120"/>
          <p:cNvSpPr txBox="1"/>
          <p:nvPr/>
        </p:nvSpPr>
        <p:spPr>
          <a:xfrm>
            <a:off x="913525" y="4485275"/>
            <a:ext cx="9787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g14b7064c972_0_120"/>
          <p:cNvSpPr/>
          <p:nvPr/>
        </p:nvSpPr>
        <p:spPr>
          <a:xfrm>
            <a:off x="428900" y="4382150"/>
            <a:ext cx="8724600" cy="19278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4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400" b="1" u="sng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práci</a:t>
            </a:r>
            <a:r>
              <a:rPr lang="cs-CZ" sz="24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Student musí v rámci praxí splnit tyto náležitosti: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u 4 cílových skupin: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Ohrožené děti, mládež a rodiny – bude realizována povinně </a:t>
            </a: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 státní správě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(OSPOD, sociální kurátoři), doporučujeme ještě druhou praxi v neziskovém sektoru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Dospělí ohrožení sociálním vyloučením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Lidé se zdravotním postižením (mentální, duševní, fyzické, smyslové)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Senioři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</a:t>
            </a:r>
            <a:r>
              <a:rPr lang="cs-CZ" sz="16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pastorační cíle a absolvovat ji na pracovišti, které spadá do kategorie „pastoračních pracovišť. </a:t>
            </a: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9"/>
          <p:cNvSpPr/>
          <p:nvPr/>
        </p:nvSpPr>
        <p:spPr>
          <a:xfrm>
            <a:off x="838080" y="0"/>
            <a:ext cx="10514880" cy="139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</a:t>
            </a: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PRAXÍ VE 2. ROČNÍKU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1077</Words>
  <Application>Microsoft Office PowerPoint</Application>
  <PresentationFormat>Širokoúhlá obrazovka</PresentationFormat>
  <Paragraphs>185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Noto Sans Symbols</vt:lpstr>
      <vt:lpstr>Roboto Condensed</vt:lpstr>
      <vt:lpstr>Arial</vt:lpstr>
      <vt:lpstr>Times New Roman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Časový harmonogram praxí a metodických seminářů</vt:lpstr>
      <vt:lpstr>Prezentace aplikace PowerPoint</vt:lpstr>
      <vt:lpstr>Prezentace aplikace PowerPoint</vt:lpstr>
      <vt:lpstr>Prezentace aplikace PowerPoint</vt:lpstr>
      <vt:lpstr>Prezentace aplikace PowerPoint</vt:lpstr>
      <vt:lpstr> OBLASTI PRAXÍ VE 2. ROČNÍKU </vt:lpstr>
      <vt:lpstr>Zimní semestr 2022/2023 </vt:lpstr>
      <vt:lpstr>Prezentace aplikace PowerPoint</vt:lpstr>
      <vt:lpstr>PASTORAČNÍ PRAXE</vt:lpstr>
      <vt:lpstr>Prezentace aplikace PowerPoint</vt:lpstr>
      <vt:lpstr>Prezentace aplikace PowerPoint</vt:lpstr>
      <vt:lpstr>VÝBĚR PRACOVIŠTĚ PRAXE MIMO ROZPIS - PODMÍNKY </vt:lpstr>
      <vt:lpstr>Prezentace aplikace PowerPoint</vt:lpstr>
      <vt:lpstr>Prezentace aplikace PowerPoint</vt:lpstr>
      <vt:lpstr>Prezentace aplikace PowerPoint</vt:lpstr>
      <vt:lpstr>Prezentace aplikace PowerPoint</vt:lpstr>
      <vt:lpstr>PRÁZDNINOVÁ PRAXE I.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Tereza Najbrtová</cp:lastModifiedBy>
  <cp:revision>1</cp:revision>
  <dcterms:created xsi:type="dcterms:W3CDTF">2020-10-23T12:33:32Z</dcterms:created>
  <dcterms:modified xsi:type="dcterms:W3CDTF">2023-09-11T10:02:49Z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