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73" r:id="rId4"/>
    <p:sldId id="274" r:id="rId5"/>
    <p:sldId id="265" r:id="rId6"/>
    <p:sldId id="266" r:id="rId7"/>
    <p:sldId id="269" r:id="rId8"/>
    <p:sldId id="270" r:id="rId9"/>
    <p:sldId id="271" r:id="rId10"/>
    <p:sldId id="267" r:id="rId11"/>
    <p:sldId id="268" r:id="rId12"/>
    <p:sldId id="260" r:id="rId13"/>
    <p:sldId id="258" r:id="rId14"/>
    <p:sldId id="263" r:id="rId15"/>
    <p:sldId id="262" r:id="rId16"/>
    <p:sldId id="272" r:id="rId17"/>
    <p:sldId id="261" r:id="rId18"/>
    <p:sldId id="264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14" autoAdjust="0"/>
  </p:normalViewPr>
  <p:slideViewPr>
    <p:cSldViewPr>
      <p:cViewPr varScale="1">
        <p:scale>
          <a:sx n="88" d="100"/>
          <a:sy n="88" d="100"/>
        </p:scale>
        <p:origin x="-127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093200" cy="6856413"/>
            <a:chOff x="0" y="0"/>
            <a:chExt cx="5728" cy="4319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962" y="1947"/>
              <a:ext cx="4766" cy="119"/>
              <a:chOff x="993" y="1028"/>
              <a:chExt cx="4766" cy="119"/>
            </a:xfrm>
          </p:grpSpPr>
          <p:sp>
            <p:nvSpPr>
              <p:cNvPr id="13" name="Rectangle 4"/>
              <p:cNvSpPr>
                <a:spLocks noChangeArrowheads="1"/>
              </p:cNvSpPr>
              <p:nvPr userDrawn="1"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4" name="Line 5"/>
              <p:cNvSpPr>
                <a:spLocks noChangeShapeType="1"/>
              </p:cNvSpPr>
              <p:nvPr userDrawn="1"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5" name="Line 6"/>
              <p:cNvSpPr>
                <a:spLocks noChangeShapeType="1"/>
              </p:cNvSpPr>
              <p:nvPr userDrawn="1"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6" name="Line 7"/>
              <p:cNvSpPr>
                <a:spLocks noChangeShapeType="1"/>
              </p:cNvSpPr>
              <p:nvPr userDrawn="1"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7" name="Line 8"/>
              <p:cNvSpPr>
                <a:spLocks noChangeShapeType="1"/>
              </p:cNvSpPr>
              <p:nvPr userDrawn="1"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8" name="Freeform 9"/>
              <p:cNvSpPr>
                <a:spLocks/>
              </p:cNvSpPr>
              <p:nvPr userDrawn="1"/>
            </p:nvSpPr>
            <p:spPr bwMode="ltGray">
              <a:xfrm>
                <a:off x="993" y="1028"/>
                <a:ext cx="4765" cy="119"/>
              </a:xfrm>
              <a:custGeom>
                <a:avLst/>
                <a:gdLst/>
                <a:ahLst/>
                <a:cxnLst>
                  <a:cxn ang="0">
                    <a:pos x="0" y="118"/>
                  </a:cxn>
                  <a:cxn ang="0">
                    <a:pos x="0" y="0"/>
                  </a:cxn>
                  <a:cxn ang="0">
                    <a:pos x="4764" y="0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6" name="Group 10"/>
            <p:cNvGrpSpPr>
              <a:grpSpLocks/>
            </p:cNvGrpSpPr>
            <p:nvPr userDrawn="1"/>
          </p:nvGrpSpPr>
          <p:grpSpPr bwMode="auto">
            <a:xfrm>
              <a:off x="0" y="0"/>
              <a:ext cx="928" cy="4319"/>
              <a:chOff x="0" y="0"/>
              <a:chExt cx="928" cy="4319"/>
            </a:xfrm>
          </p:grpSpPr>
          <p:sp>
            <p:nvSpPr>
              <p:cNvPr id="7" name="Rectangle 11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grpSp>
            <p:nvGrpSpPr>
              <p:cNvPr id="8" name="Group 12"/>
              <p:cNvGrpSpPr>
                <a:grpSpLocks/>
              </p:cNvGrpSpPr>
              <p:nvPr userDrawn="1"/>
            </p:nvGrpSpPr>
            <p:grpSpPr bwMode="auto">
              <a:xfrm>
                <a:off x="0" y="41"/>
                <a:ext cx="928" cy="4035"/>
                <a:chOff x="0" y="41"/>
                <a:chExt cx="928" cy="4035"/>
              </a:xfrm>
            </p:grpSpPr>
            <p:pic>
              <p:nvPicPr>
                <p:cNvPr id="9" name="Picture 13"/>
                <p:cNvPicPr>
                  <a:picLocks noChangeArrowheads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ltGray">
                <a:xfrm>
                  <a:off x="0" y="1014"/>
                  <a:ext cx="920" cy="9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0" name="Freeform 14"/>
                <p:cNvSpPr>
                  <a:spLocks/>
                </p:cNvSpPr>
                <p:nvPr/>
              </p:nvSpPr>
              <p:spPr bwMode="ltGray">
                <a:xfrm>
                  <a:off x="38" y="41"/>
                  <a:ext cx="890" cy="916"/>
                </a:xfrm>
                <a:custGeom>
                  <a:avLst/>
                  <a:gdLst/>
                  <a:ahLst/>
                  <a:cxnLst>
                    <a:cxn ang="0">
                      <a:pos x="307" y="292"/>
                    </a:cxn>
                    <a:cxn ang="0">
                      <a:pos x="307" y="234"/>
                    </a:cxn>
                    <a:cxn ang="0">
                      <a:pos x="261" y="159"/>
                    </a:cxn>
                    <a:cxn ang="0">
                      <a:pos x="247" y="91"/>
                    </a:cxn>
                    <a:cxn ang="0">
                      <a:pos x="225" y="24"/>
                    </a:cxn>
                    <a:cxn ang="0">
                      <a:pos x="259" y="21"/>
                    </a:cxn>
                    <a:cxn ang="0">
                      <a:pos x="298" y="82"/>
                    </a:cxn>
                    <a:cxn ang="0">
                      <a:pos x="322" y="118"/>
                    </a:cxn>
                    <a:cxn ang="0">
                      <a:pos x="358" y="180"/>
                    </a:cxn>
                    <a:cxn ang="0">
                      <a:pos x="406" y="240"/>
                    </a:cxn>
                    <a:cxn ang="0">
                      <a:pos x="505" y="184"/>
                    </a:cxn>
                    <a:cxn ang="0">
                      <a:pos x="514" y="118"/>
                    </a:cxn>
                    <a:cxn ang="0">
                      <a:pos x="552" y="69"/>
                    </a:cxn>
                    <a:cxn ang="0">
                      <a:pos x="589" y="13"/>
                    </a:cxn>
                    <a:cxn ang="0">
                      <a:pos x="615" y="16"/>
                    </a:cxn>
                    <a:cxn ang="0">
                      <a:pos x="600" y="49"/>
                    </a:cxn>
                    <a:cxn ang="0">
                      <a:pos x="592" y="124"/>
                    </a:cxn>
                    <a:cxn ang="0">
                      <a:pos x="574" y="186"/>
                    </a:cxn>
                    <a:cxn ang="0">
                      <a:pos x="568" y="282"/>
                    </a:cxn>
                    <a:cxn ang="0">
                      <a:pos x="645" y="325"/>
                    </a:cxn>
                    <a:cxn ang="0">
                      <a:pos x="720" y="277"/>
                    </a:cxn>
                    <a:cxn ang="0">
                      <a:pos x="816" y="253"/>
                    </a:cxn>
                    <a:cxn ang="0">
                      <a:pos x="861" y="279"/>
                    </a:cxn>
                    <a:cxn ang="0">
                      <a:pos x="796" y="324"/>
                    </a:cxn>
                    <a:cxn ang="0">
                      <a:pos x="735" y="352"/>
                    </a:cxn>
                    <a:cxn ang="0">
                      <a:pos x="669" y="409"/>
                    </a:cxn>
                    <a:cxn ang="0">
                      <a:pos x="673" y="510"/>
                    </a:cxn>
                    <a:cxn ang="0">
                      <a:pos x="751" y="535"/>
                    </a:cxn>
                    <a:cxn ang="0">
                      <a:pos x="819" y="577"/>
                    </a:cxn>
                    <a:cxn ang="0">
                      <a:pos x="874" y="606"/>
                    </a:cxn>
                    <a:cxn ang="0">
                      <a:pos x="867" y="637"/>
                    </a:cxn>
                    <a:cxn ang="0">
                      <a:pos x="807" y="618"/>
                    </a:cxn>
                    <a:cxn ang="0">
                      <a:pos x="736" y="592"/>
                    </a:cxn>
                    <a:cxn ang="0">
                      <a:pos x="615" y="588"/>
                    </a:cxn>
                    <a:cxn ang="0">
                      <a:pos x="576" y="628"/>
                    </a:cxn>
                    <a:cxn ang="0">
                      <a:pos x="618" y="723"/>
                    </a:cxn>
                    <a:cxn ang="0">
                      <a:pos x="640" y="807"/>
                    </a:cxn>
                    <a:cxn ang="0">
                      <a:pos x="664" y="889"/>
                    </a:cxn>
                    <a:cxn ang="0">
                      <a:pos x="624" y="870"/>
                    </a:cxn>
                    <a:cxn ang="0">
                      <a:pos x="568" y="789"/>
                    </a:cxn>
                    <a:cxn ang="0">
                      <a:pos x="513" y="708"/>
                    </a:cxn>
                    <a:cxn ang="0">
                      <a:pos x="390" y="730"/>
                    </a:cxn>
                    <a:cxn ang="0">
                      <a:pos x="339" y="838"/>
                    </a:cxn>
                    <a:cxn ang="0">
                      <a:pos x="285" y="915"/>
                    </a:cxn>
                    <a:cxn ang="0">
                      <a:pos x="276" y="867"/>
                    </a:cxn>
                    <a:cxn ang="0">
                      <a:pos x="298" y="766"/>
                    </a:cxn>
                    <a:cxn ang="0">
                      <a:pos x="324" y="664"/>
                    </a:cxn>
                    <a:cxn ang="0">
                      <a:pos x="283" y="583"/>
                    </a:cxn>
                    <a:cxn ang="0">
                      <a:pos x="201" y="619"/>
                    </a:cxn>
                    <a:cxn ang="0">
                      <a:pos x="88" y="655"/>
                    </a:cxn>
                    <a:cxn ang="0">
                      <a:pos x="16" y="655"/>
                    </a:cxn>
                    <a:cxn ang="0">
                      <a:pos x="94" y="606"/>
                    </a:cxn>
                    <a:cxn ang="0">
                      <a:pos x="162" y="567"/>
                    </a:cxn>
                    <a:cxn ang="0">
                      <a:pos x="247" y="504"/>
                    </a:cxn>
                    <a:cxn ang="0">
                      <a:pos x="190" y="390"/>
                    </a:cxn>
                    <a:cxn ang="0">
                      <a:pos x="81" y="355"/>
                    </a:cxn>
                    <a:cxn ang="0">
                      <a:pos x="3" y="307"/>
                    </a:cxn>
                    <a:cxn ang="0">
                      <a:pos x="39" y="286"/>
                    </a:cxn>
                    <a:cxn ang="0">
                      <a:pos x="115" y="306"/>
                    </a:cxn>
                    <a:cxn ang="0">
                      <a:pos x="226" y="327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1" name="Freeform 15"/>
                <p:cNvSpPr>
                  <a:spLocks/>
                </p:cNvSpPr>
                <p:nvPr/>
              </p:nvSpPr>
              <p:spPr bwMode="ltGray">
                <a:xfrm>
                  <a:off x="6" y="2087"/>
                  <a:ext cx="890" cy="916"/>
                </a:xfrm>
                <a:custGeom>
                  <a:avLst/>
                  <a:gdLst/>
                  <a:ahLst/>
                  <a:cxnLst>
                    <a:cxn ang="0">
                      <a:pos x="307" y="292"/>
                    </a:cxn>
                    <a:cxn ang="0">
                      <a:pos x="307" y="234"/>
                    </a:cxn>
                    <a:cxn ang="0">
                      <a:pos x="261" y="159"/>
                    </a:cxn>
                    <a:cxn ang="0">
                      <a:pos x="247" y="91"/>
                    </a:cxn>
                    <a:cxn ang="0">
                      <a:pos x="225" y="24"/>
                    </a:cxn>
                    <a:cxn ang="0">
                      <a:pos x="259" y="21"/>
                    </a:cxn>
                    <a:cxn ang="0">
                      <a:pos x="298" y="82"/>
                    </a:cxn>
                    <a:cxn ang="0">
                      <a:pos x="322" y="118"/>
                    </a:cxn>
                    <a:cxn ang="0">
                      <a:pos x="358" y="180"/>
                    </a:cxn>
                    <a:cxn ang="0">
                      <a:pos x="406" y="240"/>
                    </a:cxn>
                    <a:cxn ang="0">
                      <a:pos x="505" y="184"/>
                    </a:cxn>
                    <a:cxn ang="0">
                      <a:pos x="514" y="118"/>
                    </a:cxn>
                    <a:cxn ang="0">
                      <a:pos x="552" y="69"/>
                    </a:cxn>
                    <a:cxn ang="0">
                      <a:pos x="589" y="13"/>
                    </a:cxn>
                    <a:cxn ang="0">
                      <a:pos x="615" y="16"/>
                    </a:cxn>
                    <a:cxn ang="0">
                      <a:pos x="600" y="49"/>
                    </a:cxn>
                    <a:cxn ang="0">
                      <a:pos x="592" y="124"/>
                    </a:cxn>
                    <a:cxn ang="0">
                      <a:pos x="574" y="186"/>
                    </a:cxn>
                    <a:cxn ang="0">
                      <a:pos x="568" y="282"/>
                    </a:cxn>
                    <a:cxn ang="0">
                      <a:pos x="645" y="325"/>
                    </a:cxn>
                    <a:cxn ang="0">
                      <a:pos x="720" y="277"/>
                    </a:cxn>
                    <a:cxn ang="0">
                      <a:pos x="816" y="253"/>
                    </a:cxn>
                    <a:cxn ang="0">
                      <a:pos x="861" y="279"/>
                    </a:cxn>
                    <a:cxn ang="0">
                      <a:pos x="796" y="324"/>
                    </a:cxn>
                    <a:cxn ang="0">
                      <a:pos x="735" y="352"/>
                    </a:cxn>
                    <a:cxn ang="0">
                      <a:pos x="669" y="409"/>
                    </a:cxn>
                    <a:cxn ang="0">
                      <a:pos x="673" y="510"/>
                    </a:cxn>
                    <a:cxn ang="0">
                      <a:pos x="751" y="535"/>
                    </a:cxn>
                    <a:cxn ang="0">
                      <a:pos x="819" y="577"/>
                    </a:cxn>
                    <a:cxn ang="0">
                      <a:pos x="874" y="606"/>
                    </a:cxn>
                    <a:cxn ang="0">
                      <a:pos x="867" y="637"/>
                    </a:cxn>
                    <a:cxn ang="0">
                      <a:pos x="807" y="618"/>
                    </a:cxn>
                    <a:cxn ang="0">
                      <a:pos x="736" y="592"/>
                    </a:cxn>
                    <a:cxn ang="0">
                      <a:pos x="615" y="588"/>
                    </a:cxn>
                    <a:cxn ang="0">
                      <a:pos x="576" y="628"/>
                    </a:cxn>
                    <a:cxn ang="0">
                      <a:pos x="618" y="723"/>
                    </a:cxn>
                    <a:cxn ang="0">
                      <a:pos x="640" y="807"/>
                    </a:cxn>
                    <a:cxn ang="0">
                      <a:pos x="664" y="889"/>
                    </a:cxn>
                    <a:cxn ang="0">
                      <a:pos x="624" y="870"/>
                    </a:cxn>
                    <a:cxn ang="0">
                      <a:pos x="568" y="789"/>
                    </a:cxn>
                    <a:cxn ang="0">
                      <a:pos x="513" y="708"/>
                    </a:cxn>
                    <a:cxn ang="0">
                      <a:pos x="390" y="730"/>
                    </a:cxn>
                    <a:cxn ang="0">
                      <a:pos x="339" y="838"/>
                    </a:cxn>
                    <a:cxn ang="0">
                      <a:pos x="285" y="915"/>
                    </a:cxn>
                    <a:cxn ang="0">
                      <a:pos x="276" y="867"/>
                    </a:cxn>
                    <a:cxn ang="0">
                      <a:pos x="298" y="766"/>
                    </a:cxn>
                    <a:cxn ang="0">
                      <a:pos x="324" y="664"/>
                    </a:cxn>
                    <a:cxn ang="0">
                      <a:pos x="283" y="583"/>
                    </a:cxn>
                    <a:cxn ang="0">
                      <a:pos x="201" y="619"/>
                    </a:cxn>
                    <a:cxn ang="0">
                      <a:pos x="88" y="655"/>
                    </a:cxn>
                    <a:cxn ang="0">
                      <a:pos x="16" y="655"/>
                    </a:cxn>
                    <a:cxn ang="0">
                      <a:pos x="94" y="606"/>
                    </a:cxn>
                    <a:cxn ang="0">
                      <a:pos x="162" y="567"/>
                    </a:cxn>
                    <a:cxn ang="0">
                      <a:pos x="247" y="504"/>
                    </a:cxn>
                    <a:cxn ang="0">
                      <a:pos x="190" y="390"/>
                    </a:cxn>
                    <a:cxn ang="0">
                      <a:pos x="81" y="355"/>
                    </a:cxn>
                    <a:cxn ang="0">
                      <a:pos x="3" y="307"/>
                    </a:cxn>
                    <a:cxn ang="0">
                      <a:pos x="39" y="286"/>
                    </a:cxn>
                    <a:cxn ang="0">
                      <a:pos x="115" y="306"/>
                    </a:cxn>
                    <a:cxn ang="0">
                      <a:pos x="226" y="327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  <p:sp>
              <p:nvSpPr>
                <p:cNvPr id="12" name="Freeform 16"/>
                <p:cNvSpPr>
                  <a:spLocks/>
                </p:cNvSpPr>
                <p:nvPr/>
              </p:nvSpPr>
              <p:spPr bwMode="ltGray">
                <a:xfrm>
                  <a:off x="6" y="3160"/>
                  <a:ext cx="890" cy="916"/>
                </a:xfrm>
                <a:custGeom>
                  <a:avLst/>
                  <a:gdLst/>
                  <a:ahLst/>
                  <a:cxnLst>
                    <a:cxn ang="0">
                      <a:pos x="307" y="292"/>
                    </a:cxn>
                    <a:cxn ang="0">
                      <a:pos x="307" y="234"/>
                    </a:cxn>
                    <a:cxn ang="0">
                      <a:pos x="261" y="159"/>
                    </a:cxn>
                    <a:cxn ang="0">
                      <a:pos x="247" y="91"/>
                    </a:cxn>
                    <a:cxn ang="0">
                      <a:pos x="225" y="24"/>
                    </a:cxn>
                    <a:cxn ang="0">
                      <a:pos x="259" y="21"/>
                    </a:cxn>
                    <a:cxn ang="0">
                      <a:pos x="298" y="82"/>
                    </a:cxn>
                    <a:cxn ang="0">
                      <a:pos x="322" y="118"/>
                    </a:cxn>
                    <a:cxn ang="0">
                      <a:pos x="358" y="180"/>
                    </a:cxn>
                    <a:cxn ang="0">
                      <a:pos x="406" y="240"/>
                    </a:cxn>
                    <a:cxn ang="0">
                      <a:pos x="505" y="184"/>
                    </a:cxn>
                    <a:cxn ang="0">
                      <a:pos x="514" y="118"/>
                    </a:cxn>
                    <a:cxn ang="0">
                      <a:pos x="552" y="69"/>
                    </a:cxn>
                    <a:cxn ang="0">
                      <a:pos x="589" y="13"/>
                    </a:cxn>
                    <a:cxn ang="0">
                      <a:pos x="615" y="16"/>
                    </a:cxn>
                    <a:cxn ang="0">
                      <a:pos x="600" y="49"/>
                    </a:cxn>
                    <a:cxn ang="0">
                      <a:pos x="592" y="124"/>
                    </a:cxn>
                    <a:cxn ang="0">
                      <a:pos x="574" y="186"/>
                    </a:cxn>
                    <a:cxn ang="0">
                      <a:pos x="568" y="282"/>
                    </a:cxn>
                    <a:cxn ang="0">
                      <a:pos x="645" y="325"/>
                    </a:cxn>
                    <a:cxn ang="0">
                      <a:pos x="720" y="277"/>
                    </a:cxn>
                    <a:cxn ang="0">
                      <a:pos x="816" y="253"/>
                    </a:cxn>
                    <a:cxn ang="0">
                      <a:pos x="861" y="279"/>
                    </a:cxn>
                    <a:cxn ang="0">
                      <a:pos x="796" y="324"/>
                    </a:cxn>
                    <a:cxn ang="0">
                      <a:pos x="735" y="352"/>
                    </a:cxn>
                    <a:cxn ang="0">
                      <a:pos x="669" y="409"/>
                    </a:cxn>
                    <a:cxn ang="0">
                      <a:pos x="673" y="510"/>
                    </a:cxn>
                    <a:cxn ang="0">
                      <a:pos x="751" y="535"/>
                    </a:cxn>
                    <a:cxn ang="0">
                      <a:pos x="819" y="577"/>
                    </a:cxn>
                    <a:cxn ang="0">
                      <a:pos x="874" y="606"/>
                    </a:cxn>
                    <a:cxn ang="0">
                      <a:pos x="867" y="637"/>
                    </a:cxn>
                    <a:cxn ang="0">
                      <a:pos x="807" y="618"/>
                    </a:cxn>
                    <a:cxn ang="0">
                      <a:pos x="736" y="592"/>
                    </a:cxn>
                    <a:cxn ang="0">
                      <a:pos x="615" y="588"/>
                    </a:cxn>
                    <a:cxn ang="0">
                      <a:pos x="576" y="628"/>
                    </a:cxn>
                    <a:cxn ang="0">
                      <a:pos x="618" y="723"/>
                    </a:cxn>
                    <a:cxn ang="0">
                      <a:pos x="640" y="807"/>
                    </a:cxn>
                    <a:cxn ang="0">
                      <a:pos x="664" y="889"/>
                    </a:cxn>
                    <a:cxn ang="0">
                      <a:pos x="624" y="870"/>
                    </a:cxn>
                    <a:cxn ang="0">
                      <a:pos x="568" y="789"/>
                    </a:cxn>
                    <a:cxn ang="0">
                      <a:pos x="513" y="708"/>
                    </a:cxn>
                    <a:cxn ang="0">
                      <a:pos x="390" y="730"/>
                    </a:cxn>
                    <a:cxn ang="0">
                      <a:pos x="339" y="838"/>
                    </a:cxn>
                    <a:cxn ang="0">
                      <a:pos x="285" y="915"/>
                    </a:cxn>
                    <a:cxn ang="0">
                      <a:pos x="276" y="867"/>
                    </a:cxn>
                    <a:cxn ang="0">
                      <a:pos x="298" y="766"/>
                    </a:cxn>
                    <a:cxn ang="0">
                      <a:pos x="324" y="664"/>
                    </a:cxn>
                    <a:cxn ang="0">
                      <a:pos x="283" y="583"/>
                    </a:cxn>
                    <a:cxn ang="0">
                      <a:pos x="201" y="619"/>
                    </a:cxn>
                    <a:cxn ang="0">
                      <a:pos x="88" y="655"/>
                    </a:cxn>
                    <a:cxn ang="0">
                      <a:pos x="16" y="655"/>
                    </a:cxn>
                    <a:cxn ang="0">
                      <a:pos x="94" y="606"/>
                    </a:cxn>
                    <a:cxn ang="0">
                      <a:pos x="162" y="567"/>
                    </a:cxn>
                    <a:cxn ang="0">
                      <a:pos x="247" y="504"/>
                    </a:cxn>
                    <a:cxn ang="0">
                      <a:pos x="190" y="390"/>
                    </a:cxn>
                    <a:cxn ang="0">
                      <a:pos x="81" y="355"/>
                    </a:cxn>
                    <a:cxn ang="0">
                      <a:pos x="3" y="307"/>
                    </a:cxn>
                    <a:cxn ang="0">
                      <a:pos x="39" y="286"/>
                    </a:cxn>
                    <a:cxn ang="0">
                      <a:pos x="115" y="306"/>
                    </a:cxn>
                    <a:cxn ang="0">
                      <a:pos x="226" y="327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 cap="rnd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cs-CZ"/>
                </a:p>
              </p:txBody>
            </p:sp>
          </p:grpSp>
        </p:grpSp>
      </p:grpSp>
      <p:sp>
        <p:nvSpPr>
          <p:cNvPr id="3089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652588" y="1806575"/>
            <a:ext cx="7391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559175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dt" sz="half" idx="10"/>
          </p:nvPr>
        </p:nvSpPr>
        <p:spPr>
          <a:xfrm>
            <a:off x="1524000" y="6350000"/>
            <a:ext cx="1724025" cy="457200"/>
          </a:xfrm>
        </p:spPr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3643313" y="6350000"/>
            <a:ext cx="3449637" cy="457200"/>
          </a:xfrm>
        </p:spPr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91400" y="6350000"/>
            <a:ext cx="1724025" cy="457200"/>
          </a:xfrm>
        </p:spPr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fld id="{7358F495-E218-404E-AAAF-357BB6D37F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45E54-19B5-4C90-8659-BC480286CB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99313" y="304800"/>
            <a:ext cx="1906587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479550" y="304800"/>
            <a:ext cx="5567363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9A30F-AD9A-4842-9641-6F79904198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95F7A-5944-431B-8A5C-890102F53A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5B4A0-1DE5-40DB-AB89-D6D21C3C5B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473C3-DD71-4DAA-827A-FE454D6192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EBADC-BECD-4C20-8190-2DBACCA1DC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E3AD4-1AB3-4C3D-8B42-2E35903731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22D0D-DF44-49C3-9B34-491F8342E3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E8474-2FFB-4B04-870B-CC9C39FA8E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5DBE3-83A3-4AD7-9D86-8B129DD144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926" cy="4319"/>
              <a:chOff x="0" y="0"/>
              <a:chExt cx="926" cy="4319"/>
            </a:xfrm>
          </p:grpSpPr>
          <p:sp>
            <p:nvSpPr>
              <p:cNvPr id="2052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pic>
            <p:nvPicPr>
              <p:cNvPr id="1041" name="Picture 5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ltGray">
              <a:xfrm>
                <a:off x="6" y="31"/>
                <a:ext cx="920" cy="9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54" name="Freeform 6"/>
              <p:cNvSpPr>
                <a:spLocks/>
              </p:cNvSpPr>
              <p:nvPr/>
            </p:nvSpPr>
            <p:spPr bwMode="ltGray">
              <a:xfrm>
                <a:off x="6" y="1023"/>
                <a:ext cx="890" cy="916"/>
              </a:xfrm>
              <a:custGeom>
                <a:avLst/>
                <a:gdLst/>
                <a:ahLst/>
                <a:cxnLst>
                  <a:cxn ang="0">
                    <a:pos x="307" y="292"/>
                  </a:cxn>
                  <a:cxn ang="0">
                    <a:pos x="307" y="234"/>
                  </a:cxn>
                  <a:cxn ang="0">
                    <a:pos x="261" y="159"/>
                  </a:cxn>
                  <a:cxn ang="0">
                    <a:pos x="247" y="91"/>
                  </a:cxn>
                  <a:cxn ang="0">
                    <a:pos x="225" y="24"/>
                  </a:cxn>
                  <a:cxn ang="0">
                    <a:pos x="259" y="21"/>
                  </a:cxn>
                  <a:cxn ang="0">
                    <a:pos x="298" y="82"/>
                  </a:cxn>
                  <a:cxn ang="0">
                    <a:pos x="322" y="118"/>
                  </a:cxn>
                  <a:cxn ang="0">
                    <a:pos x="358" y="180"/>
                  </a:cxn>
                  <a:cxn ang="0">
                    <a:pos x="406" y="240"/>
                  </a:cxn>
                  <a:cxn ang="0">
                    <a:pos x="505" y="184"/>
                  </a:cxn>
                  <a:cxn ang="0">
                    <a:pos x="514" y="118"/>
                  </a:cxn>
                  <a:cxn ang="0">
                    <a:pos x="552" y="69"/>
                  </a:cxn>
                  <a:cxn ang="0">
                    <a:pos x="589" y="13"/>
                  </a:cxn>
                  <a:cxn ang="0">
                    <a:pos x="615" y="16"/>
                  </a:cxn>
                  <a:cxn ang="0">
                    <a:pos x="600" y="49"/>
                  </a:cxn>
                  <a:cxn ang="0">
                    <a:pos x="592" y="124"/>
                  </a:cxn>
                  <a:cxn ang="0">
                    <a:pos x="574" y="186"/>
                  </a:cxn>
                  <a:cxn ang="0">
                    <a:pos x="568" y="282"/>
                  </a:cxn>
                  <a:cxn ang="0">
                    <a:pos x="645" y="325"/>
                  </a:cxn>
                  <a:cxn ang="0">
                    <a:pos x="720" y="277"/>
                  </a:cxn>
                  <a:cxn ang="0">
                    <a:pos x="816" y="253"/>
                  </a:cxn>
                  <a:cxn ang="0">
                    <a:pos x="861" y="279"/>
                  </a:cxn>
                  <a:cxn ang="0">
                    <a:pos x="796" y="324"/>
                  </a:cxn>
                  <a:cxn ang="0">
                    <a:pos x="735" y="352"/>
                  </a:cxn>
                  <a:cxn ang="0">
                    <a:pos x="669" y="409"/>
                  </a:cxn>
                  <a:cxn ang="0">
                    <a:pos x="673" y="510"/>
                  </a:cxn>
                  <a:cxn ang="0">
                    <a:pos x="751" y="535"/>
                  </a:cxn>
                  <a:cxn ang="0">
                    <a:pos x="819" y="577"/>
                  </a:cxn>
                  <a:cxn ang="0">
                    <a:pos x="874" y="606"/>
                  </a:cxn>
                  <a:cxn ang="0">
                    <a:pos x="867" y="637"/>
                  </a:cxn>
                  <a:cxn ang="0">
                    <a:pos x="807" y="618"/>
                  </a:cxn>
                  <a:cxn ang="0">
                    <a:pos x="736" y="592"/>
                  </a:cxn>
                  <a:cxn ang="0">
                    <a:pos x="615" y="588"/>
                  </a:cxn>
                  <a:cxn ang="0">
                    <a:pos x="576" y="628"/>
                  </a:cxn>
                  <a:cxn ang="0">
                    <a:pos x="618" y="723"/>
                  </a:cxn>
                  <a:cxn ang="0">
                    <a:pos x="640" y="807"/>
                  </a:cxn>
                  <a:cxn ang="0">
                    <a:pos x="664" y="889"/>
                  </a:cxn>
                  <a:cxn ang="0">
                    <a:pos x="624" y="870"/>
                  </a:cxn>
                  <a:cxn ang="0">
                    <a:pos x="568" y="789"/>
                  </a:cxn>
                  <a:cxn ang="0">
                    <a:pos x="513" y="708"/>
                  </a:cxn>
                  <a:cxn ang="0">
                    <a:pos x="390" y="730"/>
                  </a:cxn>
                  <a:cxn ang="0">
                    <a:pos x="339" y="838"/>
                  </a:cxn>
                  <a:cxn ang="0">
                    <a:pos x="285" y="915"/>
                  </a:cxn>
                  <a:cxn ang="0">
                    <a:pos x="276" y="867"/>
                  </a:cxn>
                  <a:cxn ang="0">
                    <a:pos x="298" y="766"/>
                  </a:cxn>
                  <a:cxn ang="0">
                    <a:pos x="324" y="664"/>
                  </a:cxn>
                  <a:cxn ang="0">
                    <a:pos x="283" y="583"/>
                  </a:cxn>
                  <a:cxn ang="0">
                    <a:pos x="201" y="619"/>
                  </a:cxn>
                  <a:cxn ang="0">
                    <a:pos x="88" y="655"/>
                  </a:cxn>
                  <a:cxn ang="0">
                    <a:pos x="16" y="655"/>
                  </a:cxn>
                  <a:cxn ang="0">
                    <a:pos x="94" y="606"/>
                  </a:cxn>
                  <a:cxn ang="0">
                    <a:pos x="162" y="567"/>
                  </a:cxn>
                  <a:cxn ang="0">
                    <a:pos x="247" y="504"/>
                  </a:cxn>
                  <a:cxn ang="0">
                    <a:pos x="190" y="390"/>
                  </a:cxn>
                  <a:cxn ang="0">
                    <a:pos x="81" y="355"/>
                  </a:cxn>
                  <a:cxn ang="0">
                    <a:pos x="3" y="307"/>
                  </a:cxn>
                  <a:cxn ang="0">
                    <a:pos x="39" y="286"/>
                  </a:cxn>
                  <a:cxn ang="0">
                    <a:pos x="115" y="306"/>
                  </a:cxn>
                  <a:cxn ang="0">
                    <a:pos x="226" y="327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55" name="Freeform 7"/>
              <p:cNvSpPr>
                <a:spLocks/>
              </p:cNvSpPr>
              <p:nvPr/>
            </p:nvSpPr>
            <p:spPr bwMode="ltGray">
              <a:xfrm>
                <a:off x="6" y="2087"/>
                <a:ext cx="890" cy="916"/>
              </a:xfrm>
              <a:custGeom>
                <a:avLst/>
                <a:gdLst/>
                <a:ahLst/>
                <a:cxnLst>
                  <a:cxn ang="0">
                    <a:pos x="307" y="292"/>
                  </a:cxn>
                  <a:cxn ang="0">
                    <a:pos x="307" y="234"/>
                  </a:cxn>
                  <a:cxn ang="0">
                    <a:pos x="261" y="159"/>
                  </a:cxn>
                  <a:cxn ang="0">
                    <a:pos x="247" y="91"/>
                  </a:cxn>
                  <a:cxn ang="0">
                    <a:pos x="225" y="24"/>
                  </a:cxn>
                  <a:cxn ang="0">
                    <a:pos x="259" y="21"/>
                  </a:cxn>
                  <a:cxn ang="0">
                    <a:pos x="298" y="82"/>
                  </a:cxn>
                  <a:cxn ang="0">
                    <a:pos x="322" y="118"/>
                  </a:cxn>
                  <a:cxn ang="0">
                    <a:pos x="358" y="180"/>
                  </a:cxn>
                  <a:cxn ang="0">
                    <a:pos x="406" y="240"/>
                  </a:cxn>
                  <a:cxn ang="0">
                    <a:pos x="505" y="184"/>
                  </a:cxn>
                  <a:cxn ang="0">
                    <a:pos x="514" y="118"/>
                  </a:cxn>
                  <a:cxn ang="0">
                    <a:pos x="552" y="69"/>
                  </a:cxn>
                  <a:cxn ang="0">
                    <a:pos x="589" y="13"/>
                  </a:cxn>
                  <a:cxn ang="0">
                    <a:pos x="615" y="16"/>
                  </a:cxn>
                  <a:cxn ang="0">
                    <a:pos x="600" y="49"/>
                  </a:cxn>
                  <a:cxn ang="0">
                    <a:pos x="592" y="124"/>
                  </a:cxn>
                  <a:cxn ang="0">
                    <a:pos x="574" y="186"/>
                  </a:cxn>
                  <a:cxn ang="0">
                    <a:pos x="568" y="282"/>
                  </a:cxn>
                  <a:cxn ang="0">
                    <a:pos x="645" y="325"/>
                  </a:cxn>
                  <a:cxn ang="0">
                    <a:pos x="720" y="277"/>
                  </a:cxn>
                  <a:cxn ang="0">
                    <a:pos x="816" y="253"/>
                  </a:cxn>
                  <a:cxn ang="0">
                    <a:pos x="861" y="279"/>
                  </a:cxn>
                  <a:cxn ang="0">
                    <a:pos x="796" y="324"/>
                  </a:cxn>
                  <a:cxn ang="0">
                    <a:pos x="735" y="352"/>
                  </a:cxn>
                  <a:cxn ang="0">
                    <a:pos x="669" y="409"/>
                  </a:cxn>
                  <a:cxn ang="0">
                    <a:pos x="673" y="510"/>
                  </a:cxn>
                  <a:cxn ang="0">
                    <a:pos x="751" y="535"/>
                  </a:cxn>
                  <a:cxn ang="0">
                    <a:pos x="819" y="577"/>
                  </a:cxn>
                  <a:cxn ang="0">
                    <a:pos x="874" y="606"/>
                  </a:cxn>
                  <a:cxn ang="0">
                    <a:pos x="867" y="637"/>
                  </a:cxn>
                  <a:cxn ang="0">
                    <a:pos x="807" y="618"/>
                  </a:cxn>
                  <a:cxn ang="0">
                    <a:pos x="736" y="592"/>
                  </a:cxn>
                  <a:cxn ang="0">
                    <a:pos x="615" y="588"/>
                  </a:cxn>
                  <a:cxn ang="0">
                    <a:pos x="576" y="628"/>
                  </a:cxn>
                  <a:cxn ang="0">
                    <a:pos x="618" y="723"/>
                  </a:cxn>
                  <a:cxn ang="0">
                    <a:pos x="640" y="807"/>
                  </a:cxn>
                  <a:cxn ang="0">
                    <a:pos x="664" y="889"/>
                  </a:cxn>
                  <a:cxn ang="0">
                    <a:pos x="624" y="870"/>
                  </a:cxn>
                  <a:cxn ang="0">
                    <a:pos x="568" y="789"/>
                  </a:cxn>
                  <a:cxn ang="0">
                    <a:pos x="513" y="708"/>
                  </a:cxn>
                  <a:cxn ang="0">
                    <a:pos x="390" y="730"/>
                  </a:cxn>
                  <a:cxn ang="0">
                    <a:pos x="339" y="838"/>
                  </a:cxn>
                  <a:cxn ang="0">
                    <a:pos x="285" y="915"/>
                  </a:cxn>
                  <a:cxn ang="0">
                    <a:pos x="276" y="867"/>
                  </a:cxn>
                  <a:cxn ang="0">
                    <a:pos x="298" y="766"/>
                  </a:cxn>
                  <a:cxn ang="0">
                    <a:pos x="324" y="664"/>
                  </a:cxn>
                  <a:cxn ang="0">
                    <a:pos x="283" y="583"/>
                  </a:cxn>
                  <a:cxn ang="0">
                    <a:pos x="201" y="619"/>
                  </a:cxn>
                  <a:cxn ang="0">
                    <a:pos x="88" y="655"/>
                  </a:cxn>
                  <a:cxn ang="0">
                    <a:pos x="16" y="655"/>
                  </a:cxn>
                  <a:cxn ang="0">
                    <a:pos x="94" y="606"/>
                  </a:cxn>
                  <a:cxn ang="0">
                    <a:pos x="162" y="567"/>
                  </a:cxn>
                  <a:cxn ang="0">
                    <a:pos x="247" y="504"/>
                  </a:cxn>
                  <a:cxn ang="0">
                    <a:pos x="190" y="390"/>
                  </a:cxn>
                  <a:cxn ang="0">
                    <a:pos x="81" y="355"/>
                  </a:cxn>
                  <a:cxn ang="0">
                    <a:pos x="3" y="307"/>
                  </a:cxn>
                  <a:cxn ang="0">
                    <a:pos x="39" y="286"/>
                  </a:cxn>
                  <a:cxn ang="0">
                    <a:pos x="115" y="306"/>
                  </a:cxn>
                  <a:cxn ang="0">
                    <a:pos x="226" y="327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56" name="Freeform 8"/>
              <p:cNvSpPr>
                <a:spLocks/>
              </p:cNvSpPr>
              <p:nvPr/>
            </p:nvSpPr>
            <p:spPr bwMode="ltGray">
              <a:xfrm>
                <a:off x="6" y="3160"/>
                <a:ext cx="890" cy="916"/>
              </a:xfrm>
              <a:custGeom>
                <a:avLst/>
                <a:gdLst/>
                <a:ahLst/>
                <a:cxnLst>
                  <a:cxn ang="0">
                    <a:pos x="307" y="292"/>
                  </a:cxn>
                  <a:cxn ang="0">
                    <a:pos x="307" y="234"/>
                  </a:cxn>
                  <a:cxn ang="0">
                    <a:pos x="261" y="159"/>
                  </a:cxn>
                  <a:cxn ang="0">
                    <a:pos x="247" y="91"/>
                  </a:cxn>
                  <a:cxn ang="0">
                    <a:pos x="225" y="24"/>
                  </a:cxn>
                  <a:cxn ang="0">
                    <a:pos x="259" y="21"/>
                  </a:cxn>
                  <a:cxn ang="0">
                    <a:pos x="298" y="82"/>
                  </a:cxn>
                  <a:cxn ang="0">
                    <a:pos x="322" y="118"/>
                  </a:cxn>
                  <a:cxn ang="0">
                    <a:pos x="358" y="180"/>
                  </a:cxn>
                  <a:cxn ang="0">
                    <a:pos x="406" y="240"/>
                  </a:cxn>
                  <a:cxn ang="0">
                    <a:pos x="505" y="184"/>
                  </a:cxn>
                  <a:cxn ang="0">
                    <a:pos x="514" y="118"/>
                  </a:cxn>
                  <a:cxn ang="0">
                    <a:pos x="552" y="69"/>
                  </a:cxn>
                  <a:cxn ang="0">
                    <a:pos x="589" y="13"/>
                  </a:cxn>
                  <a:cxn ang="0">
                    <a:pos x="615" y="16"/>
                  </a:cxn>
                  <a:cxn ang="0">
                    <a:pos x="600" y="49"/>
                  </a:cxn>
                  <a:cxn ang="0">
                    <a:pos x="592" y="124"/>
                  </a:cxn>
                  <a:cxn ang="0">
                    <a:pos x="574" y="186"/>
                  </a:cxn>
                  <a:cxn ang="0">
                    <a:pos x="568" y="282"/>
                  </a:cxn>
                  <a:cxn ang="0">
                    <a:pos x="645" y="325"/>
                  </a:cxn>
                  <a:cxn ang="0">
                    <a:pos x="720" y="277"/>
                  </a:cxn>
                  <a:cxn ang="0">
                    <a:pos x="816" y="253"/>
                  </a:cxn>
                  <a:cxn ang="0">
                    <a:pos x="861" y="279"/>
                  </a:cxn>
                  <a:cxn ang="0">
                    <a:pos x="796" y="324"/>
                  </a:cxn>
                  <a:cxn ang="0">
                    <a:pos x="735" y="352"/>
                  </a:cxn>
                  <a:cxn ang="0">
                    <a:pos x="669" y="409"/>
                  </a:cxn>
                  <a:cxn ang="0">
                    <a:pos x="673" y="510"/>
                  </a:cxn>
                  <a:cxn ang="0">
                    <a:pos x="751" y="535"/>
                  </a:cxn>
                  <a:cxn ang="0">
                    <a:pos x="819" y="577"/>
                  </a:cxn>
                  <a:cxn ang="0">
                    <a:pos x="874" y="606"/>
                  </a:cxn>
                  <a:cxn ang="0">
                    <a:pos x="867" y="637"/>
                  </a:cxn>
                  <a:cxn ang="0">
                    <a:pos x="807" y="618"/>
                  </a:cxn>
                  <a:cxn ang="0">
                    <a:pos x="736" y="592"/>
                  </a:cxn>
                  <a:cxn ang="0">
                    <a:pos x="615" y="588"/>
                  </a:cxn>
                  <a:cxn ang="0">
                    <a:pos x="576" y="628"/>
                  </a:cxn>
                  <a:cxn ang="0">
                    <a:pos x="618" y="723"/>
                  </a:cxn>
                  <a:cxn ang="0">
                    <a:pos x="640" y="807"/>
                  </a:cxn>
                  <a:cxn ang="0">
                    <a:pos x="664" y="889"/>
                  </a:cxn>
                  <a:cxn ang="0">
                    <a:pos x="624" y="870"/>
                  </a:cxn>
                  <a:cxn ang="0">
                    <a:pos x="568" y="789"/>
                  </a:cxn>
                  <a:cxn ang="0">
                    <a:pos x="513" y="708"/>
                  </a:cxn>
                  <a:cxn ang="0">
                    <a:pos x="390" y="730"/>
                  </a:cxn>
                  <a:cxn ang="0">
                    <a:pos x="339" y="838"/>
                  </a:cxn>
                  <a:cxn ang="0">
                    <a:pos x="285" y="915"/>
                  </a:cxn>
                  <a:cxn ang="0">
                    <a:pos x="276" y="867"/>
                  </a:cxn>
                  <a:cxn ang="0">
                    <a:pos x="298" y="766"/>
                  </a:cxn>
                  <a:cxn ang="0">
                    <a:pos x="324" y="664"/>
                  </a:cxn>
                  <a:cxn ang="0">
                    <a:pos x="283" y="583"/>
                  </a:cxn>
                  <a:cxn ang="0">
                    <a:pos x="201" y="619"/>
                  </a:cxn>
                  <a:cxn ang="0">
                    <a:pos x="88" y="655"/>
                  </a:cxn>
                  <a:cxn ang="0">
                    <a:pos x="16" y="655"/>
                  </a:cxn>
                  <a:cxn ang="0">
                    <a:pos x="94" y="606"/>
                  </a:cxn>
                  <a:cxn ang="0">
                    <a:pos x="162" y="567"/>
                  </a:cxn>
                  <a:cxn ang="0">
                    <a:pos x="247" y="504"/>
                  </a:cxn>
                  <a:cxn ang="0">
                    <a:pos x="190" y="390"/>
                  </a:cxn>
                  <a:cxn ang="0">
                    <a:pos x="81" y="355"/>
                  </a:cxn>
                  <a:cxn ang="0">
                    <a:pos x="3" y="307"/>
                  </a:cxn>
                  <a:cxn ang="0">
                    <a:pos x="39" y="286"/>
                  </a:cxn>
                  <a:cxn ang="0">
                    <a:pos x="115" y="306"/>
                  </a:cxn>
                  <a:cxn ang="0">
                    <a:pos x="226" y="327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 w="9525" cap="rnd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993" y="1028"/>
              <a:ext cx="4766" cy="119"/>
              <a:chOff x="993" y="1028"/>
              <a:chExt cx="4766" cy="119"/>
            </a:xfrm>
          </p:grpSpPr>
          <p:sp>
            <p:nvSpPr>
              <p:cNvPr id="2058" name="Rectangle 10"/>
              <p:cNvSpPr>
                <a:spLocks noChangeArrowheads="1"/>
              </p:cNvSpPr>
              <p:nvPr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59" name="Line 11"/>
              <p:cNvSpPr>
                <a:spLocks noChangeShapeType="1"/>
              </p:cNvSpPr>
              <p:nvPr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60" name="Line 12"/>
              <p:cNvSpPr>
                <a:spLocks noChangeShapeType="1"/>
              </p:cNvSpPr>
              <p:nvPr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61" name="Line 13"/>
              <p:cNvSpPr>
                <a:spLocks noChangeShapeType="1"/>
              </p:cNvSpPr>
              <p:nvPr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62" name="Line 14"/>
              <p:cNvSpPr>
                <a:spLocks noChangeShapeType="1"/>
              </p:cNvSpPr>
              <p:nvPr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2063" name="Freeform 15"/>
              <p:cNvSpPr>
                <a:spLocks/>
              </p:cNvSpPr>
              <p:nvPr/>
            </p:nvSpPr>
            <p:spPr bwMode="ltGray">
              <a:xfrm>
                <a:off x="993" y="1028"/>
                <a:ext cx="4765" cy="119"/>
              </a:xfrm>
              <a:custGeom>
                <a:avLst/>
                <a:gdLst/>
                <a:ahLst/>
                <a:cxnLst>
                  <a:cxn ang="0">
                    <a:pos x="0" y="118"/>
                  </a:cxn>
                  <a:cxn ang="0">
                    <a:pos x="0" y="0"/>
                  </a:cxn>
                  <a:cxn ang="0">
                    <a:pos x="4764" y="0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</p:grpSp>
      <p:sp>
        <p:nvSpPr>
          <p:cNvPr id="1027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528763" y="304800"/>
            <a:ext cx="756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9550" y="1981200"/>
            <a:ext cx="76263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81138" y="6248400"/>
            <a:ext cx="1782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973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6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9D596EB-3807-450E-8A2A-173D015B61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¬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Cílové skupiny muzikoterapie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Cíle MT lekcí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z="1600" smtClean="0"/>
          </a:p>
          <a:p>
            <a:pPr eaLnBrk="1" hangingPunct="1"/>
            <a:r>
              <a:rPr lang="cs-CZ" sz="1600" smtClean="0"/>
              <a:t>Nové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prožitky</a:t>
            </a:r>
            <a:r>
              <a:rPr lang="cs-CZ" sz="1600" b="1" smtClean="0"/>
              <a:t> </a:t>
            </a:r>
            <a:r>
              <a:rPr lang="cs-CZ" sz="1600" smtClean="0"/>
              <a:t>a </a:t>
            </a:r>
            <a:r>
              <a:rPr lang="cs-CZ" sz="1600" b="1" smtClean="0"/>
              <a:t>poznání</a:t>
            </a:r>
            <a:r>
              <a:rPr lang="cs-CZ" sz="1600" smtClean="0"/>
              <a:t>, rozvoj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fantazie. </a:t>
            </a:r>
            <a:endParaRPr lang="cs-CZ" sz="1600" smtClean="0">
              <a:solidFill>
                <a:srgbClr val="800000"/>
              </a:solidFill>
            </a:endParaRPr>
          </a:p>
          <a:p>
            <a:pPr eaLnBrk="1" hangingPunct="1"/>
            <a:r>
              <a:rPr lang="cs-CZ" sz="1600" smtClean="0"/>
              <a:t>Pomoci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vyjádřit pocit</a:t>
            </a:r>
            <a:r>
              <a:rPr lang="cs-CZ" sz="1600" smtClean="0"/>
              <a:t>, dosáhnout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změny nálady.</a:t>
            </a:r>
          </a:p>
          <a:p>
            <a:pPr eaLnBrk="1" hangingPunct="1"/>
            <a:r>
              <a:rPr lang="cs-CZ" sz="1600" smtClean="0"/>
              <a:t>Rozvoj </a:t>
            </a:r>
            <a:r>
              <a:rPr lang="cs-CZ" sz="1600" b="1" smtClean="0">
                <a:solidFill>
                  <a:srgbClr val="800000"/>
                </a:solidFill>
              </a:rPr>
              <a:t>motorických </a:t>
            </a:r>
            <a:r>
              <a:rPr lang="cs-CZ" sz="1600" smtClean="0"/>
              <a:t>a</a:t>
            </a:r>
            <a:r>
              <a:rPr lang="cs-CZ" sz="1600" b="1" smtClean="0">
                <a:solidFill>
                  <a:srgbClr val="800000"/>
                </a:solidFill>
              </a:rPr>
              <a:t> pohybových schopností.</a:t>
            </a:r>
          </a:p>
          <a:p>
            <a:pPr eaLnBrk="1" hangingPunct="1"/>
            <a:r>
              <a:rPr lang="cs-CZ" sz="1600" smtClean="0"/>
              <a:t>Podpora </a:t>
            </a:r>
            <a:r>
              <a:rPr lang="cs-CZ" sz="1600" b="1" smtClean="0">
                <a:solidFill>
                  <a:srgbClr val="800000"/>
                </a:solidFill>
              </a:rPr>
              <a:t>vývoje řeči</a:t>
            </a:r>
            <a:r>
              <a:rPr lang="cs-CZ" sz="1600" b="1" smtClean="0"/>
              <a:t> </a:t>
            </a:r>
            <a:r>
              <a:rPr lang="cs-CZ" sz="1600" smtClean="0"/>
              <a:t>a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komunikačních schopností.</a:t>
            </a:r>
          </a:p>
          <a:p>
            <a:pPr eaLnBrk="1" hangingPunct="1"/>
            <a:r>
              <a:rPr lang="cs-CZ" sz="1600" smtClean="0"/>
              <a:t>Podpora </a:t>
            </a:r>
            <a:r>
              <a:rPr lang="cs-CZ" sz="1600" b="1" smtClean="0">
                <a:solidFill>
                  <a:srgbClr val="800000"/>
                </a:solidFill>
              </a:rPr>
              <a:t>sociálních vazeb</a:t>
            </a:r>
            <a:r>
              <a:rPr lang="cs-CZ" sz="1600" b="1" smtClean="0"/>
              <a:t> </a:t>
            </a:r>
            <a:r>
              <a:rPr lang="cs-CZ" sz="1600" smtClean="0"/>
              <a:t>a </a:t>
            </a:r>
            <a:r>
              <a:rPr lang="cs-CZ" sz="1600" b="1" smtClean="0">
                <a:solidFill>
                  <a:srgbClr val="800000"/>
                </a:solidFill>
              </a:rPr>
              <a:t>vztahů.</a:t>
            </a:r>
            <a:r>
              <a:rPr lang="cs-CZ" sz="1600" smtClean="0">
                <a:solidFill>
                  <a:srgbClr val="800000"/>
                </a:solidFill>
              </a:rPr>
              <a:t> </a:t>
            </a:r>
          </a:p>
          <a:p>
            <a:pPr eaLnBrk="1" hangingPunct="1"/>
            <a:r>
              <a:rPr lang="cs-CZ" sz="1600" smtClean="0"/>
              <a:t>Podpora při </a:t>
            </a:r>
            <a:r>
              <a:rPr lang="cs-CZ" sz="1600" b="1" smtClean="0">
                <a:solidFill>
                  <a:srgbClr val="800000"/>
                </a:solidFill>
              </a:rPr>
              <a:t>osvojování vědomostí</a:t>
            </a:r>
            <a:r>
              <a:rPr lang="cs-CZ" sz="1600" b="1" smtClean="0"/>
              <a:t> </a:t>
            </a:r>
            <a:r>
              <a:rPr lang="cs-CZ" sz="1600" smtClean="0"/>
              <a:t>a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správných návyků.</a:t>
            </a:r>
          </a:p>
          <a:p>
            <a:pPr eaLnBrk="1" hangingPunct="1"/>
            <a:r>
              <a:rPr lang="cs-CZ" sz="1600" smtClean="0"/>
              <a:t>Rozvoj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paměti.</a:t>
            </a:r>
          </a:p>
          <a:p>
            <a:pPr eaLnBrk="1" hangingPunct="1"/>
            <a:r>
              <a:rPr lang="cs-CZ" sz="1600" smtClean="0"/>
              <a:t>Rozvoj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schopnosti naslouchat</a:t>
            </a:r>
            <a:r>
              <a:rPr lang="cs-CZ" sz="1600" b="1" smtClean="0"/>
              <a:t> </a:t>
            </a:r>
            <a:r>
              <a:rPr lang="cs-CZ" sz="1600" smtClean="0"/>
              <a:t>a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soustředit se.</a:t>
            </a:r>
          </a:p>
          <a:p>
            <a:pPr eaLnBrk="1" hangingPunct="1"/>
            <a:r>
              <a:rPr lang="cs-CZ" sz="1600" smtClean="0"/>
              <a:t>Rozvoj </a:t>
            </a:r>
            <a:r>
              <a:rPr lang="cs-CZ" sz="1600" b="1" smtClean="0">
                <a:solidFill>
                  <a:srgbClr val="800000"/>
                </a:solidFill>
              </a:rPr>
              <a:t>hudebnosti </a:t>
            </a:r>
            <a:r>
              <a:rPr lang="cs-CZ" sz="1600" smtClean="0"/>
              <a:t>a hudební gramotnosti.</a:t>
            </a:r>
            <a:endParaRPr lang="cs-CZ" sz="1600" b="1" smtClean="0"/>
          </a:p>
          <a:p>
            <a:pPr eaLnBrk="1" hangingPunct="1"/>
            <a:r>
              <a:rPr lang="cs-CZ" sz="1600" smtClean="0"/>
              <a:t>Vytvoření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vhodného prostředí</a:t>
            </a:r>
            <a:r>
              <a:rPr lang="cs-CZ" sz="1600" b="1" smtClean="0"/>
              <a:t>, </a:t>
            </a:r>
            <a:r>
              <a:rPr lang="cs-CZ" sz="1600" smtClean="0"/>
              <a:t>pomoci k navození atmosféry bezpečí a důvěry.</a:t>
            </a:r>
          </a:p>
          <a:p>
            <a:pPr eaLnBrk="1" hangingPunct="1"/>
            <a:r>
              <a:rPr lang="cs-CZ" sz="1600" smtClean="0"/>
              <a:t>Vytvoření 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bezpečn</a:t>
            </a:r>
            <a:r>
              <a:rPr lang="cs-CZ" sz="1600" b="1" smtClean="0">
                <a:solidFill>
                  <a:srgbClr val="800000"/>
                </a:solidFill>
              </a:rPr>
              <a:t>ého rámce</a:t>
            </a:r>
            <a:r>
              <a:rPr lang="cs-CZ" sz="1600" smtClean="0">
                <a:cs typeface="Times New Roman" pitchFamily="18" charset="0"/>
              </a:rPr>
              <a:t> pro prožívání bolestivých emocí</a:t>
            </a:r>
            <a:endParaRPr lang="cs-CZ" sz="1600" smtClean="0"/>
          </a:p>
          <a:p>
            <a:pPr lvl="1" eaLnBrk="1" hangingPunct="1"/>
            <a:r>
              <a:rPr lang="cs-CZ" sz="1400" smtClean="0">
                <a:cs typeface="Times New Roman" pitchFamily="18" charset="0"/>
              </a:rPr>
              <a:t>důležité pro práci s týranými dětmi, sexuálně zneužívanými dětmi, dětmi po suicidiálním pokusu.</a:t>
            </a:r>
            <a:endParaRPr lang="cs-CZ" sz="1400" b="1" smtClean="0"/>
          </a:p>
          <a:p>
            <a:pPr eaLnBrk="1" hangingPunct="1">
              <a:buFont typeface="Wingdings" pitchFamily="2" charset="2"/>
              <a:buNone/>
            </a:pPr>
            <a:endParaRPr lang="cs-CZ" sz="1600" smtClean="0"/>
          </a:p>
          <a:p>
            <a:pPr eaLnBrk="1" hangingPunct="1">
              <a:buFont typeface="Wingdings" pitchFamily="2" charset="2"/>
              <a:buNone/>
            </a:pPr>
            <a:endParaRPr lang="cs-CZ" sz="1600" smtClean="0"/>
          </a:p>
          <a:p>
            <a:pPr eaLnBrk="1" hangingPunct="1">
              <a:buFont typeface="Wingdings" pitchFamily="2" charset="2"/>
              <a:buNone/>
            </a:pPr>
            <a:endParaRPr lang="cs-CZ" sz="160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MT ve speciální pedagogice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1600" b="1" smtClean="0">
                <a:cs typeface="Times New Roman" pitchFamily="18" charset="0"/>
              </a:rPr>
              <a:t>V logopedii </a:t>
            </a:r>
            <a:r>
              <a:rPr lang="cs-CZ" sz="1600" b="1" smtClean="0"/>
              <a:t>pomáhá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p</a:t>
            </a:r>
            <a:r>
              <a:rPr lang="cs-CZ" sz="1400" smtClean="0">
                <a:cs typeface="Times New Roman" pitchFamily="18" charset="0"/>
              </a:rPr>
              <a:t>ravidelné dýchání při zpěvu,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rytmická stránka písní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radost ze zpěvu</a:t>
            </a:r>
            <a:r>
              <a:rPr lang="cs-CZ" sz="1600" smtClean="0">
                <a:cs typeface="Times New Roman" pitchFamily="18" charset="0"/>
              </a:rPr>
              <a:t> </a:t>
            </a:r>
            <a:endParaRPr lang="cs-CZ" sz="16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z="1600" b="1" smtClean="0">
                <a:cs typeface="Times New Roman" pitchFamily="18" charset="0"/>
              </a:rPr>
              <a:t> </a:t>
            </a: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1600" b="1" smtClean="0">
                <a:cs typeface="Times New Roman" pitchFamily="18" charset="0"/>
              </a:rPr>
              <a:t>V psychopedii </a:t>
            </a:r>
            <a:r>
              <a:rPr lang="cs-CZ" sz="1600" smtClean="0">
                <a:cs typeface="Times New Roman" pitchFamily="18" charset="0"/>
              </a:rPr>
              <a:t>se vyrovnáváme s poruchou rozumových funkcí</a:t>
            </a:r>
            <a:endParaRPr lang="cs-CZ" sz="16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je postižena schopnost koncentrace, afekty v jednání převládají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pomáhají </a:t>
            </a:r>
            <a:r>
              <a:rPr lang="cs-CZ" sz="1400" smtClean="0">
                <a:cs typeface="Times New Roman" pitchFamily="18" charset="0"/>
              </a:rPr>
              <a:t>lákav</a:t>
            </a:r>
            <a:r>
              <a:rPr lang="cs-CZ" sz="1400" smtClean="0"/>
              <a:t>é</a:t>
            </a:r>
            <a:r>
              <a:rPr lang="cs-CZ" sz="1400" smtClean="0">
                <a:cs typeface="Times New Roman" pitchFamily="18" charset="0"/>
              </a:rPr>
              <a:t> hudební</a:t>
            </a:r>
            <a:r>
              <a:rPr lang="cs-CZ" sz="1400" smtClean="0"/>
              <a:t> nástroje, lákavé vyluzování zvuků</a:t>
            </a:r>
            <a:r>
              <a:rPr lang="cs-CZ" sz="1400" smtClean="0">
                <a:cs typeface="Times New Roman" pitchFamily="18" charset="0"/>
              </a:rPr>
              <a:t>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v</a:t>
            </a:r>
            <a:r>
              <a:rPr lang="cs-CZ" sz="1400" smtClean="0">
                <a:cs typeface="Times New Roman" pitchFamily="18" charset="0"/>
              </a:rPr>
              <a:t>e spojení </a:t>
            </a:r>
            <a:r>
              <a:rPr lang="cs-CZ" sz="1400" smtClean="0"/>
              <a:t>hudby </a:t>
            </a:r>
            <a:r>
              <a:rPr lang="cs-CZ" sz="1400" smtClean="0">
                <a:cs typeface="Times New Roman" pitchFamily="18" charset="0"/>
              </a:rPr>
              <a:t>s pohybem </a:t>
            </a:r>
            <a:r>
              <a:rPr lang="cs-CZ" sz="1400" smtClean="0"/>
              <a:t>se r</a:t>
            </a:r>
            <a:r>
              <a:rPr lang="cs-CZ" sz="1400" smtClean="0">
                <a:cs typeface="Times New Roman" pitchFamily="18" charset="0"/>
              </a:rPr>
              <a:t>ozví</a:t>
            </a:r>
            <a:r>
              <a:rPr lang="cs-CZ" sz="1400" smtClean="0"/>
              <a:t>je</a:t>
            </a:r>
            <a:r>
              <a:rPr lang="cs-CZ" sz="1400" smtClean="0">
                <a:cs typeface="Times New Roman" pitchFamily="18" charset="0"/>
              </a:rPr>
              <a:t>jí motorické schopnosti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hudba p</a:t>
            </a:r>
            <a:r>
              <a:rPr lang="cs-CZ" sz="1400" smtClean="0">
                <a:cs typeface="Times New Roman" pitchFamily="18" charset="0"/>
              </a:rPr>
              <a:t>omáhá navazovat vztahy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přináší </a:t>
            </a:r>
            <a:r>
              <a:rPr lang="cs-CZ" sz="1400" smtClean="0">
                <a:cs typeface="Times New Roman" pitchFamily="18" charset="0"/>
              </a:rPr>
              <a:t>prožitky radosti a uspokojení</a:t>
            </a:r>
            <a:r>
              <a:rPr lang="cs-CZ" sz="1400" smtClean="0"/>
              <a:t> - důležité</a:t>
            </a:r>
            <a:r>
              <a:rPr lang="cs-CZ" sz="1400" smtClean="0">
                <a:cs typeface="Times New Roman" pitchFamily="18" charset="0"/>
              </a:rPr>
              <a:t> pro emocionální výchovu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600" b="1" smtClean="0">
                <a:cs typeface="Times New Roman" pitchFamily="18" charset="0"/>
              </a:rPr>
              <a:t> </a:t>
            </a: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1600" b="1" smtClean="0">
                <a:cs typeface="Times New Roman" pitchFamily="18" charset="0"/>
              </a:rPr>
              <a:t>V somatopedii </a:t>
            </a:r>
            <a:r>
              <a:rPr lang="cs-CZ" sz="1600" smtClean="0">
                <a:cs typeface="Times New Roman" pitchFamily="18" charset="0"/>
              </a:rPr>
              <a:t>se vyrovnáváme s poruchami hybnosti</a:t>
            </a:r>
            <a:endParaRPr lang="cs-CZ" sz="16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umožňuje mnohem účinnější rehabilitaci.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skupinová práce s těmito dětmi napomáhá jejich socializaci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 umožňuje zdravější sebehodnocení a vztahy k okolí.</a:t>
            </a:r>
            <a:endParaRPr lang="cs-CZ" sz="1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16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Lidé s fyzickým handicapem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600" smtClean="0"/>
              <a:t>Hudba a s ní spojené zážitky, schopnosti a dovednosti poskytují</a:t>
            </a:r>
            <a:r>
              <a:rPr lang="cs-CZ" sz="1600" b="1" smtClean="0"/>
              <a:t> </a:t>
            </a:r>
            <a:r>
              <a:rPr lang="cs-CZ" sz="1600" b="1" smtClean="0">
                <a:solidFill>
                  <a:srgbClr val="800000"/>
                </a:solidFill>
              </a:rPr>
              <a:t>kompenzaci handicapu.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1600" b="1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1600" b="1" smtClean="0"/>
              <a:t>Pohybový handicap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S</a:t>
            </a:r>
            <a:r>
              <a:rPr lang="cs-CZ" sz="1400" smtClean="0">
                <a:cs typeface="Times New Roman" pitchFamily="18" charset="0"/>
              </a:rPr>
              <a:t>polupráce fyzioterapeuta s muzikoterapeutem</a:t>
            </a:r>
            <a:r>
              <a:rPr lang="cs-CZ" sz="1400" smtClean="0"/>
              <a:t>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z="1400" smtClean="0"/>
              <a:t>      </a:t>
            </a:r>
            <a:r>
              <a:rPr lang="cs-CZ" sz="1400" smtClean="0">
                <a:cs typeface="Times New Roman" pitchFamily="18" charset="0"/>
              </a:rPr>
              <a:t>FZ určí, jaký pohyb je třeba si osvojit</a:t>
            </a:r>
            <a:r>
              <a:rPr lang="cs-CZ" sz="1400" smtClean="0"/>
              <a:t> -</a:t>
            </a:r>
            <a:r>
              <a:rPr lang="cs-CZ" sz="1400" smtClean="0">
                <a:cs typeface="Times New Roman" pitchFamily="18" charset="0"/>
              </a:rPr>
              <a:t> MT k tomu navrhne hudbu</a:t>
            </a:r>
            <a:r>
              <a:rPr lang="cs-CZ" sz="140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Používají se u</a:t>
            </a:r>
            <a:r>
              <a:rPr lang="cs-CZ" sz="1400" smtClean="0">
                <a:cs typeface="Times New Roman" pitchFamily="18" charset="0"/>
              </a:rPr>
              <a:t>pravené, modifikované hudební nástroje</a:t>
            </a:r>
            <a:r>
              <a:rPr lang="cs-CZ" sz="140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/>
              <a:t>K </a:t>
            </a:r>
            <a:r>
              <a:rPr lang="cs-CZ" sz="1400" smtClean="0">
                <a:cs typeface="Times New Roman" pitchFamily="18" charset="0"/>
              </a:rPr>
              <a:t>vytváření tónů na nástroje se užívají všechny svalové součásti rukou. Např. trsátkem lze hrát na kytaru pohybem celé paže anebo jen malým</a:t>
            </a:r>
            <a:r>
              <a:rPr lang="cs-CZ" sz="1400" smtClean="0"/>
              <a:t> trsátkem.</a:t>
            </a:r>
          </a:p>
          <a:p>
            <a:pPr lvl="1" eaLnBrk="1" hangingPunct="1">
              <a:lnSpc>
                <a:spcPct val="90000"/>
              </a:lnSpc>
            </a:pPr>
            <a:endParaRPr lang="cs-CZ" sz="1400" smtClean="0"/>
          </a:p>
          <a:p>
            <a:pPr eaLnBrk="1" hangingPunct="1">
              <a:lnSpc>
                <a:spcPct val="90000"/>
              </a:lnSpc>
            </a:pPr>
            <a:r>
              <a:rPr lang="cs-CZ" sz="1600" b="1" smtClean="0">
                <a:cs typeface="Times New Roman" pitchFamily="18" charset="0"/>
              </a:rPr>
              <a:t>Nevidomí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Vyjadřování skrze </a:t>
            </a:r>
            <a:r>
              <a:rPr lang="cs-CZ" sz="1400" smtClean="0"/>
              <a:t>hudbu </a:t>
            </a:r>
            <a:r>
              <a:rPr lang="cs-CZ" sz="1400" smtClean="0">
                <a:cs typeface="Times New Roman" pitchFamily="18" charset="0"/>
              </a:rPr>
              <a:t>dodává sebejistotu</a:t>
            </a:r>
            <a:r>
              <a:rPr lang="cs-CZ" sz="1400" smtClean="0"/>
              <a:t>, která umožňuje i</a:t>
            </a:r>
            <a:r>
              <a:rPr lang="cs-CZ" sz="1400" smtClean="0">
                <a:cs typeface="Times New Roman" pitchFamily="18" charset="0"/>
              </a:rPr>
              <a:t> více jistoty v pohybu.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V současnosti je možné převést do Brailova písma jakýkoliv notový zápis. Většina nevidomých se však učí opakováním.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endParaRPr lang="cs-CZ" sz="1400" smtClean="0"/>
          </a:p>
          <a:p>
            <a:pPr eaLnBrk="1" hangingPunct="1">
              <a:lnSpc>
                <a:spcPct val="90000"/>
              </a:lnSpc>
            </a:pPr>
            <a:r>
              <a:rPr lang="cs-CZ" sz="1600" b="1" smtClean="0">
                <a:cs typeface="Times New Roman" pitchFamily="18" charset="0"/>
              </a:rPr>
              <a:t>Neslyšící</a:t>
            </a:r>
            <a:endParaRPr lang="cs-CZ" sz="1600" smtClean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Většina neslyšících má zbytky sluchu a rádi tedy hudbu poslouchají, přinejmenším cítí vibrace (kytary, bubnů apod.).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MT může podpořit tzv. </a:t>
            </a:r>
            <a:r>
              <a:rPr lang="cs-CZ" sz="1400" b="1" smtClean="0">
                <a:cs typeface="Times New Roman" pitchFamily="18" charset="0"/>
              </a:rPr>
              <a:t>orální program, </a:t>
            </a:r>
            <a:r>
              <a:rPr lang="cs-CZ" sz="1400" smtClean="0">
                <a:cs typeface="Times New Roman" pitchFamily="18" charset="0"/>
              </a:rPr>
              <a:t>kdy je zakázána znaková řeč. </a:t>
            </a:r>
            <a:endParaRPr lang="cs-CZ" sz="1400" smtClean="0"/>
          </a:p>
          <a:p>
            <a:pPr lvl="1" eaLnBrk="1" hangingPunct="1">
              <a:lnSpc>
                <a:spcPct val="90000"/>
              </a:lnSpc>
            </a:pPr>
            <a:r>
              <a:rPr lang="cs-CZ" sz="1400" smtClean="0">
                <a:cs typeface="Times New Roman" pitchFamily="18" charset="0"/>
              </a:rPr>
              <a:t>Neslyšící se učí  používat svůj hlas, vydávat zvuky a kultivovat </a:t>
            </a:r>
            <a:r>
              <a:rPr lang="cs-CZ" sz="1400" smtClean="0"/>
              <a:t>je, jde o tzv. </a:t>
            </a:r>
            <a:r>
              <a:rPr lang="cs-CZ" sz="1400" b="1" smtClean="0"/>
              <a:t>hudebně-řečovou</a:t>
            </a:r>
            <a:r>
              <a:rPr lang="cs-CZ" sz="1400" smtClean="0"/>
              <a:t> terapii.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Lidé s mentální retardací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18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800" smtClean="0"/>
              <a:t>      Při práci s lidmi s mentální retardací využíváme s</a:t>
            </a:r>
            <a:r>
              <a:rPr lang="cs-CZ" sz="1600" smtClean="0">
                <a:cs typeface="Times New Roman" pitchFamily="18" charset="0"/>
              </a:rPr>
              <a:t>chopnosti hudby vtáhnout člověka do procesu učení. Pozornost zvyšuje </a:t>
            </a:r>
            <a:r>
              <a:rPr lang="cs-CZ" sz="1600" b="1" smtClean="0">
                <a:cs typeface="Times New Roman" pitchFamily="18" charset="0"/>
              </a:rPr>
              <a:t>zábavnost zvuku, úderu, tónu.</a:t>
            </a:r>
            <a:r>
              <a:rPr lang="cs-CZ" sz="1600" smtClean="0">
                <a:cs typeface="Times New Roman" pitchFamily="18" charset="0"/>
              </a:rPr>
              <a:t> </a:t>
            </a:r>
            <a:endParaRPr lang="cs-CZ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16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600" b="1" smtClean="0"/>
              <a:t>Muzikoterapeutické lekce nabízejí: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smtClean="0"/>
              <a:t>Možnosti</a:t>
            </a:r>
            <a:r>
              <a:rPr lang="cs-CZ" sz="1600" smtClean="0">
                <a:cs typeface="Times New Roman" pitchFamily="18" charset="0"/>
              </a:rPr>
              <a:t> rozvíjet 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schopnost porozumění,</a:t>
            </a:r>
            <a:r>
              <a:rPr lang="cs-CZ" sz="1600" smtClean="0">
                <a:solidFill>
                  <a:srgbClr val="800000"/>
                </a:solidFill>
                <a:cs typeface="Times New Roman" pitchFamily="18" charset="0"/>
              </a:rPr>
              <a:t> 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komunikační a jazykové dovednosti</a:t>
            </a:r>
            <a:r>
              <a:rPr lang="cs-CZ" sz="1600" smtClean="0">
                <a:solidFill>
                  <a:srgbClr val="800000"/>
                </a:solidFill>
                <a:cs typeface="Times New Roman" pitchFamily="18" charset="0"/>
              </a:rPr>
              <a:t>.</a:t>
            </a:r>
            <a:r>
              <a:rPr lang="cs-CZ" sz="1600" smtClean="0">
                <a:cs typeface="Times New Roman" pitchFamily="18" charset="0"/>
              </a:rPr>
              <a:t>  Terapeut </a:t>
            </a:r>
            <a:r>
              <a:rPr lang="cs-CZ" sz="1600" b="1" smtClean="0"/>
              <a:t>vytváří písně</a:t>
            </a:r>
            <a:r>
              <a:rPr lang="cs-CZ" sz="1600" smtClean="0">
                <a:cs typeface="Times New Roman" pitchFamily="18" charset="0"/>
              </a:rPr>
              <a:t> na slova a instrukce, kterým chce, aby klienti porozuměli.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smtClean="0"/>
              <a:t>Prostřednictvím rytmu podpořit</a:t>
            </a:r>
            <a:r>
              <a:rPr lang="cs-CZ" sz="1600" smtClean="0">
                <a:cs typeface="Times New Roman" pitchFamily="18" charset="0"/>
              </a:rPr>
              <a:t> 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početní trivium</a:t>
            </a:r>
            <a:r>
              <a:rPr lang="cs-CZ" sz="1600" smtClean="0">
                <a:cs typeface="Times New Roman" pitchFamily="18" charset="0"/>
              </a:rPr>
              <a:t> – kolikrát udeřím na buben? Učení napodobováním. 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b="1" smtClean="0">
                <a:solidFill>
                  <a:srgbClr val="800000"/>
                </a:solidFill>
              </a:rPr>
              <a:t>U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čení barev a tvarů</a:t>
            </a:r>
            <a:r>
              <a:rPr lang="cs-CZ" sz="1600" smtClean="0">
                <a:cs typeface="Times New Roman" pitchFamily="18" charset="0"/>
              </a:rPr>
              <a:t> může být podpořeno hudbou, prostřednictvím jednoduchých bicích nástrojů a jejich zvuků (různobarevné bubínky, rumbakoule, dřívka atd.)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Motorika a manipulace</a:t>
            </a:r>
            <a:r>
              <a:rPr lang="cs-CZ" sz="1600" smtClean="0">
                <a:cs typeface="Times New Roman" pitchFamily="18" charset="0"/>
              </a:rPr>
              <a:t> s předměty se rozvíjí díky mo</a:t>
            </a:r>
            <a:r>
              <a:rPr lang="cs-CZ" sz="1600" smtClean="0"/>
              <a:t>t</a:t>
            </a:r>
            <a:r>
              <a:rPr lang="cs-CZ" sz="1600" smtClean="0">
                <a:cs typeface="Times New Roman" pitchFamily="18" charset="0"/>
              </a:rPr>
              <a:t>ivaci ovládnout nástroj, udeřit, rozezvučet. Pokud se klient naučí držet kytaru, naučí se držet i příbor.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smtClean="0">
                <a:cs typeface="Times New Roman" pitchFamily="18" charset="0"/>
              </a:rPr>
              <a:t>Společná hra, dělení se o nástroje, jejich výměna přináší i</a:t>
            </a:r>
            <a:r>
              <a:rPr lang="cs-CZ" sz="1600" b="1" smtClean="0">
                <a:cs typeface="Times New Roman" pitchFamily="18" charset="0"/>
              </a:rPr>
              <a:t> 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sociální dovednosti</a:t>
            </a:r>
            <a:r>
              <a:rPr lang="cs-CZ" sz="1600" smtClean="0">
                <a:cs typeface="Times New Roman" pitchFamily="18" charset="0"/>
              </a:rPr>
              <a:t> a posiluje volní vlastnosti a disciplinu.</a:t>
            </a:r>
          </a:p>
          <a:p>
            <a:pPr eaLnBrk="1" hangingPunct="1">
              <a:lnSpc>
                <a:spcPct val="90000"/>
              </a:lnSpc>
            </a:pPr>
            <a:r>
              <a:rPr lang="cs-CZ" sz="1600" smtClean="0">
                <a:cs typeface="Times New Roman" pitchFamily="18" charset="0"/>
              </a:rPr>
              <a:t>To vše přináší </a:t>
            </a:r>
            <a:r>
              <a:rPr lang="cs-CZ" sz="1600" b="1" smtClean="0">
                <a:solidFill>
                  <a:srgbClr val="800000"/>
                </a:solidFill>
                <a:cs typeface="Times New Roman" pitchFamily="18" charset="0"/>
              </a:rPr>
              <a:t>radost, nadšení, zaujetí.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9563" y="333375"/>
            <a:ext cx="7564437" cy="1143000"/>
          </a:xfrm>
        </p:spPr>
        <p:txBody>
          <a:bodyPr/>
          <a:lstStyle/>
          <a:p>
            <a:pPr eaLnBrk="1" hangingPunct="1"/>
            <a:r>
              <a:rPr lang="cs-CZ" smtClean="0"/>
              <a:t/>
            </a:r>
            <a:br>
              <a:rPr lang="cs-CZ" smtClean="0"/>
            </a:br>
            <a:r>
              <a:rPr lang="cs-CZ" smtClean="0"/>
              <a:t>Senioři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000" smtClean="0"/>
              <a:t>Tvořivé naplnění volného času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smtClean="0"/>
              <a:t>Aktivizace</a:t>
            </a:r>
            <a:r>
              <a:rPr lang="cs-CZ" sz="2000" smtClean="0">
                <a:cs typeface="Times New Roman" pitchFamily="18" charset="0"/>
              </a:rPr>
              <a:t> hudbou. </a:t>
            </a:r>
            <a:endParaRPr lang="cs-CZ" sz="2000" smtClean="0"/>
          </a:p>
          <a:p>
            <a:pPr lvl="1" eaLnBrk="1" hangingPunct="1">
              <a:lnSpc>
                <a:spcPct val="90000"/>
              </a:lnSpc>
            </a:pPr>
            <a:r>
              <a:rPr lang="cs-CZ" sz="1800" smtClean="0">
                <a:cs typeface="Times New Roman" pitchFamily="18" charset="0"/>
              </a:rPr>
              <a:t>V mozkových centrech se probudí asociace s hudbou spojené – hudba spojená s rodiči, s dobou mládí, z období první lásky, hudba spojená s náboženskými prožitky apod. Tyto asociace spojené s hudbou v sobě máme uloženy natolik silně, že mohou překonat i vliv</a:t>
            </a:r>
            <a:r>
              <a:rPr lang="cs-CZ" sz="1800" smtClean="0"/>
              <a:t>y nemocí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smtClean="0"/>
              <a:t>Komunikace hudbou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cs-CZ" sz="1800" smtClean="0"/>
              <a:t>–  příležitost k setkávání, možnost vyjádření při snížené schopnosti vyjadřování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smtClean="0"/>
              <a:t>Vhodné metody: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 </a:t>
            </a:r>
            <a:r>
              <a:rPr lang="cs-CZ" sz="1600" smtClean="0"/>
              <a:t>poslech s imaginací, poslech s pohybovou aktivitou, poslech s výtvarnou činností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600" smtClean="0"/>
              <a:t> improvizace emocí, rytmická dvičení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600" smtClean="0"/>
              <a:t> interpretace písní</a:t>
            </a:r>
          </a:p>
          <a:p>
            <a:pPr eaLnBrk="1" hangingPunct="1">
              <a:lnSpc>
                <a:spcPct val="90000"/>
              </a:lnSpc>
            </a:pPr>
            <a:endParaRPr lang="cs-CZ" sz="16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Lidé s demencí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smtClean="0"/>
              <a:t>Příznaky nemoci (v počátcích)</a:t>
            </a:r>
            <a:endParaRPr lang="cs-CZ" sz="1800" smtClean="0"/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potíže s vyjadřováním, hledání slov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zhoršení paměti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zhoršení orientace v čase a prostoru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špatná adaptace na nové situace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ztráta iniciativy a motivace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potíže s rozhodováním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smtClean="0"/>
              <a:t>depresivní nálada či agresivní chování</a:t>
            </a:r>
            <a:endParaRPr lang="cs-CZ" sz="1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smtClean="0"/>
              <a:t>Cílem MT je:</a:t>
            </a:r>
            <a:endParaRPr lang="cs-CZ" sz="1800" smtClean="0"/>
          </a:p>
          <a:p>
            <a:pPr eaLnBrk="1" hangingPunct="1">
              <a:lnSpc>
                <a:spcPct val="80000"/>
              </a:lnSpc>
            </a:pPr>
            <a:r>
              <a:rPr lang="cs-CZ" sz="1800" b="1" i="1" smtClean="0"/>
              <a:t>aktivizovat klienta</a:t>
            </a:r>
            <a:endParaRPr lang="cs-CZ" sz="18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800" b="1" i="1" smtClean="0"/>
              <a:t>umožnit setkání s ostatními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b="1" i="1" smtClean="0"/>
              <a:t>docílit změny nálady</a:t>
            </a:r>
            <a:r>
              <a:rPr lang="cs-CZ" sz="1800" smtClean="0"/>
              <a:t> (radostný prožitek)</a:t>
            </a:r>
          </a:p>
          <a:p>
            <a:pPr eaLnBrk="1" hangingPunct="1">
              <a:lnSpc>
                <a:spcPct val="80000"/>
              </a:lnSpc>
            </a:pPr>
            <a:r>
              <a:rPr lang="cs-CZ" sz="1800" b="1" i="1" smtClean="0"/>
              <a:t>poskytnout přiměřené zaměstnání a zábavu</a:t>
            </a:r>
          </a:p>
          <a:p>
            <a:pPr eaLnBrk="1" hangingPunct="1">
              <a:lnSpc>
                <a:spcPct val="80000"/>
              </a:lnSpc>
            </a:pPr>
            <a:endParaRPr lang="cs-CZ" sz="18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6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Lidé s demencí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600" b="1" smtClean="0"/>
              <a:t>MT může být praktikována za těchto podmínek:</a:t>
            </a:r>
            <a:endParaRPr 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připravovaná lekce musí být jednoduše strukturovaná, postavená na jedné hlavní činnosti (poslech, hra na nástroj, zpěv, tanec na hudbu)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pokyny a zadávané úkoly musí být předneseny jasnou a srozumitelnou formou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je třeba zároveň počítat s krátkodobou pamětí klientů – pokyny je třeba znovu opakovat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je také třeba počítat s tím, že většina klientů nebude schopna spojit dvě činnosti dohromady (zpěv s bubnováním apod.)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délka lekce by neměla přesáhnout 15 – 20 minut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frekvence a čas lekce by měl být pravidelný, aby zapadal do rituálu dne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skupina pro MT by neměla přesáhnout 5 osob, aby se muzikoterapeut mohl každému dostatečně věnovat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přizpůsobit výběr témat a hudby zálibám klientů (dechovka, lidové písně)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brát zřetel na individualitu každého klienta, na druh postižení (sluch, koordinace pohybů apod.), na stadium jeho nemoci i aktuální náladu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pokud je to možné, zapojit do lekcí i ošetřující personál</a:t>
            </a:r>
          </a:p>
          <a:p>
            <a:pPr eaLnBrk="1" hangingPunct="1">
              <a:lnSpc>
                <a:spcPct val="80000"/>
              </a:lnSpc>
            </a:pPr>
            <a:r>
              <a:rPr lang="cs-CZ" sz="1600" smtClean="0"/>
              <a:t>prostředí MT lekce má umožňovat nerušenou práci v bezpečném, důvěrném prostoru</a:t>
            </a: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6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b="1" smtClean="0"/>
              <a:t>Lidé trpící onemocněním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000" b="1" smtClean="0"/>
              <a:t>Hudba pomáhá:</a:t>
            </a:r>
          </a:p>
          <a:p>
            <a:pPr eaLnBrk="1" hangingPunct="1">
              <a:buFont typeface="Wingdings" pitchFamily="2" charset="2"/>
              <a:buNone/>
            </a:pPr>
            <a:endParaRPr lang="cs-CZ" sz="2000" b="1" smtClean="0"/>
          </a:p>
          <a:p>
            <a:pPr lvl="1" eaLnBrk="1" hangingPunct="1"/>
            <a:r>
              <a:rPr lang="cs-CZ" sz="2000" smtClean="0"/>
              <a:t>při ohroženém sebepojetí</a:t>
            </a:r>
          </a:p>
          <a:p>
            <a:pPr lvl="1" eaLnBrk="1" hangingPunct="1"/>
            <a:r>
              <a:rPr lang="cs-CZ" sz="2000" smtClean="0"/>
              <a:t>umožňuje mimoslovní sebevyjádření</a:t>
            </a:r>
          </a:p>
          <a:p>
            <a:pPr lvl="1" eaLnBrk="1" hangingPunct="1"/>
            <a:r>
              <a:rPr lang="cs-CZ" sz="2000" smtClean="0"/>
              <a:t>zpracování traumatických stavů a emocí</a:t>
            </a:r>
          </a:p>
          <a:p>
            <a:pPr lvl="1" eaLnBrk="1" hangingPunct="1"/>
            <a:r>
              <a:rPr lang="cs-CZ" sz="2000" smtClean="0"/>
              <a:t>paliativní účinky hudby</a:t>
            </a:r>
          </a:p>
          <a:p>
            <a:pPr lvl="1" eaLnBrk="1" hangingPunct="1"/>
            <a:r>
              <a:rPr lang="cs-CZ" sz="2000" smtClean="0"/>
              <a:t>aktivizace</a:t>
            </a:r>
          </a:p>
          <a:p>
            <a:pPr lvl="1" eaLnBrk="1" hangingPunct="1"/>
            <a:r>
              <a:rPr lang="cs-CZ" sz="2000" smtClean="0"/>
              <a:t>pomoc při hledání smyslu</a:t>
            </a:r>
          </a:p>
          <a:p>
            <a:pPr lvl="1" eaLnBrk="1" hangingPunct="1"/>
            <a:endParaRPr lang="cs-CZ" sz="2000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Vězni a lidé při léčbě závislosti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cs-CZ" sz="2000" b="1" dirty="0" smtClean="0"/>
          </a:p>
          <a:p>
            <a:pPr eaLnBrk="1" hangingPunct="1">
              <a:defRPr/>
            </a:pPr>
            <a:r>
              <a:rPr lang="cs-CZ" sz="2000" b="1" dirty="0" smtClean="0"/>
              <a:t>Cíle MT</a:t>
            </a:r>
            <a:endParaRPr lang="cs-CZ" sz="2000" dirty="0" smtClean="0"/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Změnit charakter strohého a stresujícího prostředí </a:t>
            </a:r>
            <a:endParaRPr lang="cs-CZ" sz="16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Umožnit zpracování vlastních emocí </a:t>
            </a:r>
            <a:endParaRPr lang="cs-CZ" sz="16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Respekt k projevům a emocím druhých</a:t>
            </a:r>
            <a:endParaRPr lang="cs-CZ" sz="16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Posílit pozitivní změny v chování</a:t>
            </a:r>
            <a:endParaRPr lang="cs-CZ" sz="16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Prolomit pocit izolace </a:t>
            </a:r>
            <a:endParaRPr lang="cs-CZ" sz="16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Nácvik přiměřené komunikace</a:t>
            </a:r>
            <a:endParaRPr lang="cs-CZ" sz="16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150000"/>
              </a:lnSpc>
              <a:defRPr/>
            </a:pPr>
            <a:r>
              <a:rPr lang="cs-CZ" sz="1600" b="1" dirty="0" smtClean="0">
                <a:ea typeface="+mn-ea"/>
                <a:cs typeface="+mn-cs"/>
              </a:rPr>
              <a:t>Pomoc v socializaci a začlenění do společnosti </a:t>
            </a:r>
            <a:endParaRPr lang="cs-CZ" sz="1600" dirty="0" smtClean="0">
              <a:ea typeface="+mn-ea"/>
              <a:cs typeface="+mn-cs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cs-CZ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Hudba pro celistvý rozvoj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000" smtClean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Tvoření hudby slouží k </a:t>
            </a:r>
            <a:r>
              <a:rPr lang="cs-CZ" sz="2000" b="1" smtClean="0">
                <a:cs typeface="Times New Roman" pitchFamily="18" charset="0"/>
              </a:rPr>
              <a:t>celistvému rozvoji člověka</a:t>
            </a:r>
            <a:r>
              <a:rPr lang="cs-CZ" sz="2000" smtClean="0">
                <a:cs typeface="Times New Roman" pitchFamily="18" charset="0"/>
              </a:rPr>
              <a:t>, protože zaměstnává zároveň levou i pravou mozkovou hemisféru. </a:t>
            </a:r>
            <a:endParaRPr lang="cs-CZ" sz="2000" smtClean="0"/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Každý, kdo se věnuje hudbě, rozvíjí se </a:t>
            </a:r>
            <a:r>
              <a:rPr lang="cs-CZ" sz="2000" smtClean="0"/>
              <a:t>a aktivuje se </a:t>
            </a:r>
            <a:r>
              <a:rPr lang="cs-CZ" sz="2000" smtClean="0">
                <a:cs typeface="Times New Roman" pitchFamily="18" charset="0"/>
              </a:rPr>
              <a:t>celistvě – po stránce </a:t>
            </a:r>
            <a:r>
              <a:rPr lang="cs-CZ" sz="2000" smtClean="0">
                <a:solidFill>
                  <a:srgbClr val="800000"/>
                </a:solidFill>
                <a:cs typeface="Times New Roman" pitchFamily="18" charset="0"/>
              </a:rPr>
              <a:t>rozumové i emoční.</a:t>
            </a:r>
            <a:endParaRPr lang="cs-CZ" sz="2000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cs-CZ" sz="2000" smtClean="0">
              <a:solidFill>
                <a:srgbClr val="8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Levá hemisféra – kognitivní centra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Kognitivní aspekt hudby zahrnuje rytmiku, strukturu skladeb, čtení notace</a:t>
            </a:r>
            <a:r>
              <a:rPr lang="cs-CZ" sz="200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cs-CZ" sz="2000" smtClean="0"/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Pravá hemisféra – emoční centra</a:t>
            </a:r>
          </a:p>
          <a:p>
            <a:pPr eaLnBrk="1" hangingPunct="1">
              <a:lnSpc>
                <a:spcPct val="90000"/>
              </a:lnSpc>
            </a:pPr>
            <a:r>
              <a:rPr lang="cs-CZ" sz="2000" smtClean="0">
                <a:cs typeface="Times New Roman" pitchFamily="18" charset="0"/>
              </a:rPr>
              <a:t>Emoční aspekt hudby zahrnuje dynamiku, melodiku, výraz atd.</a:t>
            </a:r>
            <a:r>
              <a:rPr lang="cs-CZ" sz="280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Muzikoterapeut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z="2000" smtClean="0">
              <a:solidFill>
                <a:srgbClr val="80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sz="2000" b="1" smtClean="0">
                <a:solidFill>
                  <a:srgbClr val="800000"/>
                </a:solidFill>
              </a:rPr>
              <a:t>Práce vedoucího MT skupiny předpokládá:</a:t>
            </a:r>
          </a:p>
          <a:p>
            <a:pPr eaLnBrk="1" hangingPunct="1"/>
            <a:r>
              <a:rPr lang="cs-CZ" sz="2000" smtClean="0"/>
              <a:t>Práci v týmu s ostatními odborníky (pedagogy).</a:t>
            </a:r>
          </a:p>
          <a:p>
            <a:pPr eaLnBrk="1" hangingPunct="1"/>
            <a:r>
              <a:rPr lang="cs-CZ" sz="2000" smtClean="0"/>
              <a:t>Znalost aktuálního stavu klientů, přístup k informacím o nich.</a:t>
            </a:r>
          </a:p>
          <a:p>
            <a:pPr eaLnBrk="1" hangingPunct="1"/>
            <a:r>
              <a:rPr lang="cs-CZ" sz="2000" smtClean="0"/>
              <a:t>Individuální přístup ke klientům, lekce jsou reakcí na jejich potřeby.</a:t>
            </a:r>
          </a:p>
          <a:p>
            <a:pPr eaLnBrk="1" hangingPunct="1"/>
            <a:r>
              <a:rPr lang="cs-CZ" sz="2000" smtClean="0"/>
              <a:t>Úctu k osobnosti klienta (dítěte) a schopnost empatie.</a:t>
            </a:r>
          </a:p>
          <a:p>
            <a:pPr eaLnBrk="1" hangingPunct="1">
              <a:buFont typeface="Wingdings" pitchFamily="2" charset="2"/>
              <a:buNone/>
            </a:pPr>
            <a:endParaRPr lang="cs-CZ" sz="2000" smtClean="0"/>
          </a:p>
          <a:p>
            <a:pPr eaLnBrk="1" hangingPunct="1">
              <a:buFont typeface="Wingdings" pitchFamily="2" charset="2"/>
              <a:buNone/>
            </a:pPr>
            <a:r>
              <a:rPr lang="cs-CZ" sz="2000" b="1" smtClean="0">
                <a:solidFill>
                  <a:srgbClr val="800000"/>
                </a:solidFill>
              </a:rPr>
              <a:t>Aktivita terapeuta</a:t>
            </a:r>
            <a:r>
              <a:rPr lang="cs-CZ" sz="2000" smtClean="0"/>
              <a:t> nesmí převažovat nad aktivitou klientů (dětí).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2000" smtClean="0"/>
              <a:t>V aktivitě a sebevyjádření je třeba </a:t>
            </a:r>
            <a:r>
              <a:rPr lang="cs-CZ" sz="2000" smtClean="0">
                <a:solidFill>
                  <a:srgbClr val="800000"/>
                </a:solidFill>
              </a:rPr>
              <a:t>podporovat všechny klienty</a:t>
            </a:r>
            <a:r>
              <a:rPr lang="cs-CZ" sz="2000" smtClean="0"/>
              <a:t> </a:t>
            </a:r>
            <a:r>
              <a:rPr lang="cs-CZ" sz="2000" smtClean="0">
                <a:solidFill>
                  <a:srgbClr val="800000"/>
                </a:solidFill>
              </a:rPr>
              <a:t>(děti),</a:t>
            </a:r>
            <a:r>
              <a:rPr lang="cs-CZ" sz="2000" smtClean="0"/>
              <a:t> nejen nadané a aktivní.</a:t>
            </a:r>
          </a:p>
          <a:p>
            <a:pPr eaLnBrk="1" hangingPunct="1">
              <a:buFont typeface="Wingdings" pitchFamily="2" charset="2"/>
              <a:buNone/>
            </a:pPr>
            <a:endParaRPr lang="cs-CZ" sz="2000" smtClean="0"/>
          </a:p>
          <a:p>
            <a:pPr eaLnBrk="1" hangingPunct="1"/>
            <a:endParaRPr lang="cs-CZ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Při lekcích využíváme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000" b="1" smtClean="0">
              <a:solidFill>
                <a:srgbClr val="800000"/>
              </a:solidFill>
            </a:endParaRP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Hudební nástroje</a:t>
            </a:r>
            <a:r>
              <a:rPr lang="cs-CZ" sz="2000" smtClean="0"/>
              <a:t> i výrobu vlastních nástrojů.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Hru na tělo</a:t>
            </a:r>
            <a:r>
              <a:rPr lang="cs-CZ" sz="2000" smtClean="0"/>
              <a:t> – tleskání, dupání, plácání, luskání.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Slova písní</a:t>
            </a:r>
            <a:r>
              <a:rPr lang="cs-CZ" sz="2000" smtClean="0"/>
              <a:t>, recitace, rytmizace.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Melodizace</a:t>
            </a:r>
            <a:r>
              <a:rPr lang="cs-CZ" sz="2000" smtClean="0"/>
              <a:t> rozhovorů, pokynů a informací.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Pohyb a tanec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Vizuální stimulace </a:t>
            </a:r>
            <a:r>
              <a:rPr lang="cs-CZ" sz="2000" smtClean="0"/>
              <a:t>– obrazů, grafických a pohybových znázornění.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Prostředky dramatizace</a:t>
            </a:r>
            <a:r>
              <a:rPr lang="cs-CZ" sz="2000" smtClean="0"/>
              <a:t> – masky, převleky, šátky aj.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Hry</a:t>
            </a:r>
          </a:p>
          <a:p>
            <a:pPr eaLnBrk="1" hangingPunct="1"/>
            <a:r>
              <a:rPr lang="cs-CZ" sz="2000" b="1" smtClean="0">
                <a:solidFill>
                  <a:srgbClr val="800000"/>
                </a:solidFill>
              </a:rPr>
              <a:t>Rozhovor</a:t>
            </a:r>
          </a:p>
          <a:p>
            <a:pPr eaLnBrk="1" hangingPunct="1"/>
            <a:endParaRPr lang="cs-CZ" sz="2000" b="1" smtClean="0">
              <a:solidFill>
                <a:srgbClr val="800000"/>
              </a:solidFill>
            </a:endParaRPr>
          </a:p>
          <a:p>
            <a:pPr eaLnBrk="1" hangingPunct="1"/>
            <a:endParaRPr lang="cs-CZ" sz="200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MT lekce pro děti 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000" b="1" smtClean="0">
                <a:solidFill>
                  <a:srgbClr val="800000"/>
                </a:solidFill>
              </a:rPr>
              <a:t>Vycházíme ze zásad obecné pedagogiky</a:t>
            </a:r>
          </a:p>
          <a:p>
            <a:pPr eaLnBrk="1" hangingPunct="1">
              <a:buFont typeface="Wingdings" pitchFamily="2" charset="2"/>
              <a:buNone/>
            </a:pPr>
            <a:endParaRPr lang="cs-CZ" sz="2000" b="1" smtClean="0">
              <a:solidFill>
                <a:srgbClr val="800000"/>
              </a:solidFill>
            </a:endParaRP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cs-CZ" sz="1800" smtClean="0"/>
              <a:t>Program musí mít jasný</a:t>
            </a:r>
            <a:r>
              <a:rPr lang="cs-CZ" sz="1800" b="1" smtClean="0"/>
              <a:t> záměr a cíl – </a:t>
            </a:r>
            <a:r>
              <a:rPr lang="cs-CZ" sz="1800" smtClean="0"/>
              <a:t>co chceme učit, rozvíjet.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endParaRPr lang="cs-CZ" sz="1800" smtClean="0"/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cs-CZ" sz="1800" smtClean="0"/>
              <a:t>Ve středu programu je </a:t>
            </a:r>
            <a:r>
              <a:rPr lang="cs-CZ" sz="1800" b="1" smtClean="0"/>
              <a:t>zážitek</a:t>
            </a:r>
            <a:r>
              <a:rPr lang="cs-CZ" sz="1800" smtClean="0"/>
              <a:t> prostřednictvím smyslů, pohybu a hry.</a:t>
            </a:r>
          </a:p>
          <a:p>
            <a:pPr eaLnBrk="1" hangingPunct="1">
              <a:buFont typeface="Wingdings" pitchFamily="2" charset="2"/>
              <a:buNone/>
            </a:pPr>
            <a:endParaRPr lang="cs-CZ" sz="1800" smtClean="0"/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cs-CZ" sz="1800" smtClean="0"/>
              <a:t>Formou</a:t>
            </a:r>
            <a:r>
              <a:rPr lang="cs-CZ" sz="1800" b="1" smtClean="0"/>
              <a:t> </a:t>
            </a:r>
            <a:r>
              <a:rPr lang="cs-CZ" sz="1800" smtClean="0"/>
              <a:t>muzikoterapeutické hry</a:t>
            </a:r>
            <a:r>
              <a:rPr lang="cs-CZ" sz="1800" b="1" smtClean="0"/>
              <a:t> rozvíjíme představivost a fantazii.</a:t>
            </a:r>
          </a:p>
          <a:p>
            <a:pPr eaLnBrk="1" hangingPunct="1">
              <a:buFont typeface="Wingdings" pitchFamily="2" charset="2"/>
              <a:buNone/>
            </a:pPr>
            <a:endParaRPr lang="cs-CZ" sz="1800" b="1" smtClean="0"/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cs-CZ" sz="1800" smtClean="0"/>
              <a:t>Respektujeme omezenou</a:t>
            </a:r>
            <a:r>
              <a:rPr lang="cs-CZ" sz="1800" b="1" smtClean="0"/>
              <a:t> </a:t>
            </a:r>
            <a:r>
              <a:rPr lang="cs-CZ" sz="1800" smtClean="0"/>
              <a:t>schopnost soustředění</a:t>
            </a:r>
            <a:r>
              <a:rPr lang="cs-CZ" sz="1800" b="1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smtClean="0"/>
              <a:t>      – program různorodý a pestrý.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endParaRPr lang="cs-CZ" sz="1800" b="1" smtClean="0"/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cs-CZ" sz="1800" b="1" smtClean="0"/>
              <a:t>Respektujeme osobnost  a jedinečnost dítěte.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Průběh lekce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1800" smtClean="0"/>
              <a:t>Výchozím bodem je vybraná</a:t>
            </a:r>
            <a:r>
              <a:rPr lang="cs-CZ" sz="1800" b="1" smtClean="0"/>
              <a:t> lidová píseň</a:t>
            </a:r>
          </a:p>
          <a:p>
            <a:pPr eaLnBrk="1" hangingPunct="1"/>
            <a:r>
              <a:rPr lang="cs-CZ" sz="1800" smtClean="0"/>
              <a:t>Prostřednictvím </a:t>
            </a:r>
            <a:r>
              <a:rPr lang="cs-CZ" sz="1800" b="1" smtClean="0"/>
              <a:t>rozhovoru</a:t>
            </a:r>
            <a:r>
              <a:rPr lang="cs-CZ" sz="1800" smtClean="0"/>
              <a:t> přiblížíme téma písně, probudíme </a:t>
            </a:r>
            <a:r>
              <a:rPr lang="cs-CZ" sz="1800" b="1" smtClean="0">
                <a:solidFill>
                  <a:srgbClr val="800000"/>
                </a:solidFill>
              </a:rPr>
              <a:t>představivost</a:t>
            </a:r>
            <a:r>
              <a:rPr lang="cs-CZ" sz="1800" b="1" smtClean="0"/>
              <a:t>,</a:t>
            </a:r>
            <a:r>
              <a:rPr lang="cs-CZ" sz="1800" smtClean="0"/>
              <a:t> evokujeme </a:t>
            </a:r>
            <a:r>
              <a:rPr lang="cs-CZ" sz="1800" b="1" smtClean="0">
                <a:solidFill>
                  <a:srgbClr val="800000"/>
                </a:solidFill>
              </a:rPr>
              <a:t>zkušenost.</a:t>
            </a:r>
          </a:p>
          <a:p>
            <a:pPr eaLnBrk="1" hangingPunct="1"/>
            <a:r>
              <a:rPr lang="cs-CZ" sz="1800" smtClean="0"/>
              <a:t>Téma písně volíme jako námět pro </a:t>
            </a:r>
            <a:r>
              <a:rPr lang="cs-CZ" sz="1800" b="1" smtClean="0"/>
              <a:t>rozehřívací pohybové činnosti</a:t>
            </a:r>
            <a:r>
              <a:rPr lang="cs-CZ" sz="180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cs-CZ" sz="1800" smtClean="0"/>
          </a:p>
          <a:p>
            <a:pPr eaLnBrk="1" hangingPunct="1"/>
            <a:r>
              <a:rPr lang="cs-CZ" sz="1800" smtClean="0"/>
              <a:t>Prostřednictvím </a:t>
            </a:r>
            <a:r>
              <a:rPr lang="cs-CZ" sz="1800" b="1" smtClean="0"/>
              <a:t>rytmizace slov písně </a:t>
            </a:r>
            <a:r>
              <a:rPr lang="cs-CZ" sz="1800" smtClean="0"/>
              <a:t>rozvíjíme </a:t>
            </a:r>
            <a:r>
              <a:rPr lang="cs-CZ" sz="1800" b="1" smtClean="0">
                <a:solidFill>
                  <a:srgbClr val="800000"/>
                </a:solidFill>
              </a:rPr>
              <a:t>rozumové schopnosti, paměť, přesnost, souhru, soustředění.</a:t>
            </a:r>
          </a:p>
          <a:p>
            <a:pPr eaLnBrk="1" hangingPunct="1"/>
            <a:r>
              <a:rPr lang="cs-CZ" sz="1800" smtClean="0"/>
              <a:t>Prostřednictvím </a:t>
            </a:r>
            <a:r>
              <a:rPr lang="cs-CZ" sz="1800" b="1" smtClean="0"/>
              <a:t>melodie a hudebního charakteru</a:t>
            </a:r>
            <a:r>
              <a:rPr lang="cs-CZ" sz="1800" smtClean="0"/>
              <a:t> písně vedeme děti k </a:t>
            </a:r>
            <a:r>
              <a:rPr lang="cs-CZ" sz="1800" b="1" smtClean="0">
                <a:solidFill>
                  <a:srgbClr val="800000"/>
                </a:solidFill>
              </a:rPr>
              <a:t>prožitku emocí</a:t>
            </a:r>
            <a:r>
              <a:rPr lang="cs-CZ" sz="1800" smtClean="0"/>
              <a:t>, které píseň přináší (radost, smutek, stesk, zlost, strach).</a:t>
            </a:r>
          </a:p>
          <a:p>
            <a:pPr eaLnBrk="1" hangingPunct="1"/>
            <a:endParaRPr lang="cs-CZ" sz="1800" smtClean="0"/>
          </a:p>
          <a:p>
            <a:pPr eaLnBrk="1" hangingPunct="1"/>
            <a:r>
              <a:rPr lang="cs-CZ" sz="1800" smtClean="0"/>
              <a:t>Téma písně zpracujeme prostřednictvím </a:t>
            </a:r>
            <a:r>
              <a:rPr lang="cs-CZ" sz="1800" b="1" smtClean="0"/>
              <a:t>muzikoterapeutické hry</a:t>
            </a:r>
            <a:r>
              <a:rPr lang="cs-CZ" sz="1800" smtClean="0"/>
              <a:t> spojené s </a:t>
            </a:r>
            <a:r>
              <a:rPr lang="cs-CZ" sz="1800" b="1" smtClean="0"/>
              <a:t>improvizací </a:t>
            </a:r>
            <a:r>
              <a:rPr lang="cs-CZ" sz="1800" smtClean="0"/>
              <a:t>či jednoduchou dramatizací.</a:t>
            </a:r>
          </a:p>
          <a:p>
            <a:pPr eaLnBrk="1" hangingPunct="1"/>
            <a:r>
              <a:rPr lang="cs-CZ" sz="1800" smtClean="0"/>
              <a:t>Průběh a pocity spojené s hrou </a:t>
            </a:r>
            <a:r>
              <a:rPr lang="cs-CZ" sz="1800" b="1" smtClean="0"/>
              <a:t>reflektujeme </a:t>
            </a:r>
            <a:r>
              <a:rPr lang="cs-CZ" sz="1800" smtClean="0"/>
              <a:t>– verbálně či výtvarně.</a:t>
            </a:r>
          </a:p>
          <a:p>
            <a:pPr eaLnBrk="1" hangingPunct="1">
              <a:buFont typeface="Wingdings" pitchFamily="2" charset="2"/>
              <a:buNone/>
            </a:pPr>
            <a:endParaRPr lang="cs-CZ" sz="1800" smtClean="0"/>
          </a:p>
          <a:p>
            <a:pPr eaLnBrk="1" hangingPunct="1">
              <a:buFont typeface="Wingdings" pitchFamily="2" charset="2"/>
              <a:buNone/>
            </a:pPr>
            <a:endParaRPr lang="cs-CZ" sz="1800" smtClean="0"/>
          </a:p>
          <a:p>
            <a:pPr eaLnBrk="1" hangingPunct="1">
              <a:buFont typeface="Wingdings" pitchFamily="2" charset="2"/>
              <a:buNone/>
            </a:pPr>
            <a:endParaRPr lang="cs-CZ" sz="1800" smtClean="0">
              <a:solidFill>
                <a:srgbClr val="800000"/>
              </a:solidFill>
            </a:endParaRPr>
          </a:p>
          <a:p>
            <a:pPr eaLnBrk="1" hangingPunct="1"/>
            <a:endParaRPr lang="cs-CZ" sz="1800" b="1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Hry s písničkou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600" b="1" smtClean="0">
                <a:solidFill>
                  <a:schemeClr val="folHlink"/>
                </a:solidFill>
              </a:rPr>
              <a:t>Lidové písničky</a:t>
            </a:r>
            <a:r>
              <a:rPr lang="cs-CZ" sz="1400" b="1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400" b="1" smtClean="0"/>
          </a:p>
          <a:p>
            <a:pPr eaLnBrk="1" hangingPunct="1">
              <a:lnSpc>
                <a:spcPct val="80000"/>
              </a:lnSpc>
            </a:pPr>
            <a:r>
              <a:rPr lang="cs-CZ" sz="1400" b="1" smtClean="0"/>
              <a:t>nabízejí </a:t>
            </a:r>
            <a:r>
              <a:rPr lang="cs-CZ" sz="1400" b="1" smtClean="0">
                <a:cs typeface="Times New Roman" pitchFamily="18" charset="0"/>
              </a:rPr>
              <a:t>řadu témat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200" smtClean="0">
                <a:cs typeface="Times New Roman" pitchFamily="18" charset="0"/>
              </a:rPr>
              <a:t>vztahy mezi rodiči a dětmi, mezi zamilovanými, chudí a bohatí, vypočítavé a upřímné vztahy, věrnost a zrada, pilnost a lenost, vztah k přírodě, ke zvířatům a rostlinám, vztah k práci, k zemi, k rodišti, vztah k Bohu.</a:t>
            </a:r>
            <a:r>
              <a:rPr lang="cs-CZ" sz="1200" b="1" smtClean="0">
                <a:cs typeface="Times New Roman" pitchFamily="18" charset="0"/>
              </a:rPr>
              <a:t> </a:t>
            </a:r>
            <a:endParaRPr lang="cs-CZ" sz="12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400" b="1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cs typeface="Times New Roman" pitchFamily="18" charset="0"/>
              </a:rPr>
              <a:t>napomáhají k přijetí náročných životních situací a k vnímavosti okolí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200" smtClean="0">
                <a:cs typeface="Times New Roman" pitchFamily="18" charset="0"/>
              </a:rPr>
              <a:t>nedorozumění, křivda, zrada, rozchod, smutek, bolest, smrt.</a:t>
            </a:r>
            <a:r>
              <a:rPr lang="cs-CZ" sz="1200" b="1" smtClean="0">
                <a:cs typeface="Times New Roman" pitchFamily="18" charset="0"/>
              </a:rPr>
              <a:t> </a:t>
            </a:r>
            <a:endParaRPr lang="cs-CZ" sz="120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cs-CZ" sz="1400" b="1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cs typeface="Times New Roman" pitchFamily="18" charset="0"/>
              </a:rPr>
              <a:t>poskytují příležitost k vzájemné interakci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200" smtClean="0">
                <a:cs typeface="Times New Roman" pitchFamily="18" charset="0"/>
              </a:rPr>
              <a:t>k rozhovoru, hře, spolupráci</a:t>
            </a:r>
          </a:p>
          <a:p>
            <a:pPr eaLnBrk="1" hangingPunct="1">
              <a:lnSpc>
                <a:spcPct val="80000"/>
              </a:lnSpc>
            </a:pPr>
            <a:endParaRPr lang="cs-CZ" sz="1400" b="1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cs typeface="Times New Roman" pitchFamily="18" charset="0"/>
              </a:rPr>
              <a:t>stávají se námětem k další činnosti rozvíjející fantazii a kreativitu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200" smtClean="0">
                <a:cs typeface="Times New Roman" pitchFamily="18" charset="0"/>
              </a:rPr>
              <a:t>dramatizaci, tanci, spolupráci při výtvarné činnosti</a:t>
            </a:r>
          </a:p>
          <a:p>
            <a:pPr eaLnBrk="1" hangingPunct="1">
              <a:lnSpc>
                <a:spcPct val="80000"/>
              </a:lnSpc>
            </a:pPr>
            <a:endParaRPr lang="cs-CZ" sz="1400" b="1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1400" b="1" smtClean="0">
                <a:cs typeface="Times New Roman" pitchFamily="18" charset="0"/>
              </a:rPr>
              <a:t>stávají se podnětem pro improvizaci</a:t>
            </a:r>
            <a:endParaRPr lang="cs-CZ" sz="1400" smtClean="0"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cs-CZ" sz="1200" smtClean="0">
                <a:cs typeface="Times New Roman" pitchFamily="18" charset="0"/>
              </a:rPr>
              <a:t>dává směr improvizačnímu procesu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Postup při práci s písničkou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400" b="1" smtClean="0">
                <a:solidFill>
                  <a:schemeClr val="folHlink"/>
                </a:solidFill>
                <a:cs typeface="Times New Roman" pitchFamily="18" charset="0"/>
              </a:rPr>
              <a:t>Postup při práci s lidovou písní podle Šimanovského:</a:t>
            </a:r>
            <a:endParaRPr lang="cs-CZ" sz="1400" b="1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4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cs-CZ" sz="1400" b="1" smtClean="0">
                <a:cs typeface="Times New Roman" pitchFamily="18" charset="0"/>
              </a:rPr>
              <a:t>1. Stručně zachytit dějovou situaci danou textem</a:t>
            </a:r>
          </a:p>
          <a:p>
            <a:pPr lvl="1" eaLnBrk="1" hangingPunct="1">
              <a:lnSpc>
                <a:spcPct val="120000"/>
              </a:lnSpc>
            </a:pPr>
            <a:r>
              <a:rPr lang="cs-CZ" sz="1200" smtClean="0">
                <a:cs typeface="Times New Roman" pitchFamily="18" charset="0"/>
              </a:rPr>
              <a:t>situaci dětem charakterizovat a přiblížit.</a:t>
            </a:r>
            <a:endParaRPr lang="cs-CZ" sz="1200" smtClean="0"/>
          </a:p>
          <a:p>
            <a:pPr eaLnBrk="1" hangingPunct="1">
              <a:lnSpc>
                <a:spcPct val="130000"/>
              </a:lnSpc>
              <a:buFont typeface="Wingdings" pitchFamily="2" charset="2"/>
              <a:buNone/>
            </a:pPr>
            <a:endParaRPr lang="cs-CZ" sz="1400" smtClean="0"/>
          </a:p>
          <a:p>
            <a:pPr eaLnBrk="1" hangingPunct="1">
              <a:lnSpc>
                <a:spcPct val="120000"/>
              </a:lnSpc>
            </a:pPr>
            <a:r>
              <a:rPr lang="cs-CZ" sz="1400" b="1" smtClean="0">
                <a:cs typeface="Times New Roman" pitchFamily="18" charset="0"/>
              </a:rPr>
              <a:t>2.</a:t>
            </a:r>
            <a:r>
              <a:rPr lang="cs-CZ" sz="1400" smtClean="0">
                <a:cs typeface="Times New Roman" pitchFamily="18" charset="0"/>
              </a:rPr>
              <a:t> </a:t>
            </a:r>
            <a:r>
              <a:rPr lang="cs-CZ" sz="1400" b="1" smtClean="0">
                <a:cs typeface="Times New Roman" pitchFamily="18" charset="0"/>
              </a:rPr>
              <a:t>Téma zobecnit a spojit se skutečnými zážitky</a:t>
            </a:r>
            <a:r>
              <a:rPr lang="cs-CZ" sz="1400" b="1" smtClean="0"/>
              <a:t> dětí</a:t>
            </a:r>
          </a:p>
          <a:p>
            <a:pPr lvl="1" eaLnBrk="1" hangingPunct="1">
              <a:lnSpc>
                <a:spcPct val="120000"/>
              </a:lnSpc>
            </a:pPr>
            <a:r>
              <a:rPr lang="cs-CZ" sz="1200" smtClean="0">
                <a:cs typeface="Times New Roman" pitchFamily="18" charset="0"/>
              </a:rPr>
              <a:t>ty se mohou stát námětem ke sdílení vlastních zkušeností</a:t>
            </a:r>
          </a:p>
          <a:p>
            <a:pPr lvl="1" eaLnBrk="1" hangingPunct="1">
              <a:lnSpc>
                <a:spcPct val="120000"/>
              </a:lnSpc>
            </a:pPr>
            <a:r>
              <a:rPr lang="cs-CZ" sz="1200" smtClean="0">
                <a:cs typeface="Times New Roman" pitchFamily="18" charset="0"/>
              </a:rPr>
              <a:t> rozhovory přispívají k rozvíjení sociálních dovedností dětí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endParaRPr lang="cs-CZ" sz="1200" smtClean="0"/>
          </a:p>
          <a:p>
            <a:pPr eaLnBrk="1" hangingPunct="1">
              <a:lnSpc>
                <a:spcPct val="120000"/>
              </a:lnSpc>
            </a:pPr>
            <a:r>
              <a:rPr lang="cs-CZ" sz="1400" b="1" smtClean="0">
                <a:cs typeface="Times New Roman" pitchFamily="18" charset="0"/>
              </a:rPr>
              <a:t>3. Navázat hrou, která koresponduje s obsahem písně</a:t>
            </a:r>
          </a:p>
          <a:p>
            <a:pPr lvl="1" eaLnBrk="1" hangingPunct="1">
              <a:lnSpc>
                <a:spcPct val="120000"/>
              </a:lnSpc>
            </a:pPr>
            <a:r>
              <a:rPr lang="cs-CZ" sz="1200" smtClean="0"/>
              <a:t> n</a:t>
            </a:r>
            <a:r>
              <a:rPr lang="cs-CZ" sz="1200" smtClean="0">
                <a:cs typeface="Times New Roman" pitchFamily="18" charset="0"/>
              </a:rPr>
              <a:t>ámětem pro dramatickou improvizaci však může být jen melodie, jednotlivé postavy nebo klíčová slova a vše, co navozuje představu dalšího děje - lze domýšlet konec, vytvářet jiný, nebo odhadovat, co mohlo situaci předcházet..</a:t>
            </a:r>
            <a:r>
              <a:rPr lang="cs-CZ" sz="1200" smtClean="0"/>
              <a:t> </a:t>
            </a:r>
          </a:p>
          <a:p>
            <a:pPr lvl="1" eaLnBrk="1" hangingPunct="1">
              <a:lnSpc>
                <a:spcPct val="120000"/>
              </a:lnSpc>
              <a:buFontTx/>
              <a:buNone/>
            </a:pPr>
            <a:r>
              <a:rPr lang="cs-CZ" sz="1400" b="1" smtClean="0">
                <a:solidFill>
                  <a:srgbClr val="800000"/>
                </a:solidFill>
              </a:rPr>
              <a:t>V průběhu celého procesu píseň různým způsobem zpíváme a opakujeme.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>
                <a:cs typeface="Times New Roman" pitchFamily="18" charset="0"/>
              </a:rPr>
              <a:t/>
            </a:r>
            <a:br>
              <a:rPr lang="cs-CZ" sz="3600" smtClean="0">
                <a:cs typeface="Times New Roman" pitchFamily="18" charset="0"/>
              </a:rPr>
            </a:br>
            <a:r>
              <a:rPr lang="cs-CZ" sz="3600" smtClean="0">
                <a:cs typeface="Times New Roman" pitchFamily="18" charset="0"/>
              </a:rPr>
              <a:t> </a:t>
            </a:r>
            <a:r>
              <a:rPr lang="cs-CZ" sz="3600" b="1" smtClean="0">
                <a:cs typeface="Times New Roman" pitchFamily="18" charset="0"/>
              </a:rPr>
              <a:t>Přehled tvořivých prvků</a:t>
            </a:r>
            <a:r>
              <a:rPr lang="cs-CZ" sz="3600" b="1" smtClean="0"/>
              <a:t> pro MT dětí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9550" y="1981200"/>
            <a:ext cx="7626350" cy="4572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Rozlišování zvuků kolem sebe a jejich napodobování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Seznámení s různými vlastnostmi zvuků a jejich napodobování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Napodobování zvuků hudebních nástrojů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Hra na ozvěnu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Hra na vyšší a nižší tón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Změny dynamiky ve zpěvu písně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Znázornění hudebních kontrastů pohybem, kresbou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Poznávání spolužáků podle zpěvu.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Napodobování melodií a rytmů zazpívaných (zahraných) učitelem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Vytváření melodických a rytmických obměn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Rytmická deklamace slov a slovních skupin, spojení rytmické deklamace s hrou na tělo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Melodizace slov a slovních skupin, spojení melodie s rytmizací ( i dvojhlasně)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Vymýšlení slov k danému rytmu, vymýšlení textu k melodii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Vytváření doprovodu jednoduchých rytmických doprovodů k písním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Pohybové vyjádření výškového průběhu melodie písně</a:t>
            </a:r>
          </a:p>
          <a:p>
            <a:pPr eaLnBrk="1" hangingPunct="1">
              <a:lnSpc>
                <a:spcPct val="110000"/>
              </a:lnSpc>
            </a:pPr>
            <a:r>
              <a:rPr lang="cs-CZ" sz="1400" b="1" smtClean="0">
                <a:cs typeface="Times New Roman" pitchFamily="18" charset="0"/>
              </a:rPr>
              <a:t>Rytmický dialog, melodický dialog</a:t>
            </a:r>
            <a:r>
              <a:rPr lang="cs-CZ" sz="1400" b="1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unečné dny">
  <a:themeElements>
    <a:clrScheme name="Slunečné dny 1">
      <a:dk1>
        <a:srgbClr val="000000"/>
      </a:dk1>
      <a:lt1>
        <a:srgbClr val="FFCC66"/>
      </a:lt1>
      <a:dk2>
        <a:srgbClr val="996633"/>
      </a:dk2>
      <a:lt2>
        <a:srgbClr val="CC6600"/>
      </a:lt2>
      <a:accent1>
        <a:srgbClr val="FF9933"/>
      </a:accent1>
      <a:accent2>
        <a:srgbClr val="CCCCCC"/>
      </a:accent2>
      <a:accent3>
        <a:srgbClr val="FFE2B8"/>
      </a:accent3>
      <a:accent4>
        <a:srgbClr val="000000"/>
      </a:accent4>
      <a:accent5>
        <a:srgbClr val="FFCAAD"/>
      </a:accent5>
      <a:accent6>
        <a:srgbClr val="B9B9B9"/>
      </a:accent6>
      <a:hlink>
        <a:srgbClr val="CC9900"/>
      </a:hlink>
      <a:folHlink>
        <a:srgbClr val="993366"/>
      </a:folHlink>
    </a:clrScheme>
    <a:fontScheme name="Slunečné d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lunečné dny 1">
        <a:dk1>
          <a:srgbClr val="000000"/>
        </a:dk1>
        <a:lt1>
          <a:srgbClr val="FFCC66"/>
        </a:lt1>
        <a:dk2>
          <a:srgbClr val="996633"/>
        </a:dk2>
        <a:lt2>
          <a:srgbClr val="CC6600"/>
        </a:lt2>
        <a:accent1>
          <a:srgbClr val="FF9933"/>
        </a:accent1>
        <a:accent2>
          <a:srgbClr val="CCCCCC"/>
        </a:accent2>
        <a:accent3>
          <a:srgbClr val="FFE2B8"/>
        </a:accent3>
        <a:accent4>
          <a:srgbClr val="000000"/>
        </a:accent4>
        <a:accent5>
          <a:srgbClr val="FFCAAD"/>
        </a:accent5>
        <a:accent6>
          <a:srgbClr val="B9B9B9"/>
        </a:accent6>
        <a:hlink>
          <a:srgbClr val="CC9900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unečné dny 2">
        <a:dk1>
          <a:srgbClr val="000000"/>
        </a:dk1>
        <a:lt1>
          <a:srgbClr val="FFFFCC"/>
        </a:lt1>
        <a:dk2>
          <a:srgbClr val="996633"/>
        </a:dk2>
        <a:lt2>
          <a:srgbClr val="CC9900"/>
        </a:lt2>
        <a:accent1>
          <a:srgbClr val="FF9933"/>
        </a:accent1>
        <a:accent2>
          <a:srgbClr val="FFFFFF"/>
        </a:accent2>
        <a:accent3>
          <a:srgbClr val="FFFFE2"/>
        </a:accent3>
        <a:accent4>
          <a:srgbClr val="000000"/>
        </a:accent4>
        <a:accent5>
          <a:srgbClr val="FFCAAD"/>
        </a:accent5>
        <a:accent6>
          <a:srgbClr val="E7E7E7"/>
        </a:accent6>
        <a:hlink>
          <a:srgbClr val="FFCC66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unečné dn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CBCBC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unečné dny 4">
        <a:dk1>
          <a:srgbClr val="000000"/>
        </a:dk1>
        <a:lt1>
          <a:srgbClr val="F8F8F8"/>
        </a:lt1>
        <a:dk2>
          <a:srgbClr val="006600"/>
        </a:dk2>
        <a:lt2>
          <a:srgbClr val="FFCC00"/>
        </a:lt2>
        <a:accent1>
          <a:srgbClr val="9999FF"/>
        </a:accent1>
        <a:accent2>
          <a:srgbClr val="003300"/>
        </a:accent2>
        <a:accent3>
          <a:srgbClr val="AAB8AA"/>
        </a:accent3>
        <a:accent4>
          <a:srgbClr val="D4D4D4"/>
        </a:accent4>
        <a:accent5>
          <a:srgbClr val="CACAFF"/>
        </a:accent5>
        <a:accent6>
          <a:srgbClr val="002D00"/>
        </a:accent6>
        <a:hlink>
          <a:srgbClr val="009966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unečné dny 5">
        <a:dk1>
          <a:srgbClr val="000000"/>
        </a:dk1>
        <a:lt1>
          <a:srgbClr val="F8F8F8"/>
        </a:lt1>
        <a:dk2>
          <a:srgbClr val="990099"/>
        </a:dk2>
        <a:lt2>
          <a:srgbClr val="FFCC00"/>
        </a:lt2>
        <a:accent1>
          <a:srgbClr val="9999FF"/>
        </a:accent1>
        <a:accent2>
          <a:srgbClr val="660066"/>
        </a:accent2>
        <a:accent3>
          <a:srgbClr val="CAAACA"/>
        </a:accent3>
        <a:accent4>
          <a:srgbClr val="D4D4D4"/>
        </a:accent4>
        <a:accent5>
          <a:srgbClr val="CACAFF"/>
        </a:accent5>
        <a:accent6>
          <a:srgbClr val="5C005C"/>
        </a:accent6>
        <a:hlink>
          <a:srgbClr val="CC00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Designs\Slunečné dny.pot</Template>
  <TotalTime>559</TotalTime>
  <Words>1398</Words>
  <Application>Microsoft PowerPoint</Application>
  <PresentationFormat>Předvádění na obrazovce (4:3)</PresentationFormat>
  <Paragraphs>224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Times New Roman</vt:lpstr>
      <vt:lpstr>Arial</vt:lpstr>
      <vt:lpstr>Wingdings</vt:lpstr>
      <vt:lpstr>Calibri</vt:lpstr>
      <vt:lpstr>Slunečné dny</vt:lpstr>
      <vt:lpstr>1_Slunečné dny</vt:lpstr>
      <vt:lpstr>Cílové skupiny muzikoterapie</vt:lpstr>
      <vt:lpstr>Hudba pro celistvý rozvoj</vt:lpstr>
      <vt:lpstr>Muzikoterapeut</vt:lpstr>
      <vt:lpstr>Při lekcích využíváme</vt:lpstr>
      <vt:lpstr>MT lekce pro děti </vt:lpstr>
      <vt:lpstr>Průběh lekce</vt:lpstr>
      <vt:lpstr>Hry s písničkou</vt:lpstr>
      <vt:lpstr>Postup při práci s písničkou</vt:lpstr>
      <vt:lpstr>  Přehled tvořivých prvků pro MT dětí</vt:lpstr>
      <vt:lpstr>Cíle MT lekcí</vt:lpstr>
      <vt:lpstr>MT ve speciální pedagogice</vt:lpstr>
      <vt:lpstr>Lidé s fyzickým handicapem</vt:lpstr>
      <vt:lpstr>Lidé s mentální retardací</vt:lpstr>
      <vt:lpstr> Senioři</vt:lpstr>
      <vt:lpstr>Lidé s demencí</vt:lpstr>
      <vt:lpstr>Lidé s demencí</vt:lpstr>
      <vt:lpstr>Lidé trpící onemocněním</vt:lpstr>
      <vt:lpstr>Vězni a lidé při léčbě závislosti</vt:lpstr>
    </vt:vector>
  </TitlesOfParts>
  <Company>CyB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Cílové skupiny muzikoterapie</dc:title>
  <dc:creator>Zaj</dc:creator>
  <cp:lastModifiedBy>Mamca</cp:lastModifiedBy>
  <cp:revision>25</cp:revision>
  <dcterms:created xsi:type="dcterms:W3CDTF">2008-01-09T16:31:56Z</dcterms:created>
  <dcterms:modified xsi:type="dcterms:W3CDTF">2020-12-09T14:43:03Z</dcterms:modified>
</cp:coreProperties>
</file>