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EDF6"/>
          </a:solidFill>
        </a:fill>
      </a:tcStyle>
    </a:wholeTbl>
    <a:band2H>
      <a:tcTxStyle b="def" i="def"/>
      <a:tcStyle>
        <a:tcBdr/>
        <a:fill>
          <a:solidFill>
            <a:srgbClr val="E7F6F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CD2"/>
          </a:solidFill>
        </a:fill>
      </a:tcStyle>
    </a:wholeTbl>
    <a:band2H>
      <a:tcTxStyle b="def" i="def"/>
      <a:tcStyle>
        <a:tcBdr/>
        <a:fill>
          <a:solidFill>
            <a:srgbClr val="F9F6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D2FD"/>
          </a:solidFill>
        </a:fill>
      </a:tcStyle>
    </a:wholeTbl>
    <a:band2H>
      <a:tcTxStyle b="def" i="def"/>
      <a:tcStyle>
        <a:tcBdr/>
        <a:fill>
          <a:solidFill>
            <a:srgbClr val="F7EAF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6" name="Shape 2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1pPr>
    <a:lvl2pPr indent="228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2pPr>
    <a:lvl3pPr indent="457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3pPr>
    <a:lvl4pPr indent="685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4pPr>
    <a:lvl5pPr indent="9144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5pPr>
    <a:lvl6pPr indent="11430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6pPr>
    <a:lvl7pPr indent="1371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7pPr>
    <a:lvl8pPr indent="1600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8pPr>
    <a:lvl9pPr indent="1828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alphaModFix amt="10000"/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4242851"/>
            <a:ext cx="8968085" cy="2759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11715" y="4243844"/>
            <a:ext cx="3077109" cy="276941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angle 8"/>
          <p:cNvSpPr/>
          <p:nvPr/>
        </p:nvSpPr>
        <p:spPr>
          <a:xfrm>
            <a:off x="-1" y="2590077"/>
            <a:ext cx="8968087" cy="1660333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Rectangle 9"/>
          <p:cNvSpPr/>
          <p:nvPr/>
        </p:nvSpPr>
        <p:spPr>
          <a:xfrm>
            <a:off x="9111715" y="2590077"/>
            <a:ext cx="3077110" cy="166033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Text názvu"/>
          <p:cNvSpPr txBox="1"/>
          <p:nvPr>
            <p:ph type="title"/>
          </p:nvPr>
        </p:nvSpPr>
        <p:spPr>
          <a:xfrm>
            <a:off x="680321" y="2733708"/>
            <a:ext cx="8144135" cy="1373071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Text názvu</a:t>
            </a:r>
          </a:p>
        </p:txBody>
      </p:sp>
      <p:sp>
        <p:nvSpPr>
          <p:cNvPr id="20" name="Text úrovně 1…"/>
          <p:cNvSpPr txBox="1"/>
          <p:nvPr>
            <p:ph type="body" sz="quarter" idx="1"/>
          </p:nvPr>
        </p:nvSpPr>
        <p:spPr>
          <a:xfrm>
            <a:off x="680321" y="4394039"/>
            <a:ext cx="8144135" cy="111768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457200" algn="r">
              <a:buSzTx/>
              <a:buFontTx/>
              <a:buNone/>
              <a:defRPr sz="2000"/>
            </a:lvl2pPr>
            <a:lvl3pPr marL="0" indent="914400" algn="r">
              <a:buSzTx/>
              <a:buFontTx/>
              <a:buNone/>
              <a:defRPr sz="2000"/>
            </a:lvl3pPr>
            <a:lvl4pPr marL="0" indent="1371600" algn="r">
              <a:buSzTx/>
              <a:buFontTx/>
              <a:buNone/>
              <a:defRPr sz="2000"/>
            </a:lvl4pPr>
            <a:lvl5pPr marL="0" indent="182880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1" name="Číslo snímku"/>
          <p:cNvSpPr txBox="1"/>
          <p:nvPr>
            <p:ph type="sldNum" sz="quarter" idx="2"/>
          </p:nvPr>
        </p:nvSpPr>
        <p:spPr>
          <a:xfrm>
            <a:off x="9255345" y="3116137"/>
            <a:ext cx="583666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9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0" name="Text názvu"/>
          <p:cNvSpPr txBox="1"/>
          <p:nvPr>
            <p:ph type="title"/>
          </p:nvPr>
        </p:nvSpPr>
        <p:spPr>
          <a:xfrm>
            <a:off x="680321" y="4711615"/>
            <a:ext cx="9613860" cy="453052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141" name="Picture Placeholder 2"/>
          <p:cNvSpPr/>
          <p:nvPr>
            <p:ph type="pic" idx="21"/>
          </p:nvPr>
        </p:nvSpPr>
        <p:spPr>
          <a:xfrm>
            <a:off x="680321" y="609596"/>
            <a:ext cx="9613860" cy="3589577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2" name="Text úrovně 1…"/>
          <p:cNvSpPr txBox="1"/>
          <p:nvPr>
            <p:ph type="body" sz="quarter" idx="1"/>
          </p:nvPr>
        </p:nvSpPr>
        <p:spPr>
          <a:xfrm>
            <a:off x="680318" y="5169582"/>
            <a:ext cx="9613864" cy="62297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43" name="Číslo snímku"/>
          <p:cNvSpPr txBox="1"/>
          <p:nvPr>
            <p:ph type="sldNum" sz="quarter" idx="2"/>
          </p:nvPr>
        </p:nvSpPr>
        <p:spPr>
          <a:xfrm>
            <a:off x="10729455" y="4944283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4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5" name="Text názvu"/>
          <p:cNvSpPr txBox="1"/>
          <p:nvPr>
            <p:ph type="title"/>
          </p:nvPr>
        </p:nvSpPr>
        <p:spPr>
          <a:xfrm>
            <a:off x="680321" y="609596"/>
            <a:ext cx="9613860" cy="359275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56" name="Text úrovně 1…"/>
          <p:cNvSpPr txBox="1"/>
          <p:nvPr>
            <p:ph type="body" sz="quarter" idx="1"/>
          </p:nvPr>
        </p:nvSpPr>
        <p:spPr>
          <a:xfrm>
            <a:off x="680321" y="4711615"/>
            <a:ext cx="9613860" cy="1090790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7" name="Číslo snímku"/>
          <p:cNvSpPr txBox="1"/>
          <p:nvPr>
            <p:ph type="sldNum" sz="quarter" idx="2"/>
          </p:nvPr>
        </p:nvSpPr>
        <p:spPr>
          <a:xfrm>
            <a:off x="10729455" y="494458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Rectangle 13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Rectangle 14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9" name="Text názvu"/>
          <p:cNvSpPr txBox="1"/>
          <p:nvPr>
            <p:ph type="title"/>
          </p:nvPr>
        </p:nvSpPr>
        <p:spPr>
          <a:xfrm>
            <a:off x="1127855" y="609598"/>
            <a:ext cx="8718879" cy="3036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70" name="Text úrovně 1…"/>
          <p:cNvSpPr txBox="1"/>
          <p:nvPr>
            <p:ph type="body" sz="quarter" idx="1"/>
          </p:nvPr>
        </p:nvSpPr>
        <p:spPr>
          <a:xfrm>
            <a:off x="1402287" y="3653378"/>
            <a:ext cx="8156580" cy="54896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71" name="Text Placeholder 3"/>
          <p:cNvSpPr/>
          <p:nvPr>
            <p:ph type="body" sz="quarter" idx="21"/>
          </p:nvPr>
        </p:nvSpPr>
        <p:spPr>
          <a:xfrm>
            <a:off x="680322" y="4711615"/>
            <a:ext cx="9613859" cy="109079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72" name="TextBox 15"/>
          <p:cNvSpPr txBox="1"/>
          <p:nvPr/>
        </p:nvSpPr>
        <p:spPr>
          <a:xfrm>
            <a:off x="629291" y="461383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73" name="TextBox 16"/>
          <p:cNvSpPr txBox="1"/>
          <p:nvPr/>
        </p:nvSpPr>
        <p:spPr>
          <a:xfrm>
            <a:off x="9708528" y="2746791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74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Rectangle 10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5" name="Rectangle 11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6" name="Text názvu"/>
          <p:cNvSpPr txBox="1"/>
          <p:nvPr>
            <p:ph type="title"/>
          </p:nvPr>
        </p:nvSpPr>
        <p:spPr>
          <a:xfrm>
            <a:off x="680318" y="4711615"/>
            <a:ext cx="9613864" cy="58853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87" name="Text úrovně 1…"/>
          <p:cNvSpPr txBox="1"/>
          <p:nvPr>
            <p:ph type="body" sz="quarter" idx="1"/>
          </p:nvPr>
        </p:nvSpPr>
        <p:spPr>
          <a:xfrm>
            <a:off x="680320" y="5300148"/>
            <a:ext cx="9613863" cy="50225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88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icture 12" descr="Pictur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icture 13" descr="Picture 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Rectangle 15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9" name="Rectangle 16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0" name="Text názvu"/>
          <p:cNvSpPr txBox="1"/>
          <p:nvPr>
            <p:ph type="title"/>
          </p:nvPr>
        </p:nvSpPr>
        <p:spPr>
          <a:xfrm>
            <a:off x="669221" y="753228"/>
            <a:ext cx="96249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01" name="Text úrovně 1…"/>
          <p:cNvSpPr txBox="1"/>
          <p:nvPr>
            <p:ph type="body" sz="quarter" idx="1"/>
          </p:nvPr>
        </p:nvSpPr>
        <p:spPr>
          <a:xfrm>
            <a:off x="660945" y="2336873"/>
            <a:ext cx="307003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457200">
              <a:buSzTx/>
              <a:buFontTx/>
              <a:buNone/>
            </a:lvl2pPr>
            <a:lvl3pPr marL="0" indent="914400">
              <a:buSzTx/>
              <a:buFontTx/>
              <a:buNone/>
            </a:lvl3pPr>
            <a:lvl4pPr marL="0" indent="1371600">
              <a:buSzTx/>
              <a:buFontTx/>
              <a:buNone/>
            </a:lvl4pPr>
            <a:lvl5pPr marL="0" indent="182880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2" name="Text Placeholder 3"/>
          <p:cNvSpPr/>
          <p:nvPr>
            <p:ph type="body" sz="quarter" idx="21"/>
          </p:nvPr>
        </p:nvSpPr>
        <p:spPr>
          <a:xfrm>
            <a:off x="680321" y="3022673"/>
            <a:ext cx="3049704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3" name="Text Placeholder 4"/>
          <p:cNvSpPr/>
          <p:nvPr>
            <p:ph type="body" sz="quarter" idx="22"/>
          </p:nvPr>
        </p:nvSpPr>
        <p:spPr>
          <a:xfrm>
            <a:off x="3956024" y="233687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04" name="Text Placeholder 3"/>
          <p:cNvSpPr/>
          <p:nvPr>
            <p:ph type="body" sz="quarter" idx="23"/>
          </p:nvPr>
        </p:nvSpPr>
        <p:spPr>
          <a:xfrm>
            <a:off x="3945470" y="3022673"/>
            <a:ext cx="3063241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5" name="Text Placeholder 4"/>
          <p:cNvSpPr/>
          <p:nvPr>
            <p:ph type="body" sz="quarter" idx="24"/>
          </p:nvPr>
        </p:nvSpPr>
        <p:spPr>
          <a:xfrm>
            <a:off x="7224155" y="2336873"/>
            <a:ext cx="3070026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06" name="Text Placeholder 3"/>
          <p:cNvSpPr/>
          <p:nvPr>
            <p:ph type="body" sz="quarter" idx="25"/>
          </p:nvPr>
        </p:nvSpPr>
        <p:spPr>
          <a:xfrm>
            <a:off x="7224155" y="3022673"/>
            <a:ext cx="3070026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8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9" name="Text názvu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0" name="Text úrovně 1…"/>
          <p:cNvSpPr txBox="1"/>
          <p:nvPr>
            <p:ph type="body" sz="quarter" idx="1"/>
          </p:nvPr>
        </p:nvSpPr>
        <p:spPr>
          <a:xfrm>
            <a:off x="680318" y="4297503"/>
            <a:ext cx="304970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457200">
              <a:buSzTx/>
              <a:buFontTx/>
              <a:buNone/>
            </a:lvl2pPr>
            <a:lvl3pPr marL="0" indent="914400">
              <a:buSzTx/>
              <a:buFontTx/>
              <a:buNone/>
            </a:lvl3pPr>
            <a:lvl4pPr marL="0" indent="1371600">
              <a:buSzTx/>
              <a:buFontTx/>
              <a:buNone/>
            </a:lvl4pPr>
            <a:lvl5pPr marL="0" indent="182880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1" name="Picture Placeholder 2"/>
          <p:cNvSpPr/>
          <p:nvPr>
            <p:ph type="pic" sz="quarter" idx="21"/>
          </p:nvPr>
        </p:nvSpPr>
        <p:spPr>
          <a:xfrm>
            <a:off x="680317" y="2336873"/>
            <a:ext cx="3049707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2" name="Text Placeholder 3"/>
          <p:cNvSpPr/>
          <p:nvPr>
            <p:ph type="body" sz="quarter" idx="22"/>
          </p:nvPr>
        </p:nvSpPr>
        <p:spPr>
          <a:xfrm>
            <a:off x="680317" y="4873764"/>
            <a:ext cx="3049707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3" name="Text Placeholder 4"/>
          <p:cNvSpPr/>
          <p:nvPr>
            <p:ph type="body" sz="quarter" idx="23"/>
          </p:nvPr>
        </p:nvSpPr>
        <p:spPr>
          <a:xfrm>
            <a:off x="3945471" y="429750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24" name="Picture Placeholder 2"/>
          <p:cNvSpPr/>
          <p:nvPr>
            <p:ph type="pic" sz="quarter" idx="24"/>
          </p:nvPr>
        </p:nvSpPr>
        <p:spPr>
          <a:xfrm>
            <a:off x="3945470" y="2336873"/>
            <a:ext cx="3063241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5" name="Text Placeholder 3"/>
          <p:cNvSpPr/>
          <p:nvPr>
            <p:ph type="body" sz="quarter" idx="25"/>
          </p:nvPr>
        </p:nvSpPr>
        <p:spPr>
          <a:xfrm>
            <a:off x="3944116" y="4873764"/>
            <a:ext cx="3067299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6" name="Text Placeholder 4"/>
          <p:cNvSpPr/>
          <p:nvPr>
            <p:ph type="body" sz="quarter" idx="26"/>
          </p:nvPr>
        </p:nvSpPr>
        <p:spPr>
          <a:xfrm>
            <a:off x="7230677" y="4297503"/>
            <a:ext cx="3063507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27" name="Picture Placeholder 2"/>
          <p:cNvSpPr/>
          <p:nvPr>
            <p:ph type="pic" sz="quarter" idx="27"/>
          </p:nvPr>
        </p:nvSpPr>
        <p:spPr>
          <a:xfrm>
            <a:off x="7230677" y="2336873"/>
            <a:ext cx="3063506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8" name="Text Placeholder 3"/>
          <p:cNvSpPr/>
          <p:nvPr>
            <p:ph type="body" sz="quarter" idx="28"/>
          </p:nvPr>
        </p:nvSpPr>
        <p:spPr>
          <a:xfrm>
            <a:off x="7230553" y="4873761"/>
            <a:ext cx="3067564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4" name="Text úrovně 1…"/>
          <p:cNvSpPr txBox="1"/>
          <p:nvPr>
            <p:ph type="body" idx="1"/>
          </p:nvPr>
        </p:nvSpPr>
        <p:spPr>
          <a:xfrm>
            <a:off x="680321" y="2336873"/>
            <a:ext cx="9613862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" y="4086907"/>
            <a:ext cx="10437813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3" y="4087900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Rectangle 8"/>
          <p:cNvSpPr/>
          <p:nvPr/>
        </p:nvSpPr>
        <p:spPr>
          <a:xfrm>
            <a:off x="-3" y="2726266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" name="Rectangle 9"/>
          <p:cNvSpPr/>
          <p:nvPr/>
        </p:nvSpPr>
        <p:spPr>
          <a:xfrm>
            <a:off x="10585825" y="2726266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" name="Text názvu"/>
          <p:cNvSpPr txBox="1"/>
          <p:nvPr>
            <p:ph type="title"/>
          </p:nvPr>
        </p:nvSpPr>
        <p:spPr>
          <a:xfrm>
            <a:off x="680321" y="2869894"/>
            <a:ext cx="9613861" cy="1090789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680321" y="4232171"/>
            <a:ext cx="9613861" cy="170401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457200" algn="r">
              <a:buSzTx/>
              <a:buFontTx/>
              <a:buNone/>
              <a:defRPr sz="2000"/>
            </a:lvl2pPr>
            <a:lvl3pPr marL="0" indent="914400" algn="r">
              <a:buSzTx/>
              <a:buFontTx/>
              <a:buNone/>
              <a:defRPr sz="2000"/>
            </a:lvl3pPr>
            <a:lvl4pPr marL="0" indent="1371600" algn="r">
              <a:buSzTx/>
              <a:buFontTx/>
              <a:buNone/>
              <a:defRPr sz="2000"/>
            </a:lvl4pPr>
            <a:lvl5pPr marL="0" indent="182880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xfrm>
            <a:off x="10729455" y="310286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2" name="Text úrovně 1…"/>
          <p:cNvSpPr txBox="1"/>
          <p:nvPr>
            <p:ph type="body" sz="half" idx="1"/>
          </p:nvPr>
        </p:nvSpPr>
        <p:spPr>
          <a:xfrm>
            <a:off x="680320" y="2336873"/>
            <a:ext cx="4698359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Rectangle 11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Rectangle 12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Text názvu"/>
          <p:cNvSpPr txBox="1"/>
          <p:nvPr>
            <p:ph type="title"/>
          </p:nvPr>
        </p:nvSpPr>
        <p:spPr>
          <a:xfrm>
            <a:off x="680318" y="753229"/>
            <a:ext cx="9613864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Text úrovně 1…"/>
          <p:cNvSpPr txBox="1"/>
          <p:nvPr>
            <p:ph type="body" sz="quarter" idx="1"/>
          </p:nvPr>
        </p:nvSpPr>
        <p:spPr>
          <a:xfrm>
            <a:off x="906350" y="2336873"/>
            <a:ext cx="4472328" cy="69313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7" name="Text Placeholder 4"/>
          <p:cNvSpPr/>
          <p:nvPr>
            <p:ph type="body" sz="quarter" idx="21"/>
          </p:nvPr>
        </p:nvSpPr>
        <p:spPr>
          <a:xfrm>
            <a:off x="5820154" y="2336873"/>
            <a:ext cx="4474029" cy="692077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/>
            </a:pP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Rectangle 7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Rectangle 8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9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Text názvu"/>
          <p:cNvSpPr txBox="1"/>
          <p:nvPr>
            <p:ph type="title"/>
          </p:nvPr>
        </p:nvSpPr>
        <p:spPr>
          <a:xfrm>
            <a:off x="680321" y="753226"/>
            <a:ext cx="9613859" cy="1080942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11" name="Text úrovně 1…"/>
          <p:cNvSpPr txBox="1"/>
          <p:nvPr>
            <p:ph type="body" sz="half" idx="1"/>
          </p:nvPr>
        </p:nvSpPr>
        <p:spPr>
          <a:xfrm>
            <a:off x="4685846" y="2336873"/>
            <a:ext cx="5608337" cy="35993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2" name="Text Placeholder 3"/>
          <p:cNvSpPr/>
          <p:nvPr>
            <p:ph type="body" sz="quarter" idx="21"/>
          </p:nvPr>
        </p:nvSpPr>
        <p:spPr>
          <a:xfrm>
            <a:off x="680322" y="2336872"/>
            <a:ext cx="3790078" cy="3599318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4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5" name="Text názvu"/>
          <p:cNvSpPr txBox="1"/>
          <p:nvPr>
            <p:ph type="title"/>
          </p:nvPr>
        </p:nvSpPr>
        <p:spPr>
          <a:xfrm>
            <a:off x="680323" y="753228"/>
            <a:ext cx="9613858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6" name="Picture Placeholder 2"/>
          <p:cNvSpPr/>
          <p:nvPr>
            <p:ph type="pic" sz="half" idx="21"/>
          </p:nvPr>
        </p:nvSpPr>
        <p:spPr>
          <a:xfrm>
            <a:off x="4868333" y="2336874"/>
            <a:ext cx="5425850" cy="3599313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7" name="Text úrovně 1…"/>
          <p:cNvSpPr txBox="1"/>
          <p:nvPr>
            <p:ph type="body" sz="quarter" idx="1"/>
          </p:nvPr>
        </p:nvSpPr>
        <p:spPr>
          <a:xfrm>
            <a:off x="680323" y="2336873"/>
            <a:ext cx="3876257" cy="359931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2FEAE0"/>
            </a:gs>
            <a:gs pos="50000">
              <a:srgbClr val="21ABC8"/>
            </a:gs>
            <a:gs pos="100000">
              <a:srgbClr val="0C2262"/>
            </a:gs>
          </a:gsLst>
          <a:lin ang="252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5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Text názvu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6" name="Text úrovně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" name="Číslo snímku"/>
          <p:cNvSpPr txBox="1"/>
          <p:nvPr>
            <p:ph type="sldNum" sz="quarter" idx="2"/>
          </p:nvPr>
        </p:nvSpPr>
        <p:spPr>
          <a:xfrm>
            <a:off x="10729455" y="986201"/>
            <a:ext cx="583665" cy="624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26778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31350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35922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40494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If You Were A Sailboat (Katie Melua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If You Were A Sailboat (Katie Melua)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Modlitba jako proces</a:t>
            </a:r>
          </a:p>
        </p:txBody>
      </p:sp>
      <p:sp>
        <p:nvSpPr>
          <p:cNvPr id="265" name="Zástupný symbol pro obsah 2"/>
          <p:cNvSpPr txBox="1"/>
          <p:nvPr>
            <p:ph type="body" idx="1"/>
          </p:nvPr>
        </p:nvSpPr>
        <p:spPr>
          <a:xfrm>
            <a:off x="680319" y="1834165"/>
            <a:ext cx="9613864" cy="502383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Cestám vědění a nevědění se učíme modlitbou (slovy i kontemplací)</a:t>
            </a:r>
          </a:p>
          <a:p>
            <a:pPr marL="0" indent="0">
              <a:buSzTx/>
              <a:buNone/>
            </a:pPr>
            <a:r>
              <a:t>„Nikomu o tom neříkejte“ (mesiášské tajemství) lze chápat i takto: dokud neprojdete tajemstvím proměny od falešného já k pravému já, budete svoji zkušenost zneužívat a chybně interpretovat</a:t>
            </a:r>
          </a:p>
          <a:p>
            <a:pPr marL="0" indent="0">
              <a:buSzTx/>
              <a:buNone/>
            </a:pPr>
            <a:r>
              <a:t>Židovství, křesťanství a islám vzaly na sebe velké riziko, když svou zkušenost vložily do slov. Stejně tak Bůh svým vtělením (J 1,14).</a:t>
            </a:r>
          </a:p>
          <a:p>
            <a:pPr marL="0" indent="0">
              <a:buSzTx/>
              <a:buNone/>
            </a:pPr>
            <a:r>
              <a:t>Cena: ze slov se stala modla a monoteistická náboženství jsou ta nejméně tolerantní.</a:t>
            </a:r>
          </a:p>
          <a:p>
            <a:pPr marL="0" indent="0">
              <a:buSzTx/>
              <a:buNone/>
              <a:defRPr b="1"/>
            </a:pPr>
            <a:r>
              <a:t>Rozhodující je zkušenost s Boží přítomností, nikoli shoda ve slovech a formách.</a:t>
            </a:r>
          </a:p>
          <a:p>
            <a:pPr marL="0" indent="0">
              <a:buSzTx/>
              <a:buNone/>
              <a:defRPr b="1"/>
            </a:pPr>
            <a:r>
              <a:t>Ježíš svou zkušenost nabízí jako „cestu, pravdu a život“.</a:t>
            </a:r>
          </a:p>
          <a:p>
            <a:pPr marL="0" indent="0">
              <a:buSzTx/>
              <a:buNone/>
              <a:defRPr b="1"/>
            </a:pPr>
            <a:r>
              <a:t>Dvě hlavní cesty proměny člověka jsou modlitba a utrpení.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Jak poznání modlitbou souvisí s utrpením</a:t>
            </a:r>
          </a:p>
        </p:txBody>
      </p:sp>
      <p:sp>
        <p:nvSpPr>
          <p:cNvPr id="268" name="Zástupný symbol pro obsah 2"/>
          <p:cNvSpPr txBox="1"/>
          <p:nvPr>
            <p:ph type="body" idx="1"/>
          </p:nvPr>
        </p:nvSpPr>
        <p:spPr>
          <a:xfrm>
            <a:off x="680320" y="2336873"/>
            <a:ext cx="10498543" cy="428286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V Bibli je třeba číst to, co je „mezi řádky“, s pokorou a trpělivostí, oproštěni od vlastních představ</a:t>
            </a:r>
          </a:p>
          <a:p>
            <a:pPr marL="0" indent="0">
              <a:buSzTx/>
              <a:buNone/>
            </a:pPr>
            <a:r>
              <a:t>Určité pravdy potřebují světlo, které objevíme jen prostřednictvím tmy, v momentech utrpení, zlomení nebo smrti, ne pouhým čtením knih</a:t>
            </a:r>
          </a:p>
          <a:p>
            <a:pPr marL="0" indent="0">
              <a:buSzTx/>
              <a:buNone/>
            </a:pPr>
            <a:r>
              <a:t>Ježíšovo učení je mnohem více „cestou tmy“ než „cestou světla“…</a:t>
            </a:r>
          </a:p>
          <a:p>
            <a:pPr marL="0" indent="0">
              <a:buSzTx/>
              <a:buNone/>
            </a:pPr>
            <a:r>
              <a:t>Ex 13,17-18 Skutečným cílem je cesta sama, skrze zkoušky, přírodu a vztahy.</a:t>
            </a:r>
          </a:p>
          <a:p>
            <a:pPr marL="0" indent="0">
              <a:buSzTx/>
              <a:buNone/>
            </a:pPr>
            <a:r>
              <a:t>Lidem nelze nabídnout závěry bez cesty, jinak je použijí jako náhradu za samotnou cestu. To se v náboženství často děje: </a:t>
            </a:r>
            <a:r>
              <a:rPr b="1"/>
              <a:t>obal se stává náhražkou za obsah.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JHWH</a:t>
            </a:r>
          </a:p>
        </p:txBody>
      </p:sp>
      <p:sp>
        <p:nvSpPr>
          <p:cNvPr id="271" name="Zástupný symbol pro obsah 2"/>
          <p:cNvSpPr txBox="1"/>
          <p:nvPr>
            <p:ph type="body" idx="1"/>
          </p:nvPr>
        </p:nvSpPr>
        <p:spPr>
          <a:xfrm>
            <a:off x="680320" y="1667170"/>
            <a:ext cx="10356875" cy="50427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Jen kdo žil a miloval, trpěl a zakoušel neúspěchy, a znovu žil a miloval, je schopen číst Písmo způsobem pokorným, inkluzivním, přinášejícím ovoce.</a:t>
            </a:r>
          </a:p>
          <a:p>
            <a:pPr marL="0" indent="0">
              <a:buSzTx/>
              <a:buNone/>
            </a:pPr>
            <a:r>
              <a:t>Čte-li Písmo člověk neiniciovaný živote, upraví si ho na rozumovou záležitost a vidí v něm jen soubor předpisů.</a:t>
            </a:r>
          </a:p>
          <a:p>
            <a:pPr marL="0" indent="0">
              <a:buSzTx/>
              <a:buNone/>
            </a:pPr>
            <a:r>
              <a:t>Jen Bůh může vyslovit své jméno (Ex 3,14).</a:t>
            </a:r>
          </a:p>
          <a:p>
            <a:pPr marL="0" indent="0">
              <a:buSzTx/>
              <a:buNone/>
            </a:pPr>
            <a:r>
              <a:t>JHWH jsou pokusem napodobit dýchání, jedinou věc, kterou děláme od narození až do smrti. Boží tajemství lze přijmout s takovou svobodou, s jakou dýcháme. Bůh je přístupný jako náš vlastní dech.</a:t>
            </a:r>
          </a:p>
          <a:p>
            <a:pPr marL="0" indent="0">
              <a:buSzTx/>
              <a:buNone/>
            </a:pPr>
            <a:r>
              <a:t>J 20,22; Duch jako dech života. Bůh je zkušeností tak rozsáhlou a hlubokou, že nám umožňuje uchovat všechnu naši zkušenost.</a:t>
            </a:r>
          </a:p>
          <a:p>
            <a:pPr marL="0" indent="0">
              <a:buSzTx/>
              <a:buNone/>
            </a:pPr>
            <a:r>
              <a:t>Tak rozsáhlý prostor budeme vnímat spíše jako nevědění, než vědění, ale bude to nabízet větší jistotu než cokoli, čeho jsme dosáhli rozumem.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7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Heinrich Zimmer (1890-1943)</a:t>
            </a:r>
          </a:p>
        </p:txBody>
      </p:sp>
      <p:sp>
        <p:nvSpPr>
          <p:cNvPr id="241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„O těch nejlepších věcech se vůbec nedá mluvit; </a:t>
            </a:r>
          </a:p>
          <a:p>
            <a:pPr marL="0" indent="0">
              <a:buSzTx/>
              <a:buNone/>
            </a:pPr>
            <a:r>
              <a:t>ty druhotně nejlepší zůstávají téměř vždy nepochopeny;</a:t>
            </a:r>
          </a:p>
          <a:p>
            <a:pPr marL="0" indent="0">
              <a:buSzTx/>
              <a:buNone/>
            </a:pPr>
            <a:r>
              <a:t>život tak trávíme mluvením o věcech třetího řádu.“</a:t>
            </a:r>
          </a:p>
          <a:p>
            <a:pPr marL="0" indent="0">
              <a:buSzTx/>
              <a:buNone/>
              <a:defRPr b="1"/>
            </a:pPr>
            <a:r>
              <a:t>Co tedy by například podle vás mohly být:</a:t>
            </a:r>
          </a:p>
          <a:p>
            <a:pPr marL="457200" indent="-457200">
              <a:buFontTx/>
              <a:buAutoNum type="arabicParenR" startAt="1"/>
            </a:pPr>
            <a:r>
              <a:t>Věci prvního řádu (vůbec se o nich nedá mluvit)?</a:t>
            </a:r>
          </a:p>
          <a:p>
            <a:pPr marL="457200" indent="-457200">
              <a:buFontTx/>
              <a:buAutoNum type="arabicParenR" startAt="1"/>
            </a:pPr>
            <a:r>
              <a:t>Věci druhého řádu (téměř vždy zůstávají nepochopeny)?</a:t>
            </a:r>
          </a:p>
          <a:p>
            <a:pPr marL="457200" indent="-457200">
              <a:buFontTx/>
              <a:buAutoNum type="arabicParenR" startAt="1"/>
            </a:pPr>
            <a:r>
              <a:t>Věci třetího řádu (mluvním o nich trávíme život)?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Nadpis 1"/>
          <p:cNvSpPr txBox="1"/>
          <p:nvPr>
            <p:ph type="ctrTitle"/>
          </p:nvPr>
        </p:nvSpPr>
        <p:spPr>
          <a:xfrm>
            <a:off x="680322" y="2733708"/>
            <a:ext cx="8144134" cy="1373071"/>
          </a:xfrm>
          <a:prstGeom prst="rect">
            <a:avLst/>
          </a:prstGeom>
        </p:spPr>
        <p:txBody>
          <a:bodyPr/>
          <a:lstStyle/>
          <a:p>
            <a:pPr/>
            <a:r>
              <a:t>Vědění a modlitba</a:t>
            </a:r>
          </a:p>
        </p:txBody>
      </p:sp>
      <p:sp>
        <p:nvSpPr>
          <p:cNvPr id="244" name="Podnadpis 2"/>
          <p:cNvSpPr txBox="1"/>
          <p:nvPr>
            <p:ph type="subTitle" sz="quarter" idx="1"/>
          </p:nvPr>
        </p:nvSpPr>
        <p:spPr>
          <a:xfrm>
            <a:off x="680322" y="4394039"/>
            <a:ext cx="8144134" cy="1117688"/>
          </a:xfrm>
          <a:prstGeom prst="rect">
            <a:avLst/>
          </a:prstGeom>
        </p:spPr>
        <p:txBody>
          <a:bodyPr/>
          <a:lstStyle/>
          <a:p>
            <a:pPr/>
            <a:r>
              <a:t>I cesta je cílem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Úvod: vše závisí od představy o Bohu…</a:t>
            </a:r>
          </a:p>
        </p:txBody>
      </p:sp>
      <p:sp>
        <p:nvSpPr>
          <p:cNvPr id="247" name="Zástupný symbol pro obsah 2"/>
          <p:cNvSpPr txBox="1"/>
          <p:nvPr>
            <p:ph type="body" idx="1"/>
          </p:nvPr>
        </p:nvSpPr>
        <p:spPr>
          <a:xfrm>
            <a:off x="680321" y="2240923"/>
            <a:ext cx="10665967" cy="369526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Je-li představa a vztah správný, náboženství je tou nejlepší věcí na světě…</a:t>
            </a:r>
          </a:p>
          <a:p>
            <a:pPr marL="0" indent="0">
              <a:buSzTx/>
              <a:buNone/>
            </a:pPr>
            <a:r>
              <a:t>Ortodoxie x ortopraxe</a:t>
            </a:r>
          </a:p>
          <a:p>
            <a:pPr marL="0" indent="0">
              <a:buSzTx/>
              <a:buNone/>
            </a:pPr>
            <a:r>
              <a:t>Ti, kdo vše pochopili, jsou zpravidla arogantní</a:t>
            </a:r>
          </a:p>
          <a:p>
            <a:pPr marL="0" indent="0">
              <a:buSzTx/>
              <a:buNone/>
            </a:pPr>
            <a:r>
              <a:t>Ti, kdo vědí, že zdaleka ne vše pochopili, se více snaží, aby jejich jednání bylo vedeno láskou</a:t>
            </a:r>
          </a:p>
          <a:p>
            <a:pPr marL="0" indent="0">
              <a:buSzTx/>
              <a:buNone/>
            </a:pPr>
            <a:r>
              <a:t>Ti, kdo poznávají Boha, jsou pokorní, ti, kdo ne, jsou většinou sebejistí</a:t>
            </a:r>
          </a:p>
          <a:p>
            <a:pPr marL="0" indent="0">
              <a:buSzTx/>
              <a:buNone/>
            </a:pPr>
            <a:r>
              <a:t>Je správné mít ortodoxní učení, ale je důležité vědět, že zdaleka nevíme všechno…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>
            <a:lvl1pPr defTabSz="905255">
              <a:defRPr sz="3564"/>
            </a:lvl1pPr>
          </a:lstStyle>
          <a:p>
            <a:pPr/>
            <a:r>
              <a:t>Čím se zabývá teologie a spiritualita? Do kterého řádu věcí patří?</a:t>
            </a:r>
          </a:p>
        </p:txBody>
      </p:sp>
      <p:sp>
        <p:nvSpPr>
          <p:cNvPr id="250" name="Zástupný symbol pro obsah 2"/>
          <p:cNvSpPr txBox="1"/>
          <p:nvPr>
            <p:ph type="body" idx="1"/>
          </p:nvPr>
        </p:nvSpPr>
        <p:spPr>
          <a:xfrm>
            <a:off x="680321" y="2331075"/>
            <a:ext cx="10189448" cy="452692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O Bohu se dá mluvit jedině pomocí metafor a obrazů, co je svaté, je jazykem nepopsatelné (proto židé nevyslovují Boží jméno)</a:t>
            </a:r>
          </a:p>
          <a:p>
            <a:pPr marL="0" indent="0">
              <a:buSzTx/>
              <a:buNone/>
            </a:pPr>
            <a:r>
              <a:t>T a S se zabývá věcmi, o kterých se nedá mluvit. Jestliže v náboženství schází pokora, začne být domýšlivé, hloupé a pověrčivé.</a:t>
            </a:r>
          </a:p>
          <a:p>
            <a:pPr marL="0" indent="0">
              <a:buSzTx/>
              <a:buNone/>
            </a:pPr>
            <a:r>
              <a:t>Jazyk dualistický je „dábelský“, dává pocit něčeho, čeho se lze držet a staví věci na „správné“ místo. Stává se tak náhradou za skutečný cíl náboženství, kterým je spojení s Bohem.</a:t>
            </a:r>
          </a:p>
          <a:p>
            <a:pPr marL="0" indent="0">
              <a:buSzTx/>
              <a:buNone/>
            </a:pPr>
            <a:r>
              <a:t>O „nejlepších věcech“ se nedá mluvit, ty mohou být jen zakoušeny…</a:t>
            </a:r>
          </a:p>
          <a:p>
            <a:pPr marL="0" indent="0">
              <a:buSzTx/>
              <a:buNone/>
            </a:pPr>
            <a:r>
              <a:t>Filosofie, teologie, psychologie či poezie a umění patří k věcem „druhotně nejlepším“, a – stejně jako Písmo – na „nejlepší věci“ jen ukazují… -  proto mohou být špatně chápány.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3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Ježíš šel touto riskantní cestou, což jej umožňuje vykládat různými způsoby (existuje 40 000 křesťanských denominací!)</a:t>
            </a:r>
          </a:p>
          <a:p>
            <a:pPr marL="0" indent="0">
              <a:buSzTx/>
              <a:buNone/>
            </a:pPr>
            <a:r>
              <a:t>Ježíš nikdy neřekl „musíte mít pravdu!“, ani to, že mít pravdu je důležité…</a:t>
            </a:r>
          </a:p>
          <a:p>
            <a:pPr marL="0" indent="0">
              <a:buSzTx/>
              <a:buNone/>
            </a:pPr>
            <a:r>
              <a:t>Spíše chtěl, aby člověk byl čestný a pokorný = možná jediná forma pravdivosti…</a:t>
            </a:r>
          </a:p>
          <a:p>
            <a:pPr marL="0" indent="0">
              <a:buSzTx/>
              <a:buNone/>
            </a:pPr>
            <a:r>
              <a:t>Dějiny náboženství ukazují, že se zpravidla zabývalo jen „třetími“ věcmi, jen ty dávají pocit jistoty a pořádku…</a:t>
            </a:r>
          </a:p>
          <a:p>
            <a:pPr marL="0" indent="0">
              <a:buSzTx/>
              <a:buNone/>
            </a:pPr>
            <a:r>
              <a:t>Bible jako celek našla rovnováhu mezi věděním a nevěděním.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Dva proudy</a:t>
            </a:r>
          </a:p>
        </p:txBody>
      </p:sp>
      <p:sp>
        <p:nvSpPr>
          <p:cNvPr id="256" name="Zástupný symbol pro obsah 2"/>
          <p:cNvSpPr txBox="1"/>
          <p:nvPr>
            <p:ph type="body" idx="1"/>
          </p:nvPr>
        </p:nvSpPr>
        <p:spPr>
          <a:xfrm>
            <a:off x="680321" y="2336872"/>
            <a:ext cx="10228086" cy="436014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Apofatická + katafatická cesta = biblická víra</a:t>
            </a:r>
          </a:p>
          <a:p>
            <a:pPr marL="0" indent="0">
              <a:buSzTx/>
              <a:buNone/>
            </a:pPr>
            <a:r>
              <a:t>Jsou spolu jako sluneční a lunární světlo, světlo a tma; Ježíš je spíše lunárním učitelem, trpělivým vůči tmě a růstu, jeho opakem je „Lucifer“</a:t>
            </a:r>
          </a:p>
          <a:p>
            <a:pPr marL="0" indent="0">
              <a:buSzTx/>
              <a:buNone/>
            </a:pPr>
            <a:r>
              <a:t>Všechny věci jsou směsí světla a tmy, „jen Bůh je dobrý“ (Mk 10,18)</a:t>
            </a:r>
          </a:p>
          <a:p>
            <a:pPr marL="0" indent="0">
              <a:buSzTx/>
              <a:buNone/>
            </a:pPr>
            <a:r>
              <a:t>Jedině poezie je proto dostatečně vhodným jazykem pro náboženství, protože se nesnaží definovat zkušenost, nýbrž ji zprostředkovat (stejně tak i liturgie).</a:t>
            </a:r>
          </a:p>
          <a:p>
            <a:pPr marL="0" indent="0">
              <a:buSzTx/>
              <a:buNone/>
            </a:pPr>
            <a:r>
              <a:t>Nenabízí závěry, ale učí postupu, jak k poznání dojít. Nevysvětluje, nýbrž otevírá k úžasu. Ježíš to tak dělá (Mt 13). Jazykem náboženství je poezie a posvátné příběhy, ne přímé učení.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Poušť a vrchol hory</a:t>
            </a:r>
          </a:p>
        </p:txBody>
      </p:sp>
      <p:sp>
        <p:nvSpPr>
          <p:cNvPr id="259" name="Zástupný symbol pro obsah 2"/>
          <p:cNvSpPr txBox="1"/>
          <p:nvPr>
            <p:ph type="body" idx="1"/>
          </p:nvPr>
        </p:nvSpPr>
        <p:spPr>
          <a:xfrm>
            <a:off x="680320" y="2336872"/>
            <a:ext cx="9893236" cy="429574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Spiritualita tmy: jeskyně, exodus, exil, břicho velryby…</a:t>
            </a:r>
          </a:p>
          <a:p>
            <a:pPr marL="0" indent="0">
              <a:buSzTx/>
              <a:buNone/>
            </a:pPr>
            <a:r>
              <a:t>Spiritualita světla: hora Sinaj, Choreb, Tábor, Hora blahoslavenství</a:t>
            </a:r>
          </a:p>
          <a:p>
            <a:pPr marL="0" indent="0">
              <a:buSzTx/>
              <a:buNone/>
            </a:pPr>
            <a:r>
              <a:t>Tradice pouště: nepřítomnost, mlčení, nevědění…</a:t>
            </a:r>
          </a:p>
          <a:p>
            <a:pPr marL="0" indent="0">
              <a:buSzTx/>
              <a:buNone/>
            </a:pPr>
            <a:r>
              <a:t>Tradice hory: přítomnost, mluvení, poznávání…</a:t>
            </a:r>
          </a:p>
          <a:p>
            <a:pPr marL="0" indent="0">
              <a:buSzTx/>
              <a:buNone/>
              <a:defRPr b="1"/>
            </a:pPr>
            <a:r>
              <a:t>Obě tradice jsou důležité a vzájemně se potřebují a doplňují!</a:t>
            </a:r>
          </a:p>
          <a:p>
            <a:pPr marL="0" indent="0">
              <a:buSzTx/>
              <a:buNone/>
            </a:pPr>
            <a:r>
              <a:t>Mojžíš na Sinaji x Ježíš na hoře proměnění, epifanie je zároveň světlo i tma.</a:t>
            </a:r>
          </a:p>
          <a:p>
            <a:pPr marL="0" indent="0">
              <a:buSzTx/>
              <a:buNone/>
            </a:pPr>
            <a:r>
              <a:t>Ježíš proto o nejlepších věcech přikazuje mlčet (Mk 9)</a:t>
            </a:r>
          </a:p>
          <a:p>
            <a:pPr marL="0" indent="0">
              <a:buSzTx/>
              <a:buNone/>
            </a:pPr>
            <a:r>
              <a:t>Ony dvě tradice jsou zosobněny protestanty a katolíky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6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1000"/>
              </a:lnSpc>
              <a:buSzTx/>
              <a:buNone/>
            </a:pPr>
            <a:r>
              <a:t>Přebytek informací a neschopnost je zpracovat x požadavek jistoty: živná půda náboženského (i jiného) </a:t>
            </a:r>
            <a:r>
              <a:rPr b="1"/>
              <a:t>fundamentalismu</a:t>
            </a:r>
            <a:r>
              <a:t>…</a:t>
            </a:r>
            <a:r>
              <a:rPr b="1"/>
              <a:t> </a:t>
            </a:r>
            <a:r>
              <a:t>(na vše je odpověď, bez ohledu na to, jak se k ní dospělo)</a:t>
            </a:r>
          </a:p>
          <a:p>
            <a:pPr marL="0" indent="0">
              <a:lnSpc>
                <a:spcPct val="81000"/>
              </a:lnSpc>
              <a:buSzTx/>
              <a:buNone/>
            </a:pPr>
            <a:r>
              <a:t>Velká </a:t>
            </a:r>
            <a:r>
              <a:rPr b="1"/>
              <a:t>spiritualita</a:t>
            </a:r>
            <a:r>
              <a:t> naopak hledá rovnováhu mezi protiklady, hledá pravý střed.</a:t>
            </a:r>
          </a:p>
          <a:p>
            <a:pPr marL="0" indent="0">
              <a:lnSpc>
                <a:spcPct val="81000"/>
              </a:lnSpc>
              <a:buSzTx/>
              <a:buNone/>
              <a:defRPr b="1"/>
            </a:pPr>
            <a:r>
              <a:t>Cesta:</a:t>
            </a:r>
            <a:r>
              <a:rPr b="0"/>
              <a:t> poctivé a pokorné hledání způsobu vlastního poznávání a naslouchání. Jen tak dojdeme k moudrosti svým vlastním způsobem, kdy vnější autorita bude ukotvena vnitřní autoritou.</a:t>
            </a:r>
            <a:endParaRPr b="0"/>
          </a:p>
          <a:p>
            <a:pPr marL="0" indent="0">
              <a:lnSpc>
                <a:spcPct val="81000"/>
              </a:lnSpc>
              <a:buSzTx/>
              <a:buNone/>
              <a:defRPr b="1"/>
            </a:pPr>
            <a:r>
              <a:t>Setkání mezi vnitřním Vědoucím</a:t>
            </a:r>
            <a:r>
              <a:rPr b="0"/>
              <a:t> (modlitba) </a:t>
            </a:r>
            <a:r>
              <a:t>a vnějším Vědoucím </a:t>
            </a:r>
            <a:r>
              <a:rPr b="0"/>
              <a:t>(Písmo a tradice)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62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