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2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net/citaty-o-stesti/" TargetMode="External"/><Relationship Id="rId2" Type="http://schemas.openxmlformats.org/officeDocument/2006/relationships/hyperlink" Target="https://cs.wikipedia.org/wiki/Smysl_%C5%BEivo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lu%C5%BEb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34096"/>
            <a:ext cx="10294182" cy="1100070"/>
          </a:xfrm>
        </p:spPr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Gauguin</a:t>
            </a:r>
            <a:r>
              <a:rPr lang="cs-CZ" dirty="0" smtClean="0"/>
              <a:t>: </a:t>
            </a:r>
            <a:r>
              <a:rPr lang="cs-CZ" dirty="0" err="1" smtClean="0"/>
              <a:t>D´ou</a:t>
            </a:r>
            <a:r>
              <a:rPr lang="cs-CZ" dirty="0" smtClean="0"/>
              <a:t> </a:t>
            </a:r>
            <a:r>
              <a:rPr lang="cs-CZ" dirty="0" err="1" smtClean="0"/>
              <a:t>venons</a:t>
            </a:r>
            <a:r>
              <a:rPr lang="cs-CZ" dirty="0" smtClean="0"/>
              <a:t> </a:t>
            </a:r>
            <a:r>
              <a:rPr lang="cs-CZ" dirty="0" err="1" smtClean="0"/>
              <a:t>nous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7" y="2195848"/>
            <a:ext cx="12260467" cy="4662152"/>
          </a:xfrm>
        </p:spPr>
      </p:pic>
    </p:spTree>
    <p:extLst>
      <p:ext uri="{BB962C8B-B14F-4D97-AF65-F5344CB8AC3E}">
        <p14:creationId xmlns:p14="http://schemas.microsoft.com/office/powerpoint/2010/main" val="7793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Služba v Novém zákoně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4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doulein</a:t>
            </a:r>
            <a:r>
              <a:rPr lang="cs-CZ" dirty="0" smtClean="0"/>
              <a:t> </a:t>
            </a:r>
            <a:r>
              <a:rPr lang="cs-CZ" dirty="0"/>
              <a:t>„být svázán s mistrem nebo pánem“. V tomto svázání se však skrývají dva významy: člověk může být svázán jako „služebník“ nebo jako „otrok“, může tedy „sloužit“ nebo dokonce „otročit“. Jak NZ tyto dva významy odlišuje nebo naopak slučuje, uvidíme později. Podstatou </a:t>
            </a:r>
            <a:r>
              <a:rPr lang="cs-CZ" i="1" dirty="0" err="1"/>
              <a:t>doulein</a:t>
            </a:r>
            <a:r>
              <a:rPr lang="cs-CZ" i="1" dirty="0"/>
              <a:t> </a:t>
            </a:r>
            <a:r>
              <a:rPr lang="cs-CZ" dirty="0"/>
              <a:t>je tedy jakási svázanost, vyjadřuje vnitřní povahu služby. Jde o službu ve vztahu k nějakému nadřízenému, podřízenost. </a:t>
            </a: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diakonein</a:t>
            </a:r>
            <a:r>
              <a:rPr lang="cs-CZ" dirty="0" smtClean="0"/>
              <a:t> „</a:t>
            </a:r>
            <a:r>
              <a:rPr lang="cs-CZ" dirty="0"/>
              <a:t>sloužit“ ve smyslu „sloužit u stolu“ – to byl jeho původní význam, od něhož se pak odvozovaly další, např. „starat se o někoho“, „starat se o živobytí“ atd., také veřejná služba, např. v politice, až nakonec „sloužit“ obecně. Toto sloveso nevyjadřuje podřízenost, ale spíše službu „pro někoho“, „pro dobro druhého</a:t>
            </a:r>
            <a:r>
              <a:rPr lang="cs-CZ" dirty="0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Umývání nohou, J 13,1-17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137894"/>
            <a:ext cx="11297031" cy="462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velikonočními</a:t>
            </a:r>
            <a:r>
              <a:rPr lang="en-US" dirty="0"/>
              <a:t> </a:t>
            </a:r>
            <a:r>
              <a:rPr lang="en-US" dirty="0" err="1"/>
              <a:t>svátky</a:t>
            </a:r>
            <a:r>
              <a:rPr lang="en-US" dirty="0"/>
              <a:t>.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věděl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přišla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hodina</a:t>
            </a:r>
            <a:r>
              <a:rPr lang="en-US" dirty="0"/>
              <a:t>, aby z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</a:t>
            </a:r>
            <a:r>
              <a:rPr lang="en-US" dirty="0" err="1"/>
              <a:t>šel</a:t>
            </a:r>
            <a:r>
              <a:rPr lang="en-US" dirty="0"/>
              <a:t> k </a:t>
            </a:r>
            <a:r>
              <a:rPr lang="en-US" dirty="0" err="1"/>
              <a:t>Otci</a:t>
            </a:r>
            <a:r>
              <a:rPr lang="en-US" dirty="0"/>
              <a:t>; </a:t>
            </a:r>
            <a:r>
              <a:rPr lang="en-US" dirty="0" err="1"/>
              <a:t>miloval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US" dirty="0"/>
              <a:t>, a </a:t>
            </a:r>
            <a:r>
              <a:rPr lang="en-US" dirty="0" err="1"/>
              <a:t>prokázal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lásku</a:t>
            </a:r>
            <a:r>
              <a:rPr lang="en-US" dirty="0"/>
              <a:t> k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konce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u </a:t>
            </a:r>
            <a:r>
              <a:rPr lang="en-US" dirty="0" err="1"/>
              <a:t>večeře</a:t>
            </a:r>
            <a:r>
              <a:rPr lang="en-US" dirty="0"/>
              <a:t> a </a:t>
            </a:r>
            <a:r>
              <a:rPr lang="en-US" dirty="0" err="1"/>
              <a:t>ďábel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vložil</a:t>
            </a:r>
            <a:r>
              <a:rPr lang="en-US" dirty="0"/>
              <a:t> do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Jidáše</a:t>
            </a:r>
            <a:r>
              <a:rPr lang="en-US" dirty="0"/>
              <a:t> </a:t>
            </a:r>
            <a:r>
              <a:rPr lang="en-US" dirty="0" err="1"/>
              <a:t>Iškariotského</a:t>
            </a:r>
            <a:r>
              <a:rPr lang="en-US" dirty="0"/>
              <a:t>,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Šimonova</a:t>
            </a:r>
            <a:r>
              <a:rPr lang="en-US" dirty="0"/>
              <a:t>, aby ho </a:t>
            </a:r>
            <a:r>
              <a:rPr lang="en-US" dirty="0" err="1"/>
              <a:t>zradil</a:t>
            </a:r>
            <a:r>
              <a:rPr lang="en-US" dirty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vstal</a:t>
            </a:r>
            <a:r>
              <a:rPr lang="en-US" dirty="0"/>
              <a:t> od </a:t>
            </a:r>
            <a:r>
              <a:rPr lang="en-US" dirty="0" err="1"/>
              <a:t>stolu</a:t>
            </a:r>
            <a:r>
              <a:rPr lang="en-US" dirty="0"/>
              <a:t> a </a:t>
            </a:r>
            <a:r>
              <a:rPr lang="en-US" dirty="0" err="1"/>
              <a:t>vědom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mu </a:t>
            </a:r>
            <a:r>
              <a:rPr lang="en-US" dirty="0" err="1"/>
              <a:t>Otec</a:t>
            </a:r>
            <a:r>
              <a:rPr lang="en-US" dirty="0"/>
              <a:t> dal </a:t>
            </a:r>
            <a:r>
              <a:rPr lang="en-US" dirty="0" err="1"/>
              <a:t>všecko</a:t>
            </a:r>
            <a:r>
              <a:rPr lang="en-US" dirty="0"/>
              <a:t> do </a:t>
            </a:r>
            <a:r>
              <a:rPr lang="en-US" dirty="0" err="1"/>
              <a:t>rukou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od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vyšel</a:t>
            </a:r>
            <a:r>
              <a:rPr lang="en-US" dirty="0"/>
              <a:t> a k </a:t>
            </a:r>
            <a:r>
              <a:rPr lang="en-US" dirty="0" err="1"/>
              <a:t>Bohu</a:t>
            </a:r>
            <a:r>
              <a:rPr lang="en-US" dirty="0"/>
              <a:t> </a:t>
            </a:r>
            <a:r>
              <a:rPr lang="en-US" dirty="0" err="1"/>
              <a:t>odchází</a:t>
            </a:r>
            <a:r>
              <a:rPr lang="en-US" dirty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err="1"/>
              <a:t>odložil</a:t>
            </a:r>
            <a:r>
              <a:rPr lang="en-US" dirty="0"/>
              <a:t> </a:t>
            </a:r>
            <a:r>
              <a:rPr lang="en-US" dirty="0" err="1"/>
              <a:t>svrchní</a:t>
            </a:r>
            <a:r>
              <a:rPr lang="en-US" dirty="0"/>
              <a:t> </a:t>
            </a:r>
            <a:r>
              <a:rPr lang="en-US" dirty="0" err="1"/>
              <a:t>šat</a:t>
            </a:r>
            <a:r>
              <a:rPr lang="en-US" dirty="0"/>
              <a:t>, </a:t>
            </a:r>
            <a:r>
              <a:rPr lang="en-US" dirty="0" err="1"/>
              <a:t>vzal</a:t>
            </a:r>
            <a:r>
              <a:rPr lang="en-US" dirty="0"/>
              <a:t> </a:t>
            </a:r>
            <a:r>
              <a:rPr lang="en-US" dirty="0" err="1"/>
              <a:t>lněné</a:t>
            </a:r>
            <a:r>
              <a:rPr lang="en-US" dirty="0"/>
              <a:t> </a:t>
            </a:r>
            <a:r>
              <a:rPr lang="en-US" dirty="0" err="1"/>
              <a:t>plátno</a:t>
            </a:r>
            <a:r>
              <a:rPr lang="en-US" dirty="0"/>
              <a:t> a </a:t>
            </a:r>
            <a:r>
              <a:rPr lang="en-US" dirty="0" err="1"/>
              <a:t>přepásal</a:t>
            </a:r>
            <a:r>
              <a:rPr lang="en-US" dirty="0"/>
              <a:t> se;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nalil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do </a:t>
            </a:r>
            <a:r>
              <a:rPr lang="en-US" dirty="0" err="1"/>
              <a:t>umyvadla</a:t>
            </a:r>
            <a:r>
              <a:rPr lang="en-US" dirty="0"/>
              <a:t> a </a:t>
            </a:r>
            <a:r>
              <a:rPr lang="en-US" dirty="0" err="1"/>
              <a:t>začal</a:t>
            </a:r>
            <a:r>
              <a:rPr lang="en-US" dirty="0"/>
              <a:t> </a:t>
            </a:r>
            <a:r>
              <a:rPr lang="en-US" dirty="0" err="1"/>
              <a:t>učedníkům</a:t>
            </a:r>
            <a:r>
              <a:rPr lang="en-US" dirty="0"/>
              <a:t> </a:t>
            </a:r>
            <a:r>
              <a:rPr lang="en-US" dirty="0" err="1"/>
              <a:t>umývat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a </a:t>
            </a:r>
            <a:r>
              <a:rPr lang="en-US" dirty="0" err="1"/>
              <a:t>utírat</a:t>
            </a:r>
            <a:r>
              <a:rPr lang="en-US" dirty="0"/>
              <a:t> je </a:t>
            </a:r>
            <a:r>
              <a:rPr lang="en-US" dirty="0" err="1"/>
              <a:t>plátnem</a:t>
            </a:r>
            <a:r>
              <a:rPr lang="en-US" dirty="0"/>
              <a:t>, </a:t>
            </a:r>
            <a:r>
              <a:rPr lang="en-US" dirty="0" err="1"/>
              <a:t>jímž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přepásán</a:t>
            </a:r>
            <a:r>
              <a:rPr lang="en-US" dirty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Umývání nohou, J 13,1-17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8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Přišel</a:t>
            </a:r>
            <a:r>
              <a:rPr lang="en-US" dirty="0"/>
              <a:t> k </a:t>
            </a:r>
            <a:r>
              <a:rPr lang="en-US" dirty="0" err="1"/>
              <a:t>Šimonu</a:t>
            </a:r>
            <a:r>
              <a:rPr lang="en-US" dirty="0"/>
              <a:t> </a:t>
            </a:r>
            <a:r>
              <a:rPr lang="en-US" dirty="0" err="1"/>
              <a:t>Petrovi</a:t>
            </a:r>
            <a:r>
              <a:rPr lang="en-US" dirty="0"/>
              <a:t> a ten mu </a:t>
            </a:r>
            <a:r>
              <a:rPr lang="en-US" dirty="0" err="1"/>
              <a:t>řekl</a:t>
            </a:r>
            <a:r>
              <a:rPr lang="en-US" dirty="0"/>
              <a:t>: "Pane, ty mi </a:t>
            </a:r>
            <a:r>
              <a:rPr lang="en-US" dirty="0" err="1"/>
              <a:t>chceš</a:t>
            </a:r>
            <a:r>
              <a:rPr lang="en-US" dirty="0"/>
              <a:t> </a:t>
            </a:r>
            <a:r>
              <a:rPr lang="en-US" dirty="0" err="1"/>
              <a:t>mýt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?"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odpověděl</a:t>
            </a:r>
            <a:r>
              <a:rPr lang="en-US" dirty="0"/>
              <a:t>: "Co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činím</a:t>
            </a:r>
            <a:r>
              <a:rPr lang="en-US" dirty="0"/>
              <a:t>,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nechápeš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to </a:t>
            </a:r>
            <a:r>
              <a:rPr lang="en-US" dirty="0" err="1"/>
              <a:t>pochopíš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Petr mu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Nikdy</a:t>
            </a:r>
            <a:r>
              <a:rPr lang="en-US" dirty="0"/>
              <a:t> mi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mýt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!"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odpověděl</a:t>
            </a:r>
            <a:r>
              <a:rPr lang="en-US" dirty="0"/>
              <a:t>: "</a:t>
            </a:r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</a:t>
            </a:r>
            <a:r>
              <a:rPr lang="en-US" dirty="0" err="1"/>
              <a:t>neumyji</a:t>
            </a:r>
            <a:r>
              <a:rPr lang="en-US" dirty="0"/>
              <a:t>,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se </a:t>
            </a:r>
            <a:r>
              <a:rPr lang="en-US" dirty="0" err="1"/>
              <a:t>mnou</a:t>
            </a:r>
            <a:r>
              <a:rPr lang="en-US" dirty="0"/>
              <a:t> </a:t>
            </a:r>
            <a:r>
              <a:rPr lang="en-US" dirty="0" err="1"/>
              <a:t>podíl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/>
              <a:t>Řekl</a:t>
            </a:r>
            <a:r>
              <a:rPr lang="en-US" dirty="0"/>
              <a:t> mu </a:t>
            </a:r>
            <a:r>
              <a:rPr lang="en-US" dirty="0" err="1"/>
              <a:t>Šimon</a:t>
            </a:r>
            <a:r>
              <a:rPr lang="en-US" dirty="0"/>
              <a:t> Petr: "Pane,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nejenom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ruce</a:t>
            </a:r>
            <a:r>
              <a:rPr lang="en-US" dirty="0"/>
              <a:t> a </a:t>
            </a:r>
            <a:r>
              <a:rPr lang="en-US" dirty="0" err="1"/>
              <a:t>hlavu</a:t>
            </a:r>
            <a:r>
              <a:rPr lang="en-US" dirty="0"/>
              <a:t>!"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mu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vykoupán</a:t>
            </a:r>
            <a:r>
              <a:rPr lang="en-US" dirty="0"/>
              <a:t>, </a:t>
            </a:r>
            <a:r>
              <a:rPr lang="en-US" dirty="0" err="1"/>
              <a:t>nepotřebuje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</a:t>
            </a:r>
            <a:r>
              <a:rPr lang="en-US" dirty="0" err="1"/>
              <a:t>umýt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je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čistý</a:t>
            </a:r>
            <a:r>
              <a:rPr lang="en-US" dirty="0"/>
              <a:t>. I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čistí</a:t>
            </a:r>
            <a:r>
              <a:rPr lang="en-US" dirty="0"/>
              <a:t>, ale ne </a:t>
            </a:r>
            <a:r>
              <a:rPr lang="en-US" dirty="0" err="1"/>
              <a:t>všichni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/>
              <a:t>Věděl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ho </a:t>
            </a:r>
            <a:r>
              <a:rPr lang="en-US" dirty="0" err="1"/>
              <a:t>zradí</a:t>
            </a:r>
            <a:r>
              <a:rPr lang="en-US" dirty="0"/>
              <a:t>, a proto </a:t>
            </a:r>
            <a:r>
              <a:rPr lang="en-US" dirty="0" err="1"/>
              <a:t>řekl</a:t>
            </a:r>
            <a:r>
              <a:rPr lang="en-US" dirty="0"/>
              <a:t>: Ne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čistí</a:t>
            </a:r>
            <a:r>
              <a:rPr lang="en-US" dirty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3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Umývání nohou, J 13,1-17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umyl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</a:t>
            </a:r>
            <a:r>
              <a:rPr lang="en-US" dirty="0" err="1"/>
              <a:t>oblékl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šat</a:t>
            </a:r>
            <a:r>
              <a:rPr lang="en-US" dirty="0"/>
              <a:t>, </a:t>
            </a:r>
            <a:r>
              <a:rPr lang="en-US" dirty="0" err="1"/>
              <a:t>opět</a:t>
            </a:r>
            <a:r>
              <a:rPr lang="en-US" dirty="0"/>
              <a:t> se </a:t>
            </a:r>
            <a:r>
              <a:rPr lang="en-US" dirty="0" err="1"/>
              <a:t>posadil</a:t>
            </a:r>
            <a:r>
              <a:rPr lang="en-US" dirty="0"/>
              <a:t> a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: "</a:t>
            </a:r>
            <a:r>
              <a:rPr lang="en-US" dirty="0" err="1"/>
              <a:t>Chápete</a:t>
            </a:r>
            <a:r>
              <a:rPr lang="en-US" dirty="0"/>
              <a:t>, co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 err="1"/>
              <a:t>Nazýváte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Mistrem</a:t>
            </a:r>
            <a:r>
              <a:rPr lang="en-US" dirty="0"/>
              <a:t> a </a:t>
            </a:r>
            <a:r>
              <a:rPr lang="en-US" dirty="0" err="1"/>
              <a:t>Pánem</a:t>
            </a:r>
            <a:r>
              <a:rPr lang="en-US" dirty="0"/>
              <a:t>, a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pravdu</a:t>
            </a:r>
            <a:r>
              <a:rPr lang="en-US" dirty="0"/>
              <a:t>: </a:t>
            </a:r>
            <a:r>
              <a:rPr lang="en-US" dirty="0" err="1"/>
              <a:t>Skutečně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, </a:t>
            </a:r>
            <a:r>
              <a:rPr lang="en-US" dirty="0" err="1"/>
              <a:t>Pán</a:t>
            </a:r>
            <a:r>
              <a:rPr lang="en-US" dirty="0"/>
              <a:t> a </a:t>
            </a:r>
            <a:r>
              <a:rPr lang="en-US" dirty="0" err="1"/>
              <a:t>Mistr</a:t>
            </a:r>
            <a:r>
              <a:rPr lang="en-US" dirty="0"/>
              <a:t>,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umyl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druhému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</a:t>
            </a:r>
            <a:r>
              <a:rPr lang="en-US" dirty="0" err="1"/>
              <a:t>umývat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Dal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příklad</a:t>
            </a:r>
            <a:r>
              <a:rPr lang="en-US" dirty="0"/>
              <a:t>, </a:t>
            </a:r>
            <a:r>
              <a:rPr lang="en-US" dirty="0" err="1"/>
              <a:t>abyste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jednali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jednal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Amen, amen, </a:t>
            </a:r>
            <a:r>
              <a:rPr lang="en-US" dirty="0" err="1"/>
              <a:t>pravím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, </a:t>
            </a:r>
            <a:r>
              <a:rPr lang="en-US" dirty="0" err="1"/>
              <a:t>sluha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pán</a:t>
            </a:r>
            <a:r>
              <a:rPr lang="en-US" dirty="0"/>
              <a:t> a </a:t>
            </a:r>
            <a:r>
              <a:rPr lang="en-US" dirty="0" err="1"/>
              <a:t>posel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ten, </a:t>
            </a:r>
            <a:r>
              <a:rPr lang="en-US" dirty="0" err="1"/>
              <a:t>kdo</a:t>
            </a:r>
            <a:r>
              <a:rPr lang="en-US" dirty="0"/>
              <a:t> ho </a:t>
            </a:r>
            <a:r>
              <a:rPr lang="en-US" dirty="0" err="1"/>
              <a:t>poslal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en-US" dirty="0" err="1"/>
              <a:t>Když</a:t>
            </a:r>
            <a:r>
              <a:rPr lang="en-US" dirty="0"/>
              <a:t> to </a:t>
            </a:r>
            <a:r>
              <a:rPr lang="en-US" dirty="0" err="1"/>
              <a:t>víte</a:t>
            </a:r>
            <a:r>
              <a:rPr lang="en-US" dirty="0"/>
              <a:t>, blaze </a:t>
            </a:r>
            <a:r>
              <a:rPr lang="en-US" dirty="0" err="1"/>
              <a:t>vám</a:t>
            </a:r>
            <a:r>
              <a:rPr lang="en-US" dirty="0"/>
              <a:t>, </a:t>
            </a:r>
            <a:r>
              <a:rPr lang="en-US" dirty="0" err="1"/>
              <a:t>jestliže</a:t>
            </a:r>
            <a:r>
              <a:rPr lang="en-US" dirty="0"/>
              <a:t> to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činíte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5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266682"/>
            <a:ext cx="10846271" cy="3669507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v.1		nadpis</a:t>
            </a:r>
          </a:p>
          <a:p>
            <a:pPr marL="0" indent="0">
              <a:buNone/>
            </a:pPr>
            <a:r>
              <a:rPr lang="cs-CZ" altLang="cs-CZ" dirty="0"/>
              <a:t>vv.2-5	</a:t>
            </a:r>
            <a:r>
              <a:rPr lang="cs-CZ" altLang="cs-CZ" dirty="0" smtClean="0"/>
              <a:t>	úvod </a:t>
            </a:r>
            <a:r>
              <a:rPr lang="cs-CZ" altLang="cs-CZ" dirty="0"/>
              <a:t>a popis Ježíšova gesta</a:t>
            </a:r>
          </a:p>
          <a:p>
            <a:pPr marL="0" indent="0">
              <a:buNone/>
            </a:pPr>
            <a:r>
              <a:rPr lang="cs-CZ" altLang="cs-CZ" dirty="0"/>
              <a:t>vv.6-11	první </a:t>
            </a:r>
            <a:r>
              <a:rPr lang="cs-CZ" altLang="cs-CZ" dirty="0" err="1"/>
              <a:t>iterpretace</a:t>
            </a:r>
            <a:r>
              <a:rPr lang="cs-CZ" altLang="cs-CZ" dirty="0"/>
              <a:t> gesta (možná další strukturace dialogu)</a:t>
            </a:r>
          </a:p>
          <a:p>
            <a:pPr marL="0" indent="0">
              <a:buNone/>
            </a:pPr>
            <a:r>
              <a:rPr lang="cs-CZ" altLang="cs-CZ" dirty="0"/>
              <a:t>vv.7-16 </a:t>
            </a:r>
            <a:r>
              <a:rPr lang="cs-CZ" altLang="cs-CZ" dirty="0" smtClean="0"/>
              <a:t>	druhá </a:t>
            </a:r>
            <a:r>
              <a:rPr lang="cs-CZ" altLang="cs-CZ" dirty="0"/>
              <a:t>interpretace </a:t>
            </a:r>
            <a:r>
              <a:rPr lang="cs-CZ" altLang="cs-CZ" dirty="0" err="1"/>
              <a:t>gresta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v.17	</a:t>
            </a:r>
            <a:r>
              <a:rPr lang="cs-CZ" altLang="cs-CZ" dirty="0" smtClean="0"/>
              <a:t>	závěr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6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v.1: velikonoční svátky; hodina; miloval; miloval „do krajnosti“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v.2: …ďábel již vložil do srdce…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v.3: vědom si toho: vše do rukou, vyšel-odchází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v.4: odložil-oblékl (v.12); přepásal se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v.5: gesto umývání nohou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v.6-7: první část dialogu, náznak interpretace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v.8: </a:t>
            </a:r>
            <a:r>
              <a:rPr lang="cs-CZ" altLang="cs-CZ" b="1" dirty="0"/>
              <a:t>jestliže tě neumyji, nebudeš mít se mnou podíl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v.9-11: křestní interpretace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v.12: druhá interpretace gesta – úvod: chápete?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v.13-16: základní princip tak-jako; srov. J 15,12nn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v.17: závěr o smyslu </a:t>
            </a:r>
            <a:r>
              <a:rPr lang="cs-CZ" altLang="cs-CZ" dirty="0" smtClean="0"/>
              <a:t>života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 smtClean="0"/>
              <a:t>(L 22, 1K 11)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Smyslem života je štěstí.</a:t>
            </a:r>
          </a:p>
          <a:p>
            <a:pPr marL="0" indent="0">
              <a:buNone/>
            </a:pPr>
            <a:r>
              <a:rPr lang="cs-CZ" dirty="0" smtClean="0"/>
              <a:t>Štěstí člověk dojde službou.</a:t>
            </a:r>
          </a:p>
          <a:p>
            <a:pPr marL="0" indent="0">
              <a:buNone/>
            </a:pPr>
            <a:r>
              <a:rPr lang="cs-CZ" dirty="0" smtClean="0"/>
              <a:t>Služba není to, co se musí, ale potřebou člověka, který je milován.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2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Sveet</a:t>
            </a:r>
            <a:r>
              <a:rPr lang="cs-CZ" dirty="0" smtClean="0"/>
              <a:t> Jane </a:t>
            </a:r>
            <a:r>
              <a:rPr lang="cs-CZ" dirty="0" err="1" smtClean="0"/>
              <a:t>Cowboy</a:t>
            </a:r>
            <a:r>
              <a:rPr lang="cs-CZ" dirty="0" smtClean="0"/>
              <a:t> </a:t>
            </a:r>
            <a:r>
              <a:rPr lang="cs-CZ" dirty="0" err="1" smtClean="0"/>
              <a:t>Junkies</a:t>
            </a:r>
            <a:r>
              <a:rPr lang="cs-CZ" dirty="0" smtClean="0"/>
              <a:t> / </a:t>
            </a:r>
            <a:r>
              <a:rPr lang="cs-CZ" dirty="0" err="1" smtClean="0"/>
              <a:t>Sveet</a:t>
            </a:r>
            <a:r>
              <a:rPr lang="cs-CZ" dirty="0" smtClean="0"/>
              <a:t> Jane Velvet Underground</a:t>
            </a:r>
          </a:p>
          <a:p>
            <a:pPr marL="0" indent="0">
              <a:buNone/>
            </a:pPr>
            <a:r>
              <a:rPr lang="cs-CZ"/>
              <a:t>https://www.youtube.com/watch?v=Fa9nN3G2CSg</a:t>
            </a:r>
          </a:p>
        </p:txBody>
      </p:sp>
    </p:spTree>
    <p:extLst>
      <p:ext uri="{BB962C8B-B14F-4D97-AF65-F5344CB8AC3E}">
        <p14:creationId xmlns:p14="http://schemas.microsoft.com/office/powerpoint/2010/main" val="233921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Co je smyslem života?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https://cs.wikipedia.org/wiki/Smysl_%</a:t>
            </a:r>
            <a:r>
              <a:rPr lang="cs-CZ" dirty="0" smtClean="0">
                <a:hlinkClick r:id="rId2"/>
              </a:rPr>
              <a:t>C5%BEivota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https://www.youtube.com/watch?v=UzIeqFv38qo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https://www.youtube.com/watch?v=5fB-0TykYck</a:t>
            </a:r>
          </a:p>
          <a:p>
            <a:pPr marL="0" indent="0">
              <a:buNone/>
            </a:pPr>
            <a:r>
              <a:rPr lang="cs-CZ" dirty="0" smtClean="0"/>
              <a:t>Co je štěstí?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https://citaty.net/citaty-o-stesti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je služba?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cs.wikipedia.org/wiki/Slu%C5%BEba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„Služba jako cesta ke štěstí“?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4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Služba jako cesta ke </a:t>
            </a:r>
            <a:r>
              <a:rPr lang="cs-CZ" b="1" dirty="0" smtClean="0"/>
              <a:t>štěstí?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 cesta je cílem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Služba ve Starém zákoně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89408"/>
            <a:ext cx="4544076" cy="1987015"/>
          </a:xfrm>
        </p:spPr>
      </p:pic>
    </p:spTree>
    <p:extLst>
      <p:ext uri="{BB962C8B-B14F-4D97-AF65-F5344CB8AC3E}">
        <p14:creationId xmlns:p14="http://schemas.microsoft.com/office/powerpoint/2010/main" val="2444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Avad</a:t>
            </a:r>
            <a:r>
              <a:rPr lang="cs-CZ" dirty="0" smtClean="0"/>
              <a:t>, </a:t>
            </a:r>
            <a:r>
              <a:rPr lang="cs-CZ" dirty="0" err="1" smtClean="0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naprostá závislost </a:t>
            </a:r>
            <a:r>
              <a:rPr lang="cs-CZ" dirty="0"/>
              <a:t>a služebný </a:t>
            </a:r>
            <a:r>
              <a:rPr lang="cs-CZ" dirty="0" smtClean="0"/>
              <a:t>vztah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„otročina</a:t>
            </a:r>
            <a:r>
              <a:rPr lang="cs-CZ" dirty="0"/>
              <a:t>“ (</a:t>
            </a:r>
            <a:r>
              <a:rPr lang="cs-CZ" i="1" dirty="0"/>
              <a:t>ha-</a:t>
            </a:r>
            <a:r>
              <a:rPr lang="cs-CZ" i="1" dirty="0" err="1"/>
              <a:t>avoda</a:t>
            </a:r>
            <a:r>
              <a:rPr lang="cs-CZ" dirty="0"/>
              <a:t>) Izraele v Egyptě (Ex 2,23), Egypt sám je pak nazýván „dům otroctví“ (</a:t>
            </a:r>
            <a:r>
              <a:rPr lang="cs-CZ" i="1" dirty="0"/>
              <a:t>bet-</a:t>
            </a:r>
            <a:r>
              <a:rPr lang="cs-CZ" i="1" dirty="0" err="1"/>
              <a:t>avadím</a:t>
            </a:r>
            <a:r>
              <a:rPr lang="cs-CZ" dirty="0"/>
              <a:t>), Ex </a:t>
            </a:r>
            <a:r>
              <a:rPr lang="cs-CZ" dirty="0" smtClean="0"/>
              <a:t>13,3.14</a:t>
            </a:r>
          </a:p>
          <a:p>
            <a:pPr marL="0" indent="0">
              <a:buNone/>
            </a:pPr>
            <a:r>
              <a:rPr lang="cs-CZ" dirty="0" smtClean="0"/>
              <a:t>Josef v Egyptě </a:t>
            </a:r>
            <a:r>
              <a:rPr lang="cs-CZ" dirty="0" err="1" smtClean="0"/>
              <a:t>Gn</a:t>
            </a:r>
            <a:r>
              <a:rPr lang="cs-CZ" dirty="0" smtClean="0"/>
              <a:t> 39,4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Jákob </a:t>
            </a:r>
            <a:r>
              <a:rPr lang="cs-CZ" dirty="0" err="1" smtClean="0"/>
              <a:t>Gn</a:t>
            </a:r>
            <a:r>
              <a:rPr lang="cs-CZ" dirty="0" smtClean="0"/>
              <a:t> 29,18n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Slova s kořenem </a:t>
            </a:r>
            <a:r>
              <a:rPr lang="cs-CZ" i="1" dirty="0" err="1"/>
              <a:t>avad</a:t>
            </a:r>
            <a:r>
              <a:rPr lang="cs-CZ" dirty="0"/>
              <a:t> se používají zejména tam, kde se jedná o závislost podmaněných na despotických monarších starého Předního Východu. Setkáváme se s nimi ovšem i na izraelském dvoře.</a:t>
            </a:r>
          </a:p>
        </p:txBody>
      </p:sp>
    </p:spTree>
    <p:extLst>
      <p:ext uri="{BB962C8B-B14F-4D97-AF65-F5344CB8AC3E}">
        <p14:creationId xmlns:p14="http://schemas.microsoft.com/office/powerpoint/2010/main" val="24952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Avad</a:t>
            </a:r>
            <a:r>
              <a:rPr lang="cs-CZ" dirty="0"/>
              <a:t>, </a:t>
            </a:r>
            <a:r>
              <a:rPr lang="cs-CZ" dirty="0" err="1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David </a:t>
            </a:r>
            <a:r>
              <a:rPr lang="cs-CZ" dirty="0" smtClean="0"/>
              <a:t>Saulovým </a:t>
            </a:r>
            <a:r>
              <a:rPr lang="cs-CZ" dirty="0"/>
              <a:t>vojevůdcem, ale Saulovi dvorní úředníci jsou „služebníci“ (1S </a:t>
            </a:r>
            <a:r>
              <a:rPr lang="cs-CZ" dirty="0" smtClean="0"/>
              <a:t>18,5.30)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tejně </a:t>
            </a:r>
            <a:r>
              <a:rPr lang="cs-CZ" dirty="0"/>
              <a:t>jako David (1S 19,4) a </a:t>
            </a:r>
            <a:r>
              <a:rPr lang="cs-CZ" dirty="0" err="1"/>
              <a:t>Joab</a:t>
            </a:r>
            <a:r>
              <a:rPr lang="cs-CZ" dirty="0"/>
              <a:t> (2S 14,19n) jsou služebníky královými;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odobně </a:t>
            </a:r>
            <a:r>
              <a:rPr lang="cs-CZ" dirty="0"/>
              <a:t>pak </a:t>
            </a:r>
            <a:r>
              <a:rPr lang="cs-CZ" dirty="0" err="1"/>
              <a:t>Abígail</a:t>
            </a:r>
            <a:r>
              <a:rPr lang="cs-CZ" dirty="0"/>
              <a:t>, Davidova žena (1S 25,41</a:t>
            </a:r>
            <a:r>
              <a:rPr lang="cs-CZ" dirty="0" smtClean="0"/>
              <a:t>), </a:t>
            </a:r>
            <a:r>
              <a:rPr lang="cs-CZ" dirty="0"/>
              <a:t>a</a:t>
            </a:r>
            <a:r>
              <a:rPr lang="cs-CZ" dirty="0" smtClean="0"/>
              <a:t>td</a:t>
            </a:r>
            <a:r>
              <a:rPr lang="cs-CZ" dirty="0"/>
              <a:t>., mohli bychom najít plno dalších příkladů.</a:t>
            </a:r>
          </a:p>
          <a:p>
            <a:pPr marL="0" indent="0">
              <a:buNone/>
            </a:pPr>
            <a:r>
              <a:rPr lang="cs-CZ" dirty="0"/>
              <a:t>Proč o tom takto obšírně hovoříme? </a:t>
            </a:r>
          </a:p>
        </p:txBody>
      </p:sp>
    </p:spTree>
    <p:extLst>
      <p:ext uri="{BB962C8B-B14F-4D97-AF65-F5344CB8AC3E}">
        <p14:creationId xmlns:p14="http://schemas.microsoft.com/office/powerpoint/2010/main" val="40089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Avad</a:t>
            </a:r>
            <a:r>
              <a:rPr lang="cs-CZ" dirty="0"/>
              <a:t>, </a:t>
            </a:r>
            <a:r>
              <a:rPr lang="cs-CZ" dirty="0" err="1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tejný </a:t>
            </a:r>
            <a:r>
              <a:rPr lang="cs-CZ" dirty="0"/>
              <a:t>kořen </a:t>
            </a:r>
            <a:r>
              <a:rPr lang="cs-CZ" i="1" dirty="0" err="1"/>
              <a:t>avad</a:t>
            </a:r>
            <a:r>
              <a:rPr lang="cs-CZ" i="1" dirty="0"/>
              <a:t> </a:t>
            </a:r>
            <a:r>
              <a:rPr lang="cs-CZ" dirty="0"/>
              <a:t>slouží k označení vztahu mezi člověkem a Bohem.</a:t>
            </a:r>
          </a:p>
          <a:p>
            <a:pPr marL="0" indent="0">
              <a:buNone/>
            </a:pPr>
            <a:r>
              <a:rPr lang="cs-CZ" dirty="0" smtClean="0"/>
              <a:t>Slovo </a:t>
            </a:r>
            <a:r>
              <a:rPr lang="cs-CZ" dirty="0"/>
              <a:t>ani tak nechce vyjádřit kultovní službu, ale spíše naprostou svázanost člověka s Bohem.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Stejné </a:t>
            </a:r>
            <a:r>
              <a:rPr lang="cs-CZ" dirty="0"/>
              <a:t>sloveso je použito pro službu pravému Bohu a službu k modlám, např. Ex 23,33; </a:t>
            </a:r>
            <a:r>
              <a:rPr lang="cs-CZ" dirty="0" err="1"/>
              <a:t>Dt</a:t>
            </a:r>
            <a:r>
              <a:rPr lang="cs-CZ" dirty="0"/>
              <a:t> 28,64 a mnoho jiných míst. Naproti tomu, služba pravému Bohu viz např. </a:t>
            </a:r>
            <a:r>
              <a:rPr lang="cs-CZ" dirty="0" err="1"/>
              <a:t>Sd</a:t>
            </a:r>
            <a:r>
              <a:rPr lang="cs-CZ" dirty="0"/>
              <a:t> 10,6.16; 1S 7,3n.</a:t>
            </a:r>
          </a:p>
          <a:p>
            <a:pPr marL="0" indent="0">
              <a:buNone/>
            </a:pPr>
            <a:r>
              <a:rPr lang="cs-CZ" dirty="0"/>
              <a:t>Sloužit Bohu přitom sebou nese nesloužit nikomu jinému (</a:t>
            </a:r>
            <a:r>
              <a:rPr lang="cs-CZ" dirty="0" err="1"/>
              <a:t>Joz</a:t>
            </a:r>
            <a:r>
              <a:rPr lang="cs-CZ" dirty="0"/>
              <a:t> 24,14-18), a zároveň odvrácení se od hříchu (Ž 2,11; 100,2; 102,23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b="1" dirty="0" smtClean="0"/>
              <a:t>Velký </a:t>
            </a:r>
            <a:r>
              <a:rPr lang="cs-CZ" b="1" dirty="0"/>
              <a:t>a </a:t>
            </a:r>
            <a:r>
              <a:rPr lang="cs-CZ" b="1" dirty="0" smtClean="0"/>
              <a:t>podstatný rozdíl</a:t>
            </a:r>
            <a:r>
              <a:rPr lang="cs-CZ" dirty="0" smtClean="0"/>
              <a:t>: </a:t>
            </a:r>
            <a:r>
              <a:rPr lang="cs-CZ" dirty="0"/>
              <a:t>starozákonní pojetí služby je ostrém protikladu k pojetí řeckému: ve SZ se nejedná o něco znehodnocujícího nebo nehodného.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3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Služebník </a:t>
            </a:r>
            <a:r>
              <a:rPr lang="cs-CZ" b="1" dirty="0" smtClean="0"/>
              <a:t>Hospodinův, </a:t>
            </a:r>
            <a:r>
              <a:rPr lang="cs-CZ" b="1" dirty="0" err="1"/>
              <a:t>E</a:t>
            </a:r>
            <a:r>
              <a:rPr lang="cs-CZ" b="1" dirty="0" err="1" smtClean="0"/>
              <a:t>bed</a:t>
            </a:r>
            <a:r>
              <a:rPr lang="cs-CZ" b="1" dirty="0" smtClean="0"/>
              <a:t> JHWH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ednotlivci</a:t>
            </a:r>
            <a:r>
              <a:rPr lang="cs-CZ" dirty="0"/>
              <a:t>, kteří žili v úzkém kontaktu s Hospodinem, např. praotcové, proroci a králové, zejména Mojžíš a David (např. </a:t>
            </a:r>
            <a:r>
              <a:rPr lang="cs-CZ" dirty="0" err="1"/>
              <a:t>Gn</a:t>
            </a:r>
            <a:r>
              <a:rPr lang="cs-CZ" dirty="0"/>
              <a:t> 26,24; Ex 14,31; </a:t>
            </a:r>
            <a:r>
              <a:rPr lang="cs-CZ" dirty="0" err="1"/>
              <a:t>Dt</a:t>
            </a:r>
            <a:r>
              <a:rPr lang="cs-CZ" dirty="0"/>
              <a:t> 34,5; 2S 7,5; </a:t>
            </a:r>
            <a:r>
              <a:rPr lang="cs-CZ" dirty="0" err="1"/>
              <a:t>Iz</a:t>
            </a:r>
            <a:r>
              <a:rPr lang="cs-CZ" dirty="0"/>
              <a:t> 20,3; </a:t>
            </a:r>
            <a:r>
              <a:rPr lang="cs-CZ" dirty="0" err="1"/>
              <a:t>Am</a:t>
            </a:r>
            <a:r>
              <a:rPr lang="cs-CZ" dirty="0"/>
              <a:t> 3,7).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smtClean="0"/>
              <a:t>Písně </a:t>
            </a:r>
            <a:r>
              <a:rPr lang="cs-CZ" dirty="0"/>
              <a:t>o Služebníku“ </a:t>
            </a:r>
            <a:r>
              <a:rPr lang="cs-CZ" dirty="0" err="1"/>
              <a:t>Iz</a:t>
            </a:r>
            <a:r>
              <a:rPr lang="cs-CZ" dirty="0"/>
              <a:t> 42,1-4; 49,1-6; 50,4-9; </a:t>
            </a:r>
            <a:r>
              <a:rPr lang="cs-CZ" dirty="0" smtClean="0"/>
              <a:t>52,13-53,12</a:t>
            </a:r>
          </a:p>
          <a:p>
            <a:pPr marL="0" indent="0">
              <a:buNone/>
            </a:pPr>
            <a:r>
              <a:rPr lang="cs-CZ" dirty="0" smtClean="0"/>
              <a:t>Teorie: kolektivní, individuální, zástupná osoba</a:t>
            </a:r>
          </a:p>
          <a:p>
            <a:pPr marL="0" indent="0">
              <a:buNone/>
            </a:pPr>
            <a:r>
              <a:rPr lang="cs-CZ" dirty="0"/>
              <a:t>Individuální povahu Služebníka nejlépe vyjadřuje </a:t>
            </a:r>
            <a:r>
              <a:rPr lang="cs-CZ" dirty="0" err="1"/>
              <a:t>Iz</a:t>
            </a:r>
            <a:r>
              <a:rPr lang="cs-CZ" dirty="0"/>
              <a:t> </a:t>
            </a:r>
            <a:r>
              <a:rPr lang="cs-CZ" dirty="0" smtClean="0"/>
              <a:t>52,13-53,13 (pak Mesiáš </a:t>
            </a:r>
            <a:r>
              <a:rPr lang="cs-CZ" i="1" dirty="0"/>
              <a:t>musí </a:t>
            </a:r>
            <a:r>
              <a:rPr lang="cs-CZ" dirty="0" smtClean="0"/>
              <a:t>trpět, protože </a:t>
            </a:r>
            <a:r>
              <a:rPr lang="cs-CZ" dirty="0"/>
              <a:t>to „je o něm psáno</a:t>
            </a:r>
            <a:r>
              <a:rPr lang="cs-CZ" dirty="0" smtClean="0"/>
              <a:t>“, např. L 22,37; 24,26-27; </a:t>
            </a:r>
            <a:r>
              <a:rPr lang="cs-CZ" dirty="0" err="1" smtClean="0"/>
              <a:t>Mk</a:t>
            </a:r>
            <a:r>
              <a:rPr lang="cs-CZ" dirty="0" smtClean="0"/>
              <a:t> 10,45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4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274</TotalTime>
  <Words>1099</Words>
  <Application>Microsoft Office PowerPoint</Application>
  <PresentationFormat>Širokoúhlá obrazovka</PresentationFormat>
  <Paragraphs>84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</vt:lpstr>
      <vt:lpstr>Berlín</vt:lpstr>
      <vt:lpstr>Paul Gauguin: D´ou venons nous?</vt:lpstr>
      <vt:lpstr>Prezentace aplikace PowerPoint</vt:lpstr>
      <vt:lpstr>Prezentace aplikace PowerPoint</vt:lpstr>
      <vt:lpstr>Služba jako cesta ke štěstí?</vt:lpstr>
      <vt:lpstr>Služba ve Starém zákoně</vt:lpstr>
      <vt:lpstr>Avad, avoda</vt:lpstr>
      <vt:lpstr>Avad, avoda</vt:lpstr>
      <vt:lpstr>Avad, avoda</vt:lpstr>
      <vt:lpstr>Služebník Hospodinův, Ebed JHWH</vt:lpstr>
      <vt:lpstr>Služba v Novém zákoně</vt:lpstr>
      <vt:lpstr>Umývání nohou, J 13,1-17</vt:lpstr>
      <vt:lpstr>Umývání nohou, J 13,1-17</vt:lpstr>
      <vt:lpstr>Umývání nohou, J 13,1-17</vt:lpstr>
      <vt:lpstr>Struktura textu</vt:lpstr>
      <vt:lpstr>Výklad </vt:lpstr>
      <vt:lpstr>Výklad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Služba jako cesta ke štěstí</dc:title>
  <dc:creator>Ladislav Heryán</dc:creator>
  <cp:lastModifiedBy>Ladislav Heryán</cp:lastModifiedBy>
  <cp:revision>13</cp:revision>
  <dcterms:created xsi:type="dcterms:W3CDTF">2017-10-16T09:44:09Z</dcterms:created>
  <dcterms:modified xsi:type="dcterms:W3CDTF">2018-10-16T04:17:01Z</dcterms:modified>
</cp:coreProperties>
</file>