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0F5"/>
          </a:solidFill>
        </a:fill>
      </a:tcStyle>
    </a:wholeTbl>
    <a:band2H>
      <a:tcTxStyle b="def" i="def"/>
      <a:tcStyle>
        <a:tcBdr/>
        <a:fill>
          <a:solidFill>
            <a:srgbClr val="FDE9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6D2"/>
          </a:solidFill>
        </a:fill>
      </a:tcStyle>
    </a:wholeTbl>
    <a:band2H>
      <a:tcTxStyle b="def" i="def"/>
      <a:tcStyle>
        <a:tcBdr/>
        <a:fill>
          <a:solidFill>
            <a:srgbClr val="F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0FE"/>
          </a:solidFill>
        </a:fill>
      </a:tcStyle>
    </a:wholeTbl>
    <a:band2H>
      <a:tcTxStyle b="def" i="def"/>
      <a:tcStyle>
        <a:tcBdr/>
        <a:fill>
          <a:solidFill>
            <a:srgbClr val="EC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D871D1"/>
            </a:gs>
            <a:gs pos="50000">
              <a:srgbClr val="B55CAB"/>
            </a:gs>
            <a:gs pos="100000">
              <a:srgbClr val="5F1C50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adislav.heryan@gmail.com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/>
          <a:p>
            <a:pPr defTabSz="777240">
              <a:defRPr sz="4590"/>
            </a:pPr>
            <a:r>
              <a:t>Křesťanská spiritualita:</a:t>
            </a:r>
            <a:br/>
            <a:r>
              <a:t>I cesta je cílem</a:t>
            </a:r>
          </a:p>
        </p:txBody>
      </p:sp>
      <p:sp>
        <p:nvSpPr>
          <p:cNvPr id="239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Jabok 2019/20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Témata</a:t>
            </a:r>
          </a:p>
        </p:txBody>
      </p:sp>
      <p:sp>
        <p:nvSpPr>
          <p:cNvPr id="266" name="Zástupný symbol pro obsah 2"/>
          <p:cNvSpPr txBox="1"/>
          <p:nvPr>
            <p:ph type="body" idx="1"/>
          </p:nvPr>
        </p:nvSpPr>
        <p:spPr>
          <a:xfrm>
            <a:off x="680320" y="1996225"/>
            <a:ext cx="9613863" cy="48617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b="1" sz="2200"/>
            </a:pPr>
            <a:r>
              <a:t>Bůh, bohové a modly</a:t>
            </a:r>
          </a:p>
          <a:p>
            <a:pPr>
              <a:lnSpc>
                <a:spcPct val="81000"/>
              </a:lnSpc>
              <a:defRPr b="1" sz="2200"/>
            </a:pPr>
            <a:r>
              <a:t>Svoboda jako závislost</a:t>
            </a:r>
          </a:p>
          <a:p>
            <a:pPr>
              <a:lnSpc>
                <a:spcPct val="81000"/>
              </a:lnSpc>
              <a:defRPr b="1" sz="2200"/>
            </a:pPr>
            <a:r>
              <a:t>Smíření jako paradox</a:t>
            </a:r>
          </a:p>
          <a:p>
            <a:pPr>
              <a:lnSpc>
                <a:spcPct val="81000"/>
              </a:lnSpc>
              <a:defRPr b="1" sz="2200"/>
            </a:pPr>
            <a:r>
              <a:t>Služba jako cesta ke štěstí</a:t>
            </a:r>
          </a:p>
          <a:p>
            <a:pPr>
              <a:lnSpc>
                <a:spcPct val="81000"/>
              </a:lnSpc>
              <a:defRPr b="1" sz="2200"/>
            </a:pPr>
            <a:r>
              <a:t>Pravdivá nejistota a lživé jistoty</a:t>
            </a:r>
          </a:p>
          <a:p>
            <a:pPr>
              <a:lnSpc>
                <a:spcPct val="81000"/>
              </a:lnSpc>
              <a:defRPr b="1" sz="2200"/>
            </a:pPr>
            <a:r>
              <a:t>Moc a slabost</a:t>
            </a:r>
          </a:p>
          <a:p>
            <a:pPr>
              <a:lnSpc>
                <a:spcPct val="81000"/>
              </a:lnSpc>
              <a:defRPr b="1" sz="2200"/>
            </a:pPr>
            <a:r>
              <a:t>Vědění a modlitba</a:t>
            </a:r>
          </a:p>
          <a:p>
            <a:pPr>
              <a:lnSpc>
                <a:spcPct val="81000"/>
              </a:lnSpc>
              <a:defRPr b="1" sz="2200"/>
            </a:pPr>
            <a:r>
              <a:t>Frustrace jako cesta k Bohu</a:t>
            </a:r>
          </a:p>
          <a:p>
            <a:pPr>
              <a:lnSpc>
                <a:spcPct val="81000"/>
              </a:lnSpc>
              <a:defRPr b="1" sz="2200"/>
            </a:pPr>
            <a:r>
              <a:t>Život jako lámání a dávání</a:t>
            </a:r>
          </a:p>
          <a:p>
            <a:pPr>
              <a:lnSpc>
                <a:spcPct val="81000"/>
              </a:lnSpc>
              <a:defRPr b="1" sz="2200"/>
            </a:pPr>
            <a:r>
              <a:t>Rozpor nenáboženské spirituality</a:t>
            </a:r>
          </a:p>
          <a:p>
            <a:pPr>
              <a:lnSpc>
                <a:spcPct val="81000"/>
              </a:lnSpc>
              <a:defRPr b="1" sz="2200"/>
            </a:pPr>
            <a:r>
              <a:t>Milost nebo karma?</a:t>
            </a:r>
          </a:p>
          <a:p>
            <a:pPr>
              <a:lnSpc>
                <a:spcPct val="81000"/>
              </a:lnSpc>
              <a:defRPr b="1" sz="2200"/>
            </a:pPr>
            <a:r>
              <a:t>Radikální křesťanství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bych chtěl…</a:t>
            </a:r>
          </a:p>
        </p:txBody>
      </p:sp>
      <p:sp>
        <p:nvSpPr>
          <p:cNvPr id="26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Pro získání zápočtu je vyžadována alespoň 80% účast, aktivní přístup v diskuzích a odevzdání eseje o délce 2500 znaků včetně mezer podle pokynu vyučujícího do 31.12. 2023 na adresu </a:t>
            </a:r>
            <a:r>
              <a:rPr u="sng">
                <a:solidFill>
                  <a:srgbClr val="6ED4F6"/>
                </a:solidFill>
                <a:uFill>
                  <a:solidFill>
                    <a:srgbClr val="6ED4F6"/>
                  </a:solidFill>
                </a:uFill>
                <a:hlinkClick r:id="rId2" invalidUrl="" action="" tgtFrame="" tooltip="" history="1" highlightClick="0" endSnd="0"/>
              </a:rPr>
              <a:t>ladislav.heryan@gmail.com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získáte? (snad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r>
              <a:t>)</a:t>
            </a:r>
          </a:p>
        </p:txBody>
      </p:sp>
      <p:sp>
        <p:nvSpPr>
          <p:cNvPr id="27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Orientace ve spiritualitě chápané jako cesta k plnějšímu lidství a lidské zralosti. </a:t>
            </a:r>
          </a:p>
          <a:p>
            <a:pPr marL="0" indent="0">
              <a:buSzTx/>
              <a:buNone/>
              <a:defRPr b="1"/>
            </a:pPr>
            <a:r>
              <a:t>Orientace v pojetí vlastní osobní spirituality. </a:t>
            </a:r>
          </a:p>
          <a:p>
            <a:pPr marL="0" indent="0">
              <a:buSzTx/>
              <a:buNone/>
              <a:defRPr b="1"/>
            </a:pPr>
            <a:r>
              <a:t>Orientace ve spirituálních potřebách eventuálních klientů.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„I cesta může být cíl“</a:t>
            </a:r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Mňága a Žďorp</a:t>
            </a:r>
          </a:p>
          <a:p>
            <a:pPr marL="0" indent="0">
              <a:buSzTx/>
              <a:buNone/>
            </a:pPr>
            <a:r>
              <a:t>Žebř Jakobův (Reynek) </a:t>
            </a:r>
          </a:p>
          <a:p>
            <a:pPr marL="0" indent="0">
              <a:buSzTx/>
              <a:buNone/>
            </a:pPr>
            <a:r>
              <a:t>Člověk mezi nebem a zemí …</a:t>
            </a:r>
          </a:p>
          <a:p>
            <a:pPr marL="0" indent="0">
              <a:buSzTx/>
              <a:buNone/>
            </a:pPr>
            <a:r>
              <a:t>Spiritualita jako práce s vlastním bytím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Proč?</a:t>
            </a:r>
          </a:p>
        </p:txBody>
      </p:sp>
      <p:sp>
        <p:nvSpPr>
          <p:cNvPr id="245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26999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Pracovník v pomáhajících profesích bývá často vystaven nejrůznějším situacím a dilematům, k jejichž řešení jej vybavují kurzy etiky. </a:t>
            </a:r>
          </a:p>
          <a:p>
            <a:pPr marL="0" indent="0">
              <a:buSzTx/>
              <a:buNone/>
              <a:defRPr b="1"/>
            </a:pPr>
            <a:r>
              <a:t>U křesťansky inspirovaného pracovníka je řešení jak profesních tak osobních situací a dilemat rovněž spojeno s jeho (křesťanskou) spiritualitou. </a:t>
            </a:r>
          </a:p>
          <a:p>
            <a:pPr marL="0" indent="0">
              <a:buSzTx/>
              <a:buNone/>
              <a:defRPr b="1"/>
            </a:pPr>
            <a:r>
              <a:t>Cílem kurzu pomoci studentovi z různých úhlů pochopit spiritualitu jako práci se svým vlastním bytím, která nikdy nevede ke konečnému řešení a která právě v tom nalézá svou pravdivost.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Horizon (There Is a Road)</a:t>
            </a:r>
            <a:r>
              <a:t>, Suzanne Vega</a:t>
            </a:r>
          </a:p>
        </p:txBody>
      </p:sp>
      <p:sp>
        <p:nvSpPr>
          <p:cNvPr id="248" name="Zástupný symbol pro obsah 2"/>
          <p:cNvSpPr txBox="1"/>
          <p:nvPr>
            <p:ph type="body" idx="1"/>
          </p:nvPr>
        </p:nvSpPr>
        <p:spPr>
          <a:xfrm>
            <a:off x="680320" y="1834165"/>
            <a:ext cx="9613863" cy="48757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</a:t>
            </a:r>
            <a:br/>
            <a:r>
              <a:t>Beyond this one</a:t>
            </a:r>
            <a:br/>
            <a:r>
              <a:t>It’s called the path</a:t>
            </a:r>
            <a:br/>
            <a:r>
              <a:t>We don’t yet take</a:t>
            </a:r>
          </a:p>
          <a:p>
            <a:pPr marL="0" indent="0">
              <a:buSzTx/>
              <a:buNone/>
            </a:pPr>
            <a:r>
              <a:t>I can feel how it longs</a:t>
            </a:r>
            <a:br/>
            <a:r>
              <a:t>To be entered upon</a:t>
            </a:r>
            <a:br/>
            <a:r>
              <a:t>It calls to me with a cry</a:t>
            </a:r>
            <a:br/>
            <a:r>
              <a:t>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1" name="Zástupný symbol pro obsah 2"/>
          <p:cNvSpPr txBox="1"/>
          <p:nvPr>
            <p:ph type="body" idx="1"/>
          </p:nvPr>
        </p:nvSpPr>
        <p:spPr>
          <a:xfrm>
            <a:off x="555495" y="1525960"/>
            <a:ext cx="9738687" cy="523590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I knew a man</a:t>
            </a:r>
            <a:br/>
            <a:r>
              <a:t>He lived in jail</a:t>
            </a:r>
            <a:br/>
            <a:r>
              <a:t>And his tale</a:t>
            </a:r>
            <a:br/>
            <a:r>
              <a:t>Is often told</a:t>
            </a:r>
          </a:p>
          <a:p>
            <a:pPr marL="0" indent="0">
              <a:buSzTx/>
              <a:buNone/>
            </a:pPr>
            <a:r>
              <a:t>He dreamed of that line that he</a:t>
            </a:r>
            <a:br/>
            <a:r>
              <a:t>Called the divine</a:t>
            </a:r>
            <a:br/>
            <a:r>
              <a:t>And when he was free</a:t>
            </a:r>
            <a:br/>
            <a:r>
              <a:t>He led his country</a:t>
            </a:r>
          </a:p>
          <a:p>
            <a:pPr marL="0" indent="0">
              <a:buSzTx/>
              <a:buNone/>
            </a:pPr>
            <a:r>
              <a:t>Yes he taught the way of love</a:t>
            </a:r>
            <a:br/>
            <a:r>
              <a:t>And he lived in that way too</a:t>
            </a:r>
            <a:br/>
            <a:r>
              <a:t>Love pulled him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 beyond this one</a:t>
            </a:r>
            <a:br/>
            <a:r>
              <a:t>Called the path we don’t yet take</a:t>
            </a:r>
            <a:br/>
            <a:r>
              <a:t>I can feel how it longs to be entered upon</a:t>
            </a:r>
            <a:br/>
            <a:r>
              <a:t>It calls to me with a cry 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 distant horizon</a:t>
            </a:r>
            <a:br/>
            <a:r>
              <a:t>Love pulled him on to that perfect horizon</a:t>
            </a:r>
            <a:br/>
            <a:r>
              <a:t>Love pulls us on to that distant horizon</a:t>
            </a:r>
            <a:br/>
            <a:r>
              <a:t>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Cesta</a:t>
            </a:r>
          </a:p>
        </p:txBody>
      </p:sp>
      <p:sp>
        <p:nvSpPr>
          <p:cNvPr id="257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/>
            <a:r>
              <a:t>Duchovní moc je schopnost ovlivnit události a druhé lidi prostřednictvím svého vlastního </a:t>
            </a:r>
            <a:r>
              <a:rPr b="1"/>
              <a:t>bytí</a:t>
            </a:r>
            <a:r>
              <a:t>. Duchovně pokročilí lidé mění druhé lidi zevnitř prostřednictvím toho, </a:t>
            </a:r>
            <a:r>
              <a:rPr b="1"/>
              <a:t>jací samí jsou</a:t>
            </a:r>
            <a:r>
              <a:t>. </a:t>
            </a:r>
          </a:p>
          <a:p>
            <a:pPr/>
            <a:r>
              <a:t>Čím více jsme v kontaktu se svou vnitřní silou, tím méně potřebujeme vnější sílu, hrozby nebo nátlak.</a:t>
            </a:r>
          </a:p>
          <a:p>
            <a:pPr/>
            <a:r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je paradox?</a:t>
            </a:r>
          </a:p>
        </p:txBody>
      </p:sp>
      <p:sp>
        <p:nvSpPr>
          <p:cNvPr id="260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M</a:t>
            </a:r>
            <a:r>
              <a:t>t 13 </a:t>
            </a:r>
            <a:r>
              <a:rPr b="0" baseline="30000"/>
              <a:t>24</a:t>
            </a:r>
            <a:r>
              <a:rPr b="0"/>
              <a:t> Předložil jim jiné podobenství: "S královstvím nebeským je to tak, jako když jeden člověk zasel dobré semeno na svém poli.  </a:t>
            </a:r>
            <a:endParaRPr b="0"/>
          </a:p>
          <a:p>
            <a:pPr marL="0" indent="0">
              <a:buSzTx/>
              <a:buNone/>
              <a:defRPr baseline="30000"/>
            </a:pPr>
            <a:r>
              <a:t>25</a:t>
            </a:r>
            <a:r>
              <a:rPr baseline="0"/>
              <a:t> Když však lidé spali, přišel nepřítel, nasel plevel do pšenice a odešel.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26</a:t>
            </a:r>
            <a:r>
              <a:rPr baseline="0"/>
              <a:t> Když vyrostlo stéblo a nasadilo klas, tu ukázal se i plevel.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27</a:t>
            </a:r>
            <a:r>
              <a:rPr baseline="0"/>
              <a:t> Přišli sluhové toho hospodáře a řekli mu: 'Pane, cožpak jsi nezasel na svém poli dobré semeno? Kde se vzal ten plevel?'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3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28</a:t>
            </a:r>
            <a:r>
              <a:rPr baseline="0"/>
              <a:t> On jim odpověděl: 'To udělal nepřítel.' Sluhové mu řeknou: 'Máme jít a plevel vytrhat?'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29</a:t>
            </a:r>
            <a:r>
              <a:rPr baseline="0"/>
              <a:t> On však odpoví: 'Ne, protože při trhání plevele byste vyrvali z kořenů i pšenici.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30</a:t>
            </a:r>
            <a:r>
              <a:rPr baseline="0"/>
              <a:t> Nechte, ať spolu roste obojí až do žně; a v čas žně řeknu žencům: Seberte nejprve plevel a svažte jej do otýpek k spálení, ale pšenici shromážděte do mé stodoly.'"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