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D0F5"/>
          </a:solidFill>
        </a:fill>
      </a:tcStyle>
    </a:wholeTbl>
    <a:band2H>
      <a:tcTxStyle b="def" i="def"/>
      <a:tcStyle>
        <a:tcBdr/>
        <a:fill>
          <a:solidFill>
            <a:srgbClr val="FDE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6D2"/>
          </a:solidFill>
        </a:fill>
      </a:tcStyle>
    </a:wholeTbl>
    <a:band2H>
      <a:tcTxStyle b="def" i="def"/>
      <a:tcStyle>
        <a:tcBdr/>
        <a:fill>
          <a:solidFill>
            <a:srgbClr val="F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0FE"/>
          </a:solidFill>
        </a:fill>
      </a:tcStyle>
    </a:wholeTbl>
    <a:band2H>
      <a:tcTxStyle b="def" i="def"/>
      <a:tcStyle>
        <a:tcBdr/>
        <a:fill>
          <a:solidFill>
            <a:srgbClr val="EC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6" name="Shape 2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8968085" cy="275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11715" y="4243844"/>
            <a:ext cx="3077109" cy="276941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-1" y="2590077"/>
            <a:ext cx="8968087" cy="1660333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Rectangle 9"/>
          <p:cNvSpPr/>
          <p:nvPr/>
        </p:nvSpPr>
        <p:spPr>
          <a:xfrm>
            <a:off x="9111715" y="2590077"/>
            <a:ext cx="3077110" cy="16603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Text názvu"/>
          <p:cNvSpPr txBox="1"/>
          <p:nvPr>
            <p:ph type="title"/>
          </p:nvPr>
        </p:nvSpPr>
        <p:spPr>
          <a:xfrm>
            <a:off x="680321" y="2733708"/>
            <a:ext cx="8144135" cy="1373071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Text názvu</a:t>
            </a:r>
          </a:p>
        </p:txBody>
      </p:sp>
      <p:sp>
        <p:nvSpPr>
          <p:cNvPr id="20" name="Text úrovně 1…"/>
          <p:cNvSpPr txBox="1"/>
          <p:nvPr>
            <p:ph type="body" sz="quarter" idx="1"/>
          </p:nvPr>
        </p:nvSpPr>
        <p:spPr>
          <a:xfrm>
            <a:off x="680321" y="4394039"/>
            <a:ext cx="8144135" cy="111768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1" name="Číslo snímku"/>
          <p:cNvSpPr txBox="1"/>
          <p:nvPr>
            <p:ph type="sldNum" sz="quarter" idx="2"/>
          </p:nvPr>
        </p:nvSpPr>
        <p:spPr>
          <a:xfrm>
            <a:off x="9255345" y="3116137"/>
            <a:ext cx="583666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Text názvu"/>
          <p:cNvSpPr txBox="1"/>
          <p:nvPr>
            <p:ph type="title"/>
          </p:nvPr>
        </p:nvSpPr>
        <p:spPr>
          <a:xfrm>
            <a:off x="680321" y="4711615"/>
            <a:ext cx="9613860" cy="45305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 názvu</a:t>
            </a:r>
          </a:p>
        </p:txBody>
      </p:sp>
      <p:sp>
        <p:nvSpPr>
          <p:cNvPr id="141" name="Picture Placeholder 2"/>
          <p:cNvSpPr/>
          <p:nvPr>
            <p:ph type="pic" idx="21"/>
          </p:nvPr>
        </p:nvSpPr>
        <p:spPr>
          <a:xfrm>
            <a:off x="680321" y="609596"/>
            <a:ext cx="9613860" cy="3589577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2" name="Text úrovně 1…"/>
          <p:cNvSpPr txBox="1"/>
          <p:nvPr>
            <p:ph type="body" sz="quarter" idx="1"/>
          </p:nvPr>
        </p:nvSpPr>
        <p:spPr>
          <a:xfrm>
            <a:off x="680318" y="5169582"/>
            <a:ext cx="9613864" cy="62297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43" name="Číslo snímku"/>
          <p:cNvSpPr txBox="1"/>
          <p:nvPr>
            <p:ph type="sldNum" sz="quarter" idx="2"/>
          </p:nvPr>
        </p:nvSpPr>
        <p:spPr>
          <a:xfrm>
            <a:off x="10729455" y="4944283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5" name="Text názvu"/>
          <p:cNvSpPr txBox="1"/>
          <p:nvPr>
            <p:ph type="title"/>
          </p:nvPr>
        </p:nvSpPr>
        <p:spPr>
          <a:xfrm>
            <a:off x="680321" y="609596"/>
            <a:ext cx="9613860" cy="35927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56" name="Text úrovně 1…"/>
          <p:cNvSpPr txBox="1"/>
          <p:nvPr>
            <p:ph type="body" sz="quarter" idx="1"/>
          </p:nvPr>
        </p:nvSpPr>
        <p:spPr>
          <a:xfrm>
            <a:off x="680321" y="4711615"/>
            <a:ext cx="9613860" cy="1090790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7" name="Číslo snímku"/>
          <p:cNvSpPr txBox="1"/>
          <p:nvPr>
            <p:ph type="sldNum" sz="quarter" idx="2"/>
          </p:nvPr>
        </p:nvSpPr>
        <p:spPr>
          <a:xfrm>
            <a:off x="10729455" y="494458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Rectangle 13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Rectangle 14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Text názvu"/>
          <p:cNvSpPr txBox="1"/>
          <p:nvPr>
            <p:ph type="title"/>
          </p:nvPr>
        </p:nvSpPr>
        <p:spPr>
          <a:xfrm>
            <a:off x="1127855" y="609598"/>
            <a:ext cx="8718879" cy="3036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70" name="Text úrovně 1…"/>
          <p:cNvSpPr txBox="1"/>
          <p:nvPr>
            <p:ph type="body" sz="quarter" idx="1"/>
          </p:nvPr>
        </p:nvSpPr>
        <p:spPr>
          <a:xfrm>
            <a:off x="1402287" y="3653378"/>
            <a:ext cx="8156580" cy="5489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71" name="Text Placeholder 3"/>
          <p:cNvSpPr/>
          <p:nvPr>
            <p:ph type="body" sz="quarter" idx="21"/>
          </p:nvPr>
        </p:nvSpPr>
        <p:spPr>
          <a:xfrm>
            <a:off x="680322" y="4711615"/>
            <a:ext cx="9613859" cy="109079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72" name="TextBox 15"/>
          <p:cNvSpPr txBox="1"/>
          <p:nvPr/>
        </p:nvSpPr>
        <p:spPr>
          <a:xfrm>
            <a:off x="629291" y="461383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73" name="TextBox 16"/>
          <p:cNvSpPr txBox="1"/>
          <p:nvPr/>
        </p:nvSpPr>
        <p:spPr>
          <a:xfrm>
            <a:off x="9708528" y="2746791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74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Rectangle 10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5" name="Rectangle 11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6" name="Text názvu"/>
          <p:cNvSpPr txBox="1"/>
          <p:nvPr>
            <p:ph type="title"/>
          </p:nvPr>
        </p:nvSpPr>
        <p:spPr>
          <a:xfrm>
            <a:off x="680318" y="4711615"/>
            <a:ext cx="9613864" cy="58853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87" name="Text úrovně 1…"/>
          <p:cNvSpPr txBox="1"/>
          <p:nvPr>
            <p:ph type="body" sz="quarter" idx="1"/>
          </p:nvPr>
        </p:nvSpPr>
        <p:spPr>
          <a:xfrm>
            <a:off x="680320" y="5300148"/>
            <a:ext cx="9613863" cy="50225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88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icture 12" descr="Picture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Rectangle 15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9" name="Rectangle 16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Text názvu"/>
          <p:cNvSpPr txBox="1"/>
          <p:nvPr>
            <p:ph type="title"/>
          </p:nvPr>
        </p:nvSpPr>
        <p:spPr>
          <a:xfrm>
            <a:off x="669221" y="753228"/>
            <a:ext cx="96249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01" name="Text úrovně 1…"/>
          <p:cNvSpPr txBox="1"/>
          <p:nvPr>
            <p:ph type="body" sz="quarter" idx="1"/>
          </p:nvPr>
        </p:nvSpPr>
        <p:spPr>
          <a:xfrm>
            <a:off x="660945" y="2336873"/>
            <a:ext cx="307003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2" name="Text Placeholder 3"/>
          <p:cNvSpPr/>
          <p:nvPr>
            <p:ph type="body" sz="quarter" idx="21"/>
          </p:nvPr>
        </p:nvSpPr>
        <p:spPr>
          <a:xfrm>
            <a:off x="680321" y="3022673"/>
            <a:ext cx="3049704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3" name="Text Placeholder 4"/>
          <p:cNvSpPr/>
          <p:nvPr>
            <p:ph type="body" sz="quarter" idx="22"/>
          </p:nvPr>
        </p:nvSpPr>
        <p:spPr>
          <a:xfrm>
            <a:off x="3956024" y="233687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04" name="Text Placeholder 3"/>
          <p:cNvSpPr/>
          <p:nvPr>
            <p:ph type="body" sz="quarter" idx="23"/>
          </p:nvPr>
        </p:nvSpPr>
        <p:spPr>
          <a:xfrm>
            <a:off x="3945470" y="3022673"/>
            <a:ext cx="3063241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5" name="Text Placeholder 4"/>
          <p:cNvSpPr/>
          <p:nvPr>
            <p:ph type="body" sz="quarter" idx="24"/>
          </p:nvPr>
        </p:nvSpPr>
        <p:spPr>
          <a:xfrm>
            <a:off x="7224155" y="2336873"/>
            <a:ext cx="3070026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06" name="Text Placeholder 3"/>
          <p:cNvSpPr/>
          <p:nvPr>
            <p:ph type="body" sz="quarter" idx="25"/>
          </p:nvPr>
        </p:nvSpPr>
        <p:spPr>
          <a:xfrm>
            <a:off x="7224155" y="3022673"/>
            <a:ext cx="3070026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8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Text názvu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0" name="Text úrovně 1…"/>
          <p:cNvSpPr txBox="1"/>
          <p:nvPr>
            <p:ph type="body" sz="quarter" idx="1"/>
          </p:nvPr>
        </p:nvSpPr>
        <p:spPr>
          <a:xfrm>
            <a:off x="680318" y="4297503"/>
            <a:ext cx="304970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1" name="Picture Placeholder 2"/>
          <p:cNvSpPr/>
          <p:nvPr>
            <p:ph type="pic" sz="quarter" idx="21"/>
          </p:nvPr>
        </p:nvSpPr>
        <p:spPr>
          <a:xfrm>
            <a:off x="680317" y="2336873"/>
            <a:ext cx="3049707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2" name="Text Placeholder 3"/>
          <p:cNvSpPr/>
          <p:nvPr>
            <p:ph type="body" sz="quarter" idx="22"/>
          </p:nvPr>
        </p:nvSpPr>
        <p:spPr>
          <a:xfrm>
            <a:off x="680317" y="4873764"/>
            <a:ext cx="3049707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3" name="Text Placeholder 4"/>
          <p:cNvSpPr/>
          <p:nvPr>
            <p:ph type="body" sz="quarter" idx="23"/>
          </p:nvPr>
        </p:nvSpPr>
        <p:spPr>
          <a:xfrm>
            <a:off x="3945471" y="429750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24" name="Picture Placeholder 2"/>
          <p:cNvSpPr/>
          <p:nvPr>
            <p:ph type="pic" sz="quarter" idx="24"/>
          </p:nvPr>
        </p:nvSpPr>
        <p:spPr>
          <a:xfrm>
            <a:off x="3945470" y="2336873"/>
            <a:ext cx="3063241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5" name="Text Placeholder 3"/>
          <p:cNvSpPr/>
          <p:nvPr>
            <p:ph type="body" sz="quarter" idx="25"/>
          </p:nvPr>
        </p:nvSpPr>
        <p:spPr>
          <a:xfrm>
            <a:off x="3944116" y="4873764"/>
            <a:ext cx="3067299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6" name="Text Placeholder 4"/>
          <p:cNvSpPr/>
          <p:nvPr>
            <p:ph type="body" sz="quarter" idx="26"/>
          </p:nvPr>
        </p:nvSpPr>
        <p:spPr>
          <a:xfrm>
            <a:off x="7230677" y="4297503"/>
            <a:ext cx="3063507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27" name="Picture Placeholder 2"/>
          <p:cNvSpPr/>
          <p:nvPr>
            <p:ph type="pic" sz="quarter" idx="27"/>
          </p:nvPr>
        </p:nvSpPr>
        <p:spPr>
          <a:xfrm>
            <a:off x="7230677" y="2336873"/>
            <a:ext cx="3063506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8" name="Text Placeholder 3"/>
          <p:cNvSpPr/>
          <p:nvPr>
            <p:ph type="body" sz="quarter" idx="28"/>
          </p:nvPr>
        </p:nvSpPr>
        <p:spPr>
          <a:xfrm>
            <a:off x="7230553" y="4873761"/>
            <a:ext cx="3067564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4" name="Text úrovně 1…"/>
          <p:cNvSpPr txBox="1"/>
          <p:nvPr>
            <p:ph type="body" idx="1"/>
          </p:nvPr>
        </p:nvSpPr>
        <p:spPr>
          <a:xfrm>
            <a:off x="680321" y="2336873"/>
            <a:ext cx="9613862" cy="359931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" y="4086907"/>
            <a:ext cx="10437813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3" y="4087900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Rectangle 8"/>
          <p:cNvSpPr/>
          <p:nvPr/>
        </p:nvSpPr>
        <p:spPr>
          <a:xfrm>
            <a:off x="-3" y="2726266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" name="Rectangle 9"/>
          <p:cNvSpPr/>
          <p:nvPr/>
        </p:nvSpPr>
        <p:spPr>
          <a:xfrm>
            <a:off x="10585825" y="2726266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Text názvu"/>
          <p:cNvSpPr txBox="1"/>
          <p:nvPr>
            <p:ph type="title"/>
          </p:nvPr>
        </p:nvSpPr>
        <p:spPr>
          <a:xfrm>
            <a:off x="680321" y="2869894"/>
            <a:ext cx="9613861" cy="109078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680321" y="4232171"/>
            <a:ext cx="9613861" cy="170401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xfrm>
            <a:off x="10729455" y="310286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2" name="Text úrovně 1…"/>
          <p:cNvSpPr txBox="1"/>
          <p:nvPr>
            <p:ph type="body" sz="half" idx="1"/>
          </p:nvPr>
        </p:nvSpPr>
        <p:spPr>
          <a:xfrm>
            <a:off x="680320" y="2336873"/>
            <a:ext cx="4698359" cy="359931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Picture 10" descr="Pictur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Rectangle 11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12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Text názvu"/>
          <p:cNvSpPr txBox="1"/>
          <p:nvPr>
            <p:ph type="title"/>
          </p:nvPr>
        </p:nvSpPr>
        <p:spPr>
          <a:xfrm>
            <a:off x="680318" y="753229"/>
            <a:ext cx="9613864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Text úrovně 1…"/>
          <p:cNvSpPr txBox="1"/>
          <p:nvPr>
            <p:ph type="body" sz="quarter" idx="1"/>
          </p:nvPr>
        </p:nvSpPr>
        <p:spPr>
          <a:xfrm>
            <a:off x="906350" y="2336873"/>
            <a:ext cx="4472328" cy="69313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7" name="Text Placeholder 4"/>
          <p:cNvSpPr/>
          <p:nvPr>
            <p:ph type="body" sz="quarter" idx="21"/>
          </p:nvPr>
        </p:nvSpPr>
        <p:spPr>
          <a:xfrm>
            <a:off x="5820154" y="2336873"/>
            <a:ext cx="4474029" cy="692077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/>
            </a:pPr>
          </a:p>
        </p:txBody>
      </p:sp>
      <p:sp>
        <p:nvSpPr>
          <p:cNvPr id="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Rectangle 7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Rectangle 8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Text názvu"/>
          <p:cNvSpPr txBox="1"/>
          <p:nvPr>
            <p:ph type="title"/>
          </p:nvPr>
        </p:nvSpPr>
        <p:spPr>
          <a:xfrm>
            <a:off x="680321" y="753226"/>
            <a:ext cx="9613859" cy="1080942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11" name="Text úrovně 1…"/>
          <p:cNvSpPr txBox="1"/>
          <p:nvPr>
            <p:ph type="body" sz="half" idx="1"/>
          </p:nvPr>
        </p:nvSpPr>
        <p:spPr>
          <a:xfrm>
            <a:off x="4685846" y="2336873"/>
            <a:ext cx="5608337" cy="35993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2" name="Text Placeholder 3"/>
          <p:cNvSpPr/>
          <p:nvPr>
            <p:ph type="body" sz="quarter" idx="21"/>
          </p:nvPr>
        </p:nvSpPr>
        <p:spPr>
          <a:xfrm>
            <a:off x="680322" y="2336872"/>
            <a:ext cx="3790078" cy="359931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4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Text názvu"/>
          <p:cNvSpPr txBox="1"/>
          <p:nvPr>
            <p:ph type="title"/>
          </p:nvPr>
        </p:nvSpPr>
        <p:spPr>
          <a:xfrm>
            <a:off x="680323" y="753228"/>
            <a:ext cx="9613858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6" name="Picture Placeholder 2"/>
          <p:cNvSpPr/>
          <p:nvPr>
            <p:ph type="pic" sz="half" idx="21"/>
          </p:nvPr>
        </p:nvSpPr>
        <p:spPr>
          <a:xfrm>
            <a:off x="4868333" y="2336874"/>
            <a:ext cx="5425850" cy="3599313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7" name="Text úrovně 1…"/>
          <p:cNvSpPr txBox="1"/>
          <p:nvPr>
            <p:ph type="body" sz="quarter" idx="1"/>
          </p:nvPr>
        </p:nvSpPr>
        <p:spPr>
          <a:xfrm>
            <a:off x="680323" y="2336873"/>
            <a:ext cx="3876257" cy="359931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D871D1"/>
            </a:gs>
            <a:gs pos="50000">
              <a:srgbClr val="B55CAB"/>
            </a:gs>
            <a:gs pos="100000">
              <a:srgbClr val="5F1C50"/>
            </a:gs>
          </a:gsLst>
          <a:lin ang="252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5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Text názvu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6" name="Text úrovně 1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" name="Číslo snímku"/>
          <p:cNvSpPr txBox="1"/>
          <p:nvPr>
            <p:ph type="sldNum" sz="quarter" idx="2"/>
          </p:nvPr>
        </p:nvSpPr>
        <p:spPr>
          <a:xfrm>
            <a:off x="10729455" y="986201"/>
            <a:ext cx="583665" cy="624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26778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31350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35922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40494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adislav.heryan@gmail.com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Nadpis 1"/>
          <p:cNvSpPr txBox="1"/>
          <p:nvPr>
            <p:ph type="ctrTitle"/>
          </p:nvPr>
        </p:nvSpPr>
        <p:spPr>
          <a:xfrm>
            <a:off x="680322" y="2733708"/>
            <a:ext cx="8144134" cy="1373071"/>
          </a:xfrm>
          <a:prstGeom prst="rect">
            <a:avLst/>
          </a:prstGeom>
        </p:spPr>
        <p:txBody>
          <a:bodyPr/>
          <a:lstStyle/>
          <a:p>
            <a:pPr defTabSz="777240">
              <a:defRPr sz="4590"/>
            </a:pPr>
            <a:r>
              <a:t>Křesťanská spiritualita:</a:t>
            </a:r>
            <a:br/>
            <a:r>
              <a:t>I cesta je cílem</a:t>
            </a:r>
          </a:p>
        </p:txBody>
      </p:sp>
      <p:sp>
        <p:nvSpPr>
          <p:cNvPr id="239" name="Podnadpis 2"/>
          <p:cNvSpPr txBox="1"/>
          <p:nvPr>
            <p:ph type="subTitle" sz="quarter" idx="1"/>
          </p:nvPr>
        </p:nvSpPr>
        <p:spPr>
          <a:xfrm>
            <a:off x="680322" y="4394039"/>
            <a:ext cx="8144134" cy="1117688"/>
          </a:xfrm>
          <a:prstGeom prst="rect">
            <a:avLst/>
          </a:prstGeom>
        </p:spPr>
        <p:txBody>
          <a:bodyPr/>
          <a:lstStyle/>
          <a:p>
            <a:pPr/>
            <a:r>
              <a:t>Jabok 2019/20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Témata</a:t>
            </a:r>
          </a:p>
        </p:txBody>
      </p:sp>
      <p:sp>
        <p:nvSpPr>
          <p:cNvPr id="266" name="Zástupný symbol pro obsah 2"/>
          <p:cNvSpPr txBox="1"/>
          <p:nvPr>
            <p:ph type="body" idx="1"/>
          </p:nvPr>
        </p:nvSpPr>
        <p:spPr>
          <a:xfrm>
            <a:off x="680320" y="1996225"/>
            <a:ext cx="9613863" cy="48617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b="1" sz="2200"/>
            </a:pPr>
            <a:r>
              <a:t>Bůh, bohové a modly</a:t>
            </a:r>
          </a:p>
          <a:p>
            <a:pPr>
              <a:lnSpc>
                <a:spcPct val="81000"/>
              </a:lnSpc>
              <a:defRPr b="1" sz="2200"/>
            </a:pPr>
            <a:r>
              <a:t>Svoboda jako závislost</a:t>
            </a:r>
          </a:p>
          <a:p>
            <a:pPr>
              <a:lnSpc>
                <a:spcPct val="81000"/>
              </a:lnSpc>
              <a:defRPr b="1" sz="2200"/>
            </a:pPr>
            <a:r>
              <a:t>Smíření jako paradox</a:t>
            </a:r>
          </a:p>
          <a:p>
            <a:pPr>
              <a:lnSpc>
                <a:spcPct val="81000"/>
              </a:lnSpc>
              <a:defRPr b="1" sz="2200"/>
            </a:pPr>
            <a:r>
              <a:t>Služba jako cesta ke štěstí</a:t>
            </a:r>
          </a:p>
          <a:p>
            <a:pPr>
              <a:lnSpc>
                <a:spcPct val="81000"/>
              </a:lnSpc>
              <a:defRPr b="1" sz="2200"/>
            </a:pPr>
            <a:r>
              <a:t>Pravdivá nejistota a lživé jistoty</a:t>
            </a:r>
          </a:p>
          <a:p>
            <a:pPr>
              <a:lnSpc>
                <a:spcPct val="81000"/>
              </a:lnSpc>
              <a:defRPr b="1" sz="2200"/>
            </a:pPr>
            <a:r>
              <a:t>Moc a slabost</a:t>
            </a:r>
          </a:p>
          <a:p>
            <a:pPr>
              <a:lnSpc>
                <a:spcPct val="81000"/>
              </a:lnSpc>
              <a:defRPr b="1" sz="2200"/>
            </a:pPr>
            <a:r>
              <a:t>Vědění a modlitba</a:t>
            </a:r>
          </a:p>
          <a:p>
            <a:pPr>
              <a:lnSpc>
                <a:spcPct val="81000"/>
              </a:lnSpc>
              <a:defRPr b="1" sz="2200"/>
            </a:pPr>
            <a:r>
              <a:t>Frustrace jako cesta k Bohu</a:t>
            </a:r>
          </a:p>
          <a:p>
            <a:pPr>
              <a:lnSpc>
                <a:spcPct val="81000"/>
              </a:lnSpc>
              <a:defRPr b="1" sz="2200"/>
            </a:pPr>
            <a:r>
              <a:t>Život jako lámání a dávání</a:t>
            </a:r>
          </a:p>
          <a:p>
            <a:pPr>
              <a:lnSpc>
                <a:spcPct val="81000"/>
              </a:lnSpc>
              <a:defRPr b="1" sz="2200"/>
            </a:pPr>
            <a:r>
              <a:t>Rozpor nenáboženské spirituality</a:t>
            </a:r>
          </a:p>
          <a:p>
            <a:pPr>
              <a:lnSpc>
                <a:spcPct val="81000"/>
              </a:lnSpc>
              <a:defRPr b="1" sz="2200"/>
            </a:pPr>
            <a:r>
              <a:t>Milost nebo karma?</a:t>
            </a:r>
          </a:p>
          <a:p>
            <a:pPr>
              <a:lnSpc>
                <a:spcPct val="81000"/>
              </a:lnSpc>
              <a:defRPr b="1" sz="2200"/>
            </a:pPr>
            <a:r>
              <a:t>Radikální křesťanství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Co bych chtěl…</a:t>
            </a:r>
          </a:p>
        </p:txBody>
      </p:sp>
      <p:sp>
        <p:nvSpPr>
          <p:cNvPr id="269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Pro získání zápočtu je vyžadována alespoň 80% účast, aktivní přístup v diskuzích a odevzdání eseje o délce 2500 znaků včetně mezer podle pokynu vyučujícího do 31.12. 2023 na adresu </a:t>
            </a:r>
            <a:r>
              <a:rPr u="sng">
                <a:solidFill>
                  <a:srgbClr val="6ED4F6"/>
                </a:solidFill>
                <a:uFill>
                  <a:solidFill>
                    <a:srgbClr val="6ED4F6"/>
                  </a:solidFill>
                </a:uFill>
                <a:hlinkClick r:id="rId2" invalidUrl="" action="" tgtFrame="" tooltip="" history="1" highlightClick="0" endSnd="0"/>
              </a:rPr>
              <a:t>ladislav.heryan@gmail.com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Co získáte? (snad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☺</a:t>
            </a:r>
            <a:r>
              <a:t>)</a:t>
            </a:r>
          </a:p>
        </p:txBody>
      </p:sp>
      <p:sp>
        <p:nvSpPr>
          <p:cNvPr id="27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Orientace ve spiritualitě chápané jako cesta k plnějšímu lidství a lidské zralosti. </a:t>
            </a:r>
          </a:p>
          <a:p>
            <a:pPr marL="0" indent="0">
              <a:buSzTx/>
              <a:buNone/>
              <a:defRPr b="1"/>
            </a:pPr>
            <a:r>
              <a:t>Orientace v pojetí vlastní osobní spirituality. </a:t>
            </a:r>
          </a:p>
          <a:p>
            <a:pPr marL="0" indent="0">
              <a:buSzTx/>
              <a:buNone/>
              <a:defRPr b="1"/>
            </a:pPr>
            <a:r>
              <a:t>Orientace ve spirituálních potřebách eventuálních klientů.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„I cesta může být cíl“</a:t>
            </a:r>
          </a:p>
        </p:txBody>
      </p:sp>
      <p:sp>
        <p:nvSpPr>
          <p:cNvPr id="24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Mňága a Žďorp</a:t>
            </a:r>
          </a:p>
          <a:p>
            <a:pPr marL="0" indent="0">
              <a:buSzTx/>
              <a:buNone/>
            </a:pPr>
            <a:r>
              <a:t>Žebř Jakobův (Reynek) </a:t>
            </a:r>
          </a:p>
          <a:p>
            <a:pPr marL="0" indent="0">
              <a:buSzTx/>
              <a:buNone/>
            </a:pPr>
            <a:r>
              <a:t>Člověk mezi nebem a zemí …</a:t>
            </a:r>
          </a:p>
          <a:p>
            <a:pPr marL="0" indent="0">
              <a:buSzTx/>
              <a:buNone/>
            </a:pPr>
            <a:r>
              <a:t>Spiritualita jako práce s vlastním bytím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Proč?</a:t>
            </a:r>
          </a:p>
        </p:txBody>
      </p:sp>
      <p:sp>
        <p:nvSpPr>
          <p:cNvPr id="245" name="Zástupný symbol pro obsah 2"/>
          <p:cNvSpPr txBox="1"/>
          <p:nvPr>
            <p:ph type="body" idx="1"/>
          </p:nvPr>
        </p:nvSpPr>
        <p:spPr>
          <a:xfrm>
            <a:off x="680320" y="2336872"/>
            <a:ext cx="9613863" cy="426999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Pracovník v pomáhajících profesích bývá často vystaven nejrůznějším situacím a dilematům, k jejichž řešení jej vybavují kurzy etiky. </a:t>
            </a:r>
          </a:p>
          <a:p>
            <a:pPr marL="0" indent="0">
              <a:buSzTx/>
              <a:buNone/>
              <a:defRPr b="1"/>
            </a:pPr>
            <a:r>
              <a:t>U křesťansky inspirovaného pracovníka je řešení jak profesních tak osobních situací a dilemat rovněž spojeno s jeho (křesťanskou) spiritualitou. </a:t>
            </a:r>
          </a:p>
          <a:p>
            <a:pPr marL="0" indent="0">
              <a:buSzTx/>
              <a:buNone/>
              <a:defRPr b="1"/>
            </a:pPr>
            <a:r>
              <a:t>Cílem kurzu pomoci studentovi z různých úhlů pochopit spiritualitu jako práci se svým vlastním bytím, která nikdy nevede ke konečnému řešení a která právě v tom nalézá svou pravdivost.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Horizon (There Is a Road)</a:t>
            </a:r>
            <a:r>
              <a:t>, Suzanne Vega</a:t>
            </a:r>
          </a:p>
        </p:txBody>
      </p:sp>
      <p:sp>
        <p:nvSpPr>
          <p:cNvPr id="248" name="Zástupný symbol pro obsah 2"/>
          <p:cNvSpPr txBox="1"/>
          <p:nvPr>
            <p:ph type="body" idx="1"/>
          </p:nvPr>
        </p:nvSpPr>
        <p:spPr>
          <a:xfrm>
            <a:off x="680320" y="1834165"/>
            <a:ext cx="9613863" cy="48757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There is a road</a:t>
            </a:r>
            <a:br/>
            <a:r>
              <a:t>Beyond this one</a:t>
            </a:r>
            <a:br/>
            <a:r>
              <a:t>It’s called the path</a:t>
            </a:r>
            <a:br/>
            <a:r>
              <a:t>We don’t yet take</a:t>
            </a:r>
          </a:p>
          <a:p>
            <a:pPr marL="0" indent="0">
              <a:buSzTx/>
              <a:buNone/>
            </a:pPr>
            <a:r>
              <a:t>I can feel how it longs</a:t>
            </a:r>
            <a:br/>
            <a:r>
              <a:t>To be entered upon</a:t>
            </a:r>
            <a:br/>
            <a:r>
              <a:t>It calls to me with a cry</a:t>
            </a:r>
            <a:br/>
            <a:r>
              <a:t>And an ache</a:t>
            </a:r>
          </a:p>
          <a:p>
            <a:pPr marL="0" indent="0">
              <a:buSzTx/>
              <a:buNone/>
            </a:pPr>
            <a:r>
              <a:t>As we go along this one</a:t>
            </a:r>
            <a:br/>
            <a:r>
              <a:t>And we live the way we do</a:t>
            </a:r>
            <a:br/>
            <a:r>
              <a:t>Love pulls us on to that</a:t>
            </a:r>
            <a:br/>
            <a:r>
              <a:t>Distant horizon 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1" name="Zástupný symbol pro obsah 2"/>
          <p:cNvSpPr txBox="1"/>
          <p:nvPr>
            <p:ph type="body" idx="1"/>
          </p:nvPr>
        </p:nvSpPr>
        <p:spPr>
          <a:xfrm>
            <a:off x="555495" y="1525960"/>
            <a:ext cx="9738687" cy="523590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I knew a man</a:t>
            </a:r>
            <a:br/>
            <a:r>
              <a:t>He lived in jail</a:t>
            </a:r>
            <a:br/>
            <a:r>
              <a:t>And his tale</a:t>
            </a:r>
            <a:br/>
            <a:r>
              <a:t>Is often told</a:t>
            </a:r>
          </a:p>
          <a:p>
            <a:pPr marL="0" indent="0">
              <a:buSzTx/>
              <a:buNone/>
            </a:pPr>
            <a:r>
              <a:t>He dreamed of that line that he</a:t>
            </a:r>
            <a:br/>
            <a:r>
              <a:t>Called the divine</a:t>
            </a:r>
            <a:br/>
            <a:r>
              <a:t>And when he was free</a:t>
            </a:r>
            <a:br/>
            <a:r>
              <a:t>He led his country</a:t>
            </a:r>
          </a:p>
          <a:p>
            <a:pPr marL="0" indent="0">
              <a:buSzTx/>
              <a:buNone/>
            </a:pPr>
            <a:r>
              <a:t>Yes he taught the way of love</a:t>
            </a:r>
            <a:br/>
            <a:r>
              <a:t>And he lived in that way too</a:t>
            </a:r>
            <a:br/>
            <a:r>
              <a:t>Love pulled him on to that</a:t>
            </a:r>
            <a:br/>
            <a:r>
              <a:t>Distant horizon 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4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There is a road beyond this one</a:t>
            </a:r>
            <a:br/>
            <a:r>
              <a:t>Called the path we don’t yet take</a:t>
            </a:r>
            <a:br/>
            <a:r>
              <a:t>I can feel how it longs to be entered upon</a:t>
            </a:r>
            <a:br/>
            <a:r>
              <a:t>It calls to me with a cry and an ache</a:t>
            </a:r>
          </a:p>
          <a:p>
            <a:pPr marL="0" indent="0">
              <a:buSzTx/>
              <a:buNone/>
            </a:pPr>
            <a:r>
              <a:t>As we go along this one</a:t>
            </a:r>
            <a:br/>
            <a:r>
              <a:t>And we live the way we do</a:t>
            </a:r>
            <a:br/>
            <a:r>
              <a:t>Love pulls us on to that distant horizon</a:t>
            </a:r>
            <a:br/>
            <a:r>
              <a:t>Love pulled him on to that perfect horizon</a:t>
            </a:r>
            <a:br/>
            <a:r>
              <a:t>Love pulls us on to that distant horizon</a:t>
            </a:r>
            <a:br/>
            <a:r>
              <a:t>So true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Cesta</a:t>
            </a:r>
          </a:p>
        </p:txBody>
      </p:sp>
      <p:sp>
        <p:nvSpPr>
          <p:cNvPr id="257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/>
            <a:r>
              <a:t>Duchovní moc je schopnost ovlivnit události a druhé lidi prostřednictvím svého vlastního </a:t>
            </a:r>
            <a:r>
              <a:rPr b="1"/>
              <a:t>bytí</a:t>
            </a:r>
            <a:r>
              <a:t>. Duchovně pokročilí lidé mění druhé lidi zevnitř prostřednictvím toho, </a:t>
            </a:r>
            <a:r>
              <a:rPr b="1"/>
              <a:t>jací samí jsou</a:t>
            </a:r>
            <a:r>
              <a:t>. </a:t>
            </a:r>
          </a:p>
          <a:p>
            <a:pPr/>
            <a:r>
              <a:t>Čím více jsme v kontaktu se svou vnitřní silou, tím méně potřebujeme vnější sílu, hrozby nebo nátlak.</a:t>
            </a:r>
          </a:p>
          <a:p>
            <a:pPr/>
            <a:r>
              <a:t>Pro spiritualitu je podstatné, že se zabývá samotným bytím člověka, jeho vnitřní motivací a postoji, jeho skutečným vnitřním zdrojem; není pro ni tak důležité, co člověk „dělá“. Činnost se vždy postará sama o sebe, pokud je naše bytí v pořádku.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Co je paradox?</a:t>
            </a:r>
          </a:p>
        </p:txBody>
      </p:sp>
      <p:sp>
        <p:nvSpPr>
          <p:cNvPr id="260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  <a:r>
              <a:t>M</a:t>
            </a:r>
            <a:r>
              <a:t>t 13 </a:t>
            </a:r>
            <a:r>
              <a:rPr b="0" baseline="30000"/>
              <a:t>24</a:t>
            </a:r>
            <a:r>
              <a:rPr b="0"/>
              <a:t> Předložil jim jiné podobenství: "S královstvím nebeským je to tak, jako když jeden člověk zasel dobré semeno na svém poli.  </a:t>
            </a:r>
            <a:endParaRPr b="0"/>
          </a:p>
          <a:p>
            <a:pPr marL="0" indent="0">
              <a:buSzTx/>
              <a:buNone/>
              <a:defRPr baseline="30000"/>
            </a:pPr>
            <a:r>
              <a:t>25</a:t>
            </a:r>
            <a:r>
              <a:rPr baseline="0"/>
              <a:t> Když však lidé spali, přišel nepřítel, nasel plevel do pšenice a odešel.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26</a:t>
            </a:r>
            <a:r>
              <a:rPr baseline="0"/>
              <a:t> Když vyrostlo stéblo a nasadilo klas, tu ukázal se i plevel.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27</a:t>
            </a:r>
            <a:r>
              <a:rPr baseline="0"/>
              <a:t> Přišli sluhové toho hospodáře a řekli mu: 'Pane, cožpak jsi nezasel na svém poli dobré semeno? Kde se vzal ten plevel?'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3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aseline="30000"/>
            </a:pPr>
            <a:r>
              <a:t>28</a:t>
            </a:r>
            <a:r>
              <a:rPr baseline="0"/>
              <a:t> On jim odpověděl: 'To udělal nepřítel.' Sluhové mu řeknou: 'Máme jít a plevel vytrhat?'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29</a:t>
            </a:r>
            <a:r>
              <a:rPr baseline="0"/>
              <a:t> On však odpoví: 'Ne, protože při trhání plevele byste vyrvali z kořenů i pšenici.  </a:t>
            </a:r>
            <a:endParaRPr baseline="0"/>
          </a:p>
          <a:p>
            <a:pPr marL="0" indent="0">
              <a:buSzTx/>
              <a:buNone/>
              <a:defRPr baseline="30000"/>
            </a:pPr>
            <a:r>
              <a:t>30</a:t>
            </a:r>
            <a:r>
              <a:rPr baseline="0"/>
              <a:t> Nechte, ať spolu roste obojí až do žně; a v čas žně řeknu žencům: Seberte nejprve plevel a svažte jej do otýpek k spálení, ale pšenici shromážděte do mé stodoly.'"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