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333" r:id="rId5"/>
    <p:sldId id="32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</p:sldIdLst>
  <p:sldSz cx="12188825" cy="6858000"/>
  <p:notesSz cx="6858000" cy="9144000"/>
  <p:custDataLst>
    <p:tags r:id="rId18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1" autoAdjust="0"/>
  </p:normalViewPr>
  <p:slideViewPr>
    <p:cSldViewPr showGuides="1">
      <p:cViewPr varScale="1">
        <p:scale>
          <a:sx n="56" d="100"/>
          <a:sy n="56" d="100"/>
        </p:scale>
        <p:origin x="1302" y="6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963431-1247-4058-934F-3C6DC95264DA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F912AB-2776-42F2-A957-313FC7EFEDB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25607DA-E7F4-4829-92C9-BA5DC6413755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můžete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93199CD-3E1B-4AE6-990F-76F925F5EA9F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C048143D-B1F0-4BFD-8DD4-5F77C2095F71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E37EC-AD2D-4877-BAD2-528D445CD26F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 rtlCol="0"/>
          <a:lstStyle/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 rtlCol="0"/>
          <a:lstStyle/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F1E149-FC90-4207-B405-44B4D80ED53A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D9FED-11A2-4FA4-ADB4-637F7773D269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C1D64-A905-4432-99CC-DC959E3E3766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/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89F01-60F0-4D13-A6F8-1D6044332B8B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53FD4-CE19-4CCF-A5A3-BAF3B20E76F6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0C0F34-37F0-401B-AF48-6845236B4591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AD2B6A-021E-4940-B469-5FD30EA67914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  <a:p>
            <a:pPr lvl="1" rtl="0"/>
            <a:r>
              <a:rPr lang="cs-CZ" smtClean="0"/>
              <a:t>Druhá úroveň</a:t>
            </a:r>
          </a:p>
          <a:p>
            <a:pPr lvl="2" rtl="0"/>
            <a:r>
              <a:rPr lang="cs-CZ" smtClean="0"/>
              <a:t>Třetí úroveň</a:t>
            </a:r>
          </a:p>
          <a:p>
            <a:pPr lvl="3" rtl="0"/>
            <a:r>
              <a:rPr lang="cs-CZ" smtClean="0"/>
              <a:t>Čtvrtá úroveň</a:t>
            </a:r>
          </a:p>
          <a:p>
            <a:pPr lvl="4" rtl="0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A17B66-4020-4BC6-A2C9-5756BFDEB185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B0166-F4A7-4D0D-808F-CC4728F2C426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můžete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222D56-AF82-4D88-AA02-5E51A2625AA9}" type="datetime1">
              <a:rPr lang="cs-CZ" smtClean="0"/>
              <a:t>13.11.2017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https://www.youtube.com/watch?v=1XzHlySYR_Y</a:t>
            </a:r>
          </a:p>
          <a:p>
            <a:pPr marL="0" indent="0">
              <a:buNone/>
            </a:pPr>
            <a:r>
              <a:rPr lang="cs-CZ" dirty="0" smtClean="0"/>
              <a:t>Co je frustrace? Je k tomuto slovu české synonymum?</a:t>
            </a:r>
          </a:p>
          <a:p>
            <a:pPr marL="0" indent="0">
              <a:buNone/>
            </a:pPr>
            <a:r>
              <a:rPr lang="cs-CZ" dirty="0" smtClean="0"/>
              <a:t>Jakou frustraci jste v nedávné době zažili a jakým způsobem jste se s ní vyrovnali?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7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Ježíšovo řešení frustrace, </a:t>
            </a:r>
            <a:r>
              <a:rPr lang="cs-CZ" dirty="0" err="1"/>
              <a:t>Mk</a:t>
            </a:r>
            <a:r>
              <a:rPr lang="cs-CZ" dirty="0"/>
              <a:t> 14,32-42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4999"/>
            <a:ext cx="9144001" cy="476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37</a:t>
            </a:r>
            <a:r>
              <a:rPr lang="en-US" dirty="0" smtClean="0"/>
              <a:t> </a:t>
            </a:r>
            <a:r>
              <a:rPr lang="en-US" dirty="0" err="1"/>
              <a:t>Přišel</a:t>
            </a:r>
            <a:r>
              <a:rPr lang="en-US" dirty="0"/>
              <a:t> k </a:t>
            </a:r>
            <a:r>
              <a:rPr lang="en-US" dirty="0" err="1"/>
              <a:t>učedníkům</a:t>
            </a:r>
            <a:r>
              <a:rPr lang="en-US" dirty="0"/>
              <a:t> a </a:t>
            </a:r>
            <a:r>
              <a:rPr lang="en-US" dirty="0" err="1"/>
              <a:t>zastihl</a:t>
            </a:r>
            <a:r>
              <a:rPr lang="en-US" dirty="0"/>
              <a:t> je v </a:t>
            </a:r>
            <a:r>
              <a:rPr lang="en-US" dirty="0" err="1"/>
              <a:t>spánku</a:t>
            </a:r>
            <a:r>
              <a:rPr lang="en-US" dirty="0"/>
              <a:t>.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Petrovi</a:t>
            </a:r>
            <a:r>
              <a:rPr lang="en-US" dirty="0"/>
              <a:t>: "</a:t>
            </a:r>
            <a:r>
              <a:rPr lang="en-US" dirty="0" err="1"/>
              <a:t>Šimone</a:t>
            </a:r>
            <a:r>
              <a:rPr lang="en-US" dirty="0"/>
              <a:t>, ty </a:t>
            </a:r>
            <a:r>
              <a:rPr lang="en-US" dirty="0" err="1"/>
              <a:t>spíš</a:t>
            </a:r>
            <a:r>
              <a:rPr lang="en-US" dirty="0"/>
              <a:t>? </a:t>
            </a:r>
            <a:r>
              <a:rPr lang="en-US" dirty="0" err="1"/>
              <a:t>Nedokázal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jedinou</a:t>
            </a:r>
            <a:r>
              <a:rPr lang="en-US" dirty="0"/>
              <a:t> </a:t>
            </a:r>
            <a:r>
              <a:rPr lang="en-US" dirty="0" err="1"/>
              <a:t>hodinu</a:t>
            </a:r>
            <a:r>
              <a:rPr lang="en-US" dirty="0"/>
              <a:t> </a:t>
            </a:r>
            <a:r>
              <a:rPr lang="en-US" dirty="0" err="1"/>
              <a:t>bdít</a:t>
            </a:r>
            <a:r>
              <a:rPr lang="en-US" dirty="0"/>
              <a:t>?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38</a:t>
            </a:r>
            <a:r>
              <a:rPr lang="en-US" dirty="0" smtClean="0"/>
              <a:t> </a:t>
            </a:r>
            <a:r>
              <a:rPr lang="en-US" dirty="0" err="1"/>
              <a:t>Bděte</a:t>
            </a:r>
            <a:r>
              <a:rPr lang="en-US" dirty="0"/>
              <a:t> a </a:t>
            </a:r>
            <a:r>
              <a:rPr lang="en-US" dirty="0" err="1"/>
              <a:t>modlete</a:t>
            </a:r>
            <a:r>
              <a:rPr lang="en-US" dirty="0"/>
              <a:t> se, </a:t>
            </a:r>
            <a:r>
              <a:rPr lang="en-US" dirty="0" err="1"/>
              <a:t>abyste</a:t>
            </a:r>
            <a:r>
              <a:rPr lang="en-US" dirty="0"/>
              <a:t> </a:t>
            </a:r>
            <a:r>
              <a:rPr lang="en-US" dirty="0" err="1"/>
              <a:t>neupadli</a:t>
            </a:r>
            <a:r>
              <a:rPr lang="en-US" dirty="0"/>
              <a:t> do </a:t>
            </a:r>
            <a:r>
              <a:rPr lang="en-US" dirty="0" err="1"/>
              <a:t>pokušení</a:t>
            </a:r>
            <a:r>
              <a:rPr lang="en-US" dirty="0"/>
              <a:t>. </a:t>
            </a:r>
            <a:r>
              <a:rPr lang="en-US" dirty="0" err="1"/>
              <a:t>Váš</a:t>
            </a:r>
            <a:r>
              <a:rPr lang="en-US" dirty="0"/>
              <a:t> </a:t>
            </a:r>
            <a:r>
              <a:rPr lang="en-US" dirty="0" err="1"/>
              <a:t>duch</a:t>
            </a:r>
            <a:r>
              <a:rPr lang="en-US" dirty="0"/>
              <a:t> je </a:t>
            </a:r>
            <a:r>
              <a:rPr lang="en-US" dirty="0" err="1"/>
              <a:t>odhodlán</a:t>
            </a:r>
            <a:r>
              <a:rPr lang="en-US" dirty="0"/>
              <a:t>, ale </a:t>
            </a:r>
            <a:r>
              <a:rPr lang="en-US" dirty="0" err="1"/>
              <a:t>tělo</a:t>
            </a:r>
            <a:r>
              <a:rPr lang="en-US" dirty="0"/>
              <a:t> </a:t>
            </a:r>
            <a:r>
              <a:rPr lang="en-US" dirty="0" err="1"/>
              <a:t>slabé</a:t>
            </a:r>
            <a:r>
              <a:rPr lang="en-US" dirty="0"/>
              <a:t>."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39</a:t>
            </a:r>
            <a:r>
              <a:rPr lang="en-US" dirty="0" smtClean="0"/>
              <a:t> </a:t>
            </a:r>
            <a:r>
              <a:rPr lang="en-US" dirty="0" err="1"/>
              <a:t>Znovu</a:t>
            </a:r>
            <a:r>
              <a:rPr lang="en-US" dirty="0"/>
              <a:t> </a:t>
            </a:r>
            <a:r>
              <a:rPr lang="en-US" dirty="0" err="1"/>
              <a:t>odešel</a:t>
            </a:r>
            <a:r>
              <a:rPr lang="en-US" dirty="0"/>
              <a:t> a </a:t>
            </a:r>
            <a:r>
              <a:rPr lang="en-US" dirty="0" err="1"/>
              <a:t>modlil</a:t>
            </a:r>
            <a:r>
              <a:rPr lang="en-US" dirty="0"/>
              <a:t> se </a:t>
            </a:r>
            <a:r>
              <a:rPr lang="en-US" dirty="0" err="1"/>
              <a:t>stejnými</a:t>
            </a:r>
            <a:r>
              <a:rPr lang="en-US" dirty="0"/>
              <a:t> </a:t>
            </a:r>
            <a:r>
              <a:rPr lang="en-US" dirty="0" err="1"/>
              <a:t>slovy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40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když</a:t>
            </a:r>
            <a:r>
              <a:rPr lang="en-US" dirty="0"/>
              <a:t> se </a:t>
            </a:r>
            <a:r>
              <a:rPr lang="en-US" dirty="0" err="1"/>
              <a:t>vrátil</a:t>
            </a:r>
            <a:r>
              <a:rPr lang="en-US" dirty="0"/>
              <a:t>, </a:t>
            </a:r>
            <a:r>
              <a:rPr lang="en-US" dirty="0" err="1"/>
              <a:t>zastihl</a:t>
            </a:r>
            <a:r>
              <a:rPr lang="en-US" dirty="0"/>
              <a:t> je </a:t>
            </a:r>
            <a:r>
              <a:rPr lang="en-US" dirty="0" err="1"/>
              <a:t>spící</a:t>
            </a:r>
            <a:r>
              <a:rPr lang="en-US" dirty="0"/>
              <a:t>; </a:t>
            </a:r>
            <a:r>
              <a:rPr lang="en-US" dirty="0" err="1"/>
              <a:t>oči</a:t>
            </a:r>
            <a:r>
              <a:rPr lang="en-US" dirty="0"/>
              <a:t> se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zavíraly</a:t>
            </a:r>
            <a:r>
              <a:rPr lang="en-US" dirty="0"/>
              <a:t> a </a:t>
            </a:r>
            <a:r>
              <a:rPr lang="en-US" dirty="0" err="1"/>
              <a:t>nevěděli</a:t>
            </a:r>
            <a:r>
              <a:rPr lang="en-US" dirty="0"/>
              <a:t>, co by mu </a:t>
            </a:r>
            <a:r>
              <a:rPr lang="en-US" dirty="0" err="1"/>
              <a:t>odpověděli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41</a:t>
            </a:r>
            <a:r>
              <a:rPr lang="en-US" dirty="0" smtClean="0"/>
              <a:t> </a:t>
            </a:r>
            <a:r>
              <a:rPr lang="en-US" dirty="0" err="1"/>
              <a:t>Přišel</a:t>
            </a:r>
            <a:r>
              <a:rPr lang="en-US" dirty="0"/>
              <a:t> </a:t>
            </a:r>
            <a:r>
              <a:rPr lang="en-US" dirty="0" err="1"/>
              <a:t>potřetí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: "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spíte</a:t>
            </a:r>
            <a:r>
              <a:rPr lang="en-US" dirty="0"/>
              <a:t> a </a:t>
            </a:r>
            <a:r>
              <a:rPr lang="en-US" dirty="0" err="1"/>
              <a:t>odpočíváte</a:t>
            </a:r>
            <a:r>
              <a:rPr lang="en-US" dirty="0"/>
              <a:t>? </a:t>
            </a:r>
            <a:r>
              <a:rPr lang="en-US" dirty="0" err="1"/>
              <a:t>Už</a:t>
            </a:r>
            <a:r>
              <a:rPr lang="en-US" dirty="0"/>
              <a:t> dost! </a:t>
            </a:r>
            <a:r>
              <a:rPr lang="en-US" dirty="0" err="1"/>
              <a:t>Přišla</a:t>
            </a:r>
            <a:r>
              <a:rPr lang="en-US" dirty="0"/>
              <a:t> </a:t>
            </a:r>
            <a:r>
              <a:rPr lang="en-US" dirty="0" err="1"/>
              <a:t>hodina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Syn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je </a:t>
            </a:r>
            <a:r>
              <a:rPr lang="en-US" dirty="0" err="1"/>
              <a:t>vydáván</a:t>
            </a:r>
            <a:r>
              <a:rPr lang="en-US" dirty="0"/>
              <a:t> do </a:t>
            </a:r>
            <a:r>
              <a:rPr lang="en-US" dirty="0" err="1"/>
              <a:t>rukou</a:t>
            </a:r>
            <a:r>
              <a:rPr lang="en-US" dirty="0"/>
              <a:t> </a:t>
            </a:r>
            <a:r>
              <a:rPr lang="en-US" dirty="0" err="1"/>
              <a:t>hříšníků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42</a:t>
            </a:r>
            <a:r>
              <a:rPr lang="en-US" dirty="0" smtClean="0"/>
              <a:t> </a:t>
            </a:r>
            <a:r>
              <a:rPr lang="en-US" dirty="0" err="1"/>
              <a:t>Vstaňte</a:t>
            </a:r>
            <a:r>
              <a:rPr lang="en-US" dirty="0"/>
              <a:t>, </a:t>
            </a:r>
            <a:r>
              <a:rPr lang="en-US" dirty="0" err="1"/>
              <a:t>pojďme</a:t>
            </a:r>
            <a:r>
              <a:rPr lang="en-US" dirty="0"/>
              <a:t>!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přibližuje</a:t>
            </a:r>
            <a:r>
              <a:rPr lang="en-US" dirty="0"/>
              <a:t> se ten,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mě</a:t>
            </a:r>
            <a:r>
              <a:rPr lang="en-US" dirty="0"/>
              <a:t> </a:t>
            </a:r>
            <a:r>
              <a:rPr lang="en-US" dirty="0" err="1"/>
              <a:t>zrazuje</a:t>
            </a:r>
            <a:r>
              <a:rPr lang="en-US" dirty="0"/>
              <a:t>."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05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Frustrace jako cesta k Bohu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Jsme-li frustrováni, buď můžeme hořkost situace odmítnout, tzn., že ji vždy přeneseme na někoho jiného. Jsme-li frustrováni, v Bohu a s Kristem, umíme-li ji takto zpracovat a protrpět, stane se prostředkem k hlubšímu sjednocování s Bohem, budeme na stejné vlně s Ježíšem</a:t>
            </a:r>
            <a:r>
              <a:rPr lang="cs-CZ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Jak zvládá frustraci člověk, který s Bohem nežije, nebo v Boha nevěří?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6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Frustrace jako cesta k Bohu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I cesta je cíl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Srovnání dvou textů, Markova a Matoušova evangelia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349137"/>
              </p:ext>
            </p:extLst>
          </p:nvPr>
        </p:nvGraphicFramePr>
        <p:xfrm>
          <a:off x="1522413" y="1916832"/>
          <a:ext cx="8244410" cy="3404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2205"/>
                <a:gridCol w="4122205"/>
              </a:tblGrid>
              <a:tr h="486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Mk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10,46-52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20,29-34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6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14,33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26,37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79843" y="-607207"/>
            <a:ext cx="17463188" cy="130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Srovnání dvou textů, Markova a Matoušova evangelia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Matouš eliminuje emoce Markova Ježíšem, ale naopak zdůrazňuje jeho soucit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Markův Ježíš je totiž zobrazen jako trpící Mesiáš, Matoušův Ježíš jako Boží Syn, Kristus a </a:t>
            </a:r>
            <a:r>
              <a:rPr lang="cs-CZ" dirty="0" smtClean="0"/>
              <a:t>Pán</a:t>
            </a:r>
          </a:p>
          <a:p>
            <a:pPr marL="0" indent="0">
              <a:buNone/>
            </a:pPr>
            <a:r>
              <a:rPr lang="cs-CZ" dirty="0"/>
              <a:t>Chceme-li hovořit o Ježíšových emocích, musíme se zabývat postavou historického </a:t>
            </a:r>
            <a:r>
              <a:rPr lang="cs-CZ" dirty="0" smtClean="0"/>
              <a:t>Ježíše </a:t>
            </a:r>
          </a:p>
          <a:p>
            <a:pPr marL="0" indent="0">
              <a:buNone/>
            </a:pPr>
            <a:r>
              <a:rPr lang="cs-CZ" dirty="0" smtClean="0"/>
              <a:t>Ta </a:t>
            </a:r>
            <a:r>
              <a:rPr lang="cs-CZ" dirty="0"/>
              <a:t>je nám skrze evangelia dostupná již jen částečně, a to zejména v Markově evangeliu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0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Ježíš lidský, Ježíš Markova evangelia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2.1 Hněv </a:t>
            </a:r>
            <a:r>
              <a:rPr lang="cs-CZ" b="1" dirty="0"/>
              <a:t>výslovně </a:t>
            </a:r>
            <a:r>
              <a:rPr lang="cs-CZ" b="1" dirty="0" smtClean="0"/>
              <a:t>uvedený: </a:t>
            </a:r>
            <a:r>
              <a:rPr lang="cs-CZ" b="1" dirty="0" err="1"/>
              <a:t>Mk</a:t>
            </a:r>
            <a:r>
              <a:rPr lang="cs-CZ" b="1" dirty="0"/>
              <a:t> </a:t>
            </a:r>
            <a:r>
              <a:rPr lang="cs-CZ" b="1" dirty="0" smtClean="0"/>
              <a:t>3,5</a:t>
            </a:r>
            <a:r>
              <a:rPr lang="cs-CZ" dirty="0" smtClean="0"/>
              <a:t>; </a:t>
            </a:r>
            <a:r>
              <a:rPr lang="cs-CZ" b="1" dirty="0" err="1"/>
              <a:t>Mk</a:t>
            </a:r>
            <a:r>
              <a:rPr lang="cs-CZ" b="1" dirty="0"/>
              <a:t> 10,34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Epizoda v </a:t>
            </a:r>
            <a:r>
              <a:rPr lang="cs-CZ" b="1" dirty="0" err="1"/>
              <a:t>Mk</a:t>
            </a:r>
            <a:r>
              <a:rPr lang="cs-CZ" b="1" dirty="0"/>
              <a:t> 3,1-6</a:t>
            </a:r>
            <a:r>
              <a:rPr lang="cs-CZ" dirty="0"/>
              <a:t> mj. navazuje na podobnou diskuzi o sobotě v </a:t>
            </a:r>
            <a:r>
              <a:rPr lang="cs-CZ" dirty="0" err="1"/>
              <a:t>Mk</a:t>
            </a:r>
            <a:r>
              <a:rPr lang="cs-CZ" dirty="0"/>
              <a:t> 2,23-28. Zatímco ve 2. kapitole se ještě může jednat o snahu farizeje poučit, ve 3. kapitole jde o zatvrzelost. 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Závěr obou epizod </a:t>
            </a:r>
            <a:r>
              <a:rPr lang="cs-CZ" dirty="0"/>
              <a:t>je stejný: Ježíš se obrací s něhou vůči tomu, vůči kterému se byl nucen rozhněvat. Je zajímavé, že v obou epizodách se objevuje „tvrdost srdce“ (3,5; 10,5), která má za následek utrpení druhého člověka. Ježíš se tedy hněvá, když člověk nedodržuje Zákon a působí utrpení druhému.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1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Ježíš lidský, Ježíš Markova evangelia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2.2 Hněv </a:t>
            </a:r>
            <a:r>
              <a:rPr lang="cs-CZ" b="1" dirty="0"/>
              <a:t>skrývající se za slovy nebo </a:t>
            </a:r>
            <a:r>
              <a:rPr lang="cs-CZ" b="1" dirty="0" smtClean="0"/>
              <a:t>jednáním:</a:t>
            </a:r>
          </a:p>
          <a:p>
            <a:pPr marL="0" indent="0">
              <a:buNone/>
            </a:pPr>
            <a:r>
              <a:rPr lang="cs-CZ" b="1" dirty="0" err="1"/>
              <a:t>Mk</a:t>
            </a:r>
            <a:r>
              <a:rPr lang="cs-CZ" b="1" dirty="0"/>
              <a:t> 1,25</a:t>
            </a:r>
            <a:r>
              <a:rPr lang="cs-CZ" dirty="0"/>
              <a:t> – Ježíš hrozí zlému duchu, protože má v moci nevinného člověka</a:t>
            </a:r>
          </a:p>
          <a:p>
            <a:pPr marL="0" indent="0">
              <a:buNone/>
            </a:pPr>
            <a:r>
              <a:rPr lang="cs-CZ" b="1" dirty="0" err="1"/>
              <a:t>Mk</a:t>
            </a:r>
            <a:r>
              <a:rPr lang="cs-CZ" b="1" dirty="0"/>
              <a:t> 8,33</a:t>
            </a:r>
            <a:r>
              <a:rPr lang="cs-CZ" dirty="0"/>
              <a:t> – Ježíš kárá Petra, protože ho chce odvést od jeho poslání</a:t>
            </a:r>
          </a:p>
          <a:p>
            <a:pPr marL="0" indent="0">
              <a:buNone/>
            </a:pPr>
            <a:r>
              <a:rPr lang="cs-CZ" dirty="0"/>
              <a:t>Další příklady: </a:t>
            </a:r>
            <a:r>
              <a:rPr lang="cs-CZ" dirty="0" err="1"/>
              <a:t>Mk</a:t>
            </a:r>
            <a:r>
              <a:rPr lang="cs-CZ" dirty="0"/>
              <a:t> 7,6; 9,19; 11,25… společným jmenovatelem je vždy dobro člověka, důvěra v Boha, horlivost pro kauzu jeho Otce.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52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Ježíš lidský, Ježíš Markova evangelia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2.3 Zármutek/smutek: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Zármutek je doprovodný prvek hněvu (ale viz </a:t>
            </a:r>
            <a:r>
              <a:rPr lang="cs-CZ" dirty="0" err="1"/>
              <a:t>Mk</a:t>
            </a:r>
            <a:r>
              <a:rPr lang="cs-CZ" dirty="0"/>
              <a:t> 14,34), někdy uveden výslovně (10,14), někdy je cítit za slovy, zejména po Ježíšových disputacích s farizeji.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6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Ježíš lidský, Ježíš Markova evangelia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752600"/>
            <a:ext cx="9144001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2.4 Frustrace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1,45 (malomocný to Ježíšovi pokazil);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2,17 </a:t>
            </a:r>
            <a:r>
              <a:rPr lang="cs-CZ" dirty="0"/>
              <a:t>(jak asi Ježíšovi bylo, když slyšel toto mluvení za zády, případně když četl, co si lidé myslí, viz 3,2-3);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2,18 </a:t>
            </a:r>
            <a:r>
              <a:rPr lang="cs-CZ" dirty="0"/>
              <a:t>(za otázkou se skrývá výtka, stejně jako ve 2,24);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3,22 </a:t>
            </a:r>
            <a:r>
              <a:rPr lang="cs-CZ" dirty="0"/>
              <a:t>(Ježíš křivě obviňován, nepochopen);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3,31n </a:t>
            </a:r>
            <a:r>
              <a:rPr lang="cs-CZ" dirty="0"/>
              <a:t>(Ježíš nepochopen vlastní rodinou; ve 3,21 se říká, že se jeho rodina domnívá, že se Ježíš pomátl);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4,13 </a:t>
            </a:r>
            <a:r>
              <a:rPr lang="cs-CZ" dirty="0"/>
              <a:t>(frustrace z nepochopení učedníků); 6,1 (frustrace v Nazaretu); 8,12 (frustrace z lidí); 14,37; 9,33; 10,42 (frustrace z nejbližších)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33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Ježíšovo řešení frustrace, </a:t>
            </a:r>
            <a:r>
              <a:rPr lang="cs-CZ" dirty="0" err="1" smtClean="0"/>
              <a:t>Mk</a:t>
            </a:r>
            <a:r>
              <a:rPr lang="cs-CZ" dirty="0" smtClean="0"/>
              <a:t> 14,32-42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4999"/>
            <a:ext cx="9144001" cy="4953001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32</a:t>
            </a:r>
            <a:r>
              <a:rPr lang="en-US" dirty="0" smtClean="0"/>
              <a:t> </a:t>
            </a:r>
            <a:r>
              <a:rPr lang="en-US" dirty="0" err="1"/>
              <a:t>Přišli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zvané</a:t>
            </a:r>
            <a:r>
              <a:rPr lang="en-US" dirty="0"/>
              <a:t> </a:t>
            </a:r>
            <a:r>
              <a:rPr lang="en-US" dirty="0" err="1"/>
              <a:t>Getsemane</a:t>
            </a:r>
            <a:r>
              <a:rPr lang="en-US" dirty="0"/>
              <a:t>. </a:t>
            </a:r>
            <a:r>
              <a:rPr lang="en-US" dirty="0" err="1"/>
              <a:t>Ježíš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učedníkům</a:t>
            </a:r>
            <a:r>
              <a:rPr lang="en-US" dirty="0"/>
              <a:t>: "</a:t>
            </a:r>
            <a:r>
              <a:rPr lang="en-US" dirty="0" err="1"/>
              <a:t>Počkejte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se </a:t>
            </a:r>
            <a:r>
              <a:rPr lang="en-US" dirty="0" err="1"/>
              <a:t>pomodlím</a:t>
            </a:r>
            <a:r>
              <a:rPr lang="en-US" dirty="0"/>
              <a:t>."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33</a:t>
            </a:r>
            <a:r>
              <a:rPr lang="en-US" dirty="0" smtClean="0"/>
              <a:t> </a:t>
            </a:r>
            <a:r>
              <a:rPr lang="en-US" dirty="0"/>
              <a:t>Pak </a:t>
            </a:r>
            <a:r>
              <a:rPr lang="en-US" dirty="0" err="1"/>
              <a:t>vzal</a:t>
            </a:r>
            <a:r>
              <a:rPr lang="en-US" dirty="0"/>
              <a:t> s </a:t>
            </a:r>
            <a:r>
              <a:rPr lang="en-US" dirty="0" err="1"/>
              <a:t>sebou</a:t>
            </a:r>
            <a:r>
              <a:rPr lang="en-US" dirty="0"/>
              <a:t> Petra, </a:t>
            </a:r>
            <a:r>
              <a:rPr lang="en-US" dirty="0" err="1"/>
              <a:t>Jakuba</a:t>
            </a:r>
            <a:r>
              <a:rPr lang="en-US" dirty="0"/>
              <a:t> a Jana. </a:t>
            </a:r>
            <a:r>
              <a:rPr lang="en-US" dirty="0" err="1"/>
              <a:t>Přepadla</a:t>
            </a:r>
            <a:r>
              <a:rPr lang="en-US" dirty="0"/>
              <a:t> ho </a:t>
            </a:r>
            <a:r>
              <a:rPr lang="en-US" dirty="0" err="1"/>
              <a:t>hrůza</a:t>
            </a:r>
            <a:r>
              <a:rPr lang="en-US" dirty="0"/>
              <a:t> a </a:t>
            </a:r>
            <a:r>
              <a:rPr lang="en-US" dirty="0" err="1"/>
              <a:t>úzkost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34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: "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 je </a:t>
            </a:r>
            <a:r>
              <a:rPr lang="en-US" dirty="0" err="1"/>
              <a:t>smutná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k </a:t>
            </a:r>
            <a:r>
              <a:rPr lang="en-US" dirty="0" err="1"/>
              <a:t>smrti</a:t>
            </a:r>
            <a:r>
              <a:rPr lang="en-US" dirty="0"/>
              <a:t>. </a:t>
            </a:r>
            <a:r>
              <a:rPr lang="en-US" dirty="0" err="1"/>
              <a:t>Zůstaňte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a </a:t>
            </a:r>
            <a:r>
              <a:rPr lang="en-US" dirty="0" err="1"/>
              <a:t>bděte</a:t>
            </a:r>
            <a:r>
              <a:rPr lang="en-US" dirty="0"/>
              <a:t>!"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err="1"/>
              <a:t>Poodešel</a:t>
            </a:r>
            <a:r>
              <a:rPr lang="en-US" dirty="0"/>
              <a:t> od </a:t>
            </a:r>
            <a:r>
              <a:rPr lang="en-US" dirty="0" err="1"/>
              <a:t>nich</a:t>
            </a:r>
            <a:r>
              <a:rPr lang="en-US" dirty="0"/>
              <a:t>, </a:t>
            </a:r>
            <a:r>
              <a:rPr lang="en-US" dirty="0" err="1"/>
              <a:t>padl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</a:t>
            </a:r>
            <a:r>
              <a:rPr lang="en-US" dirty="0"/>
              <a:t> a </a:t>
            </a:r>
            <a:r>
              <a:rPr lang="en-US" dirty="0" err="1"/>
              <a:t>modlil</a:t>
            </a:r>
            <a:r>
              <a:rPr lang="en-US" dirty="0"/>
              <a:t> se, aby ho, je-li </a:t>
            </a:r>
            <a:r>
              <a:rPr lang="en-US" dirty="0" err="1"/>
              <a:t>možné</a:t>
            </a:r>
            <a:r>
              <a:rPr lang="en-US" dirty="0"/>
              <a:t>, </a:t>
            </a:r>
            <a:r>
              <a:rPr lang="en-US" dirty="0" err="1"/>
              <a:t>minula</a:t>
            </a:r>
            <a:r>
              <a:rPr lang="en-US" dirty="0"/>
              <a:t>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hodina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36</a:t>
            </a:r>
            <a:r>
              <a:rPr lang="en-US" dirty="0" smtClean="0"/>
              <a:t> </a:t>
            </a:r>
            <a:r>
              <a:rPr lang="en-US" dirty="0" err="1"/>
              <a:t>Řekl</a:t>
            </a:r>
            <a:r>
              <a:rPr lang="en-US" dirty="0"/>
              <a:t>: "Abba, </a:t>
            </a:r>
            <a:r>
              <a:rPr lang="en-US" dirty="0" err="1"/>
              <a:t>Otče</a:t>
            </a:r>
            <a:r>
              <a:rPr lang="en-US" dirty="0"/>
              <a:t>, </a:t>
            </a:r>
            <a:r>
              <a:rPr lang="en-US" dirty="0" err="1"/>
              <a:t>tobě</a:t>
            </a:r>
            <a:r>
              <a:rPr lang="en-US" dirty="0"/>
              <a:t> je </a:t>
            </a:r>
            <a:r>
              <a:rPr lang="en-US" dirty="0" err="1"/>
              <a:t>všecko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; </a:t>
            </a:r>
            <a:r>
              <a:rPr lang="en-US" dirty="0" err="1"/>
              <a:t>odejmi</a:t>
            </a:r>
            <a:r>
              <a:rPr lang="en-US" dirty="0"/>
              <a:t> ode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kalich</a:t>
            </a:r>
            <a:r>
              <a:rPr lang="en-US" dirty="0"/>
              <a:t>, ale ne, co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chci</a:t>
            </a:r>
            <a:r>
              <a:rPr lang="en-US" dirty="0"/>
              <a:t>, </a:t>
            </a:r>
            <a:r>
              <a:rPr lang="en-US" dirty="0" err="1"/>
              <a:t>nýbrž</a:t>
            </a:r>
            <a:r>
              <a:rPr lang="en-US" dirty="0"/>
              <a:t> co ty </a:t>
            </a:r>
            <a:r>
              <a:rPr lang="en-US" dirty="0" err="1"/>
              <a:t>chceš</a:t>
            </a:r>
            <a:r>
              <a:rPr lang="en-US" dirty="0"/>
              <a:t>."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2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Šablona s modrým motivem atom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756890_TF03460636.potx" id="{FFB3ADF7-1C76-423B-857B-0289A421EBD9}" vid="{8033B72B-21F0-4CE6-9005-476EABACBA94}"/>
    </a:ext>
  </a:extLst>
</a:theme>
</file>

<file path=ppt/theme/theme2.xml><?xml version="1.0" encoding="utf-8"?>
<a:theme xmlns:a="http://schemas.openxmlformats.org/drawingml/2006/main" name="Firemní motiv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modrým motivem atomu</Template>
  <TotalTime>45</TotalTime>
  <Words>576</Words>
  <Application>Microsoft Office PowerPoint</Application>
  <PresentationFormat>Vlastní</PresentationFormat>
  <Paragraphs>62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Šablona s modrým motivem atomu</vt:lpstr>
      <vt:lpstr>Prezentace aplikace PowerPoint</vt:lpstr>
      <vt:lpstr>Frustrace jako cesta k Bohu</vt:lpstr>
      <vt:lpstr>1. Srovnání dvou textů, Markova a Matoušova evangelia</vt:lpstr>
      <vt:lpstr>1. Srovnání dvou textů, Markova a Matoušova evangelia</vt:lpstr>
      <vt:lpstr>2. Ježíš lidský, Ježíš Markova evangelia</vt:lpstr>
      <vt:lpstr>2. Ježíš lidský, Ježíš Markova evangelia</vt:lpstr>
      <vt:lpstr>2. Ježíš lidský, Ježíš Markova evangelia</vt:lpstr>
      <vt:lpstr>2. Ježíš lidský, Ježíš Markova evangelia</vt:lpstr>
      <vt:lpstr>Ježíšovo řešení frustrace, Mk 14,32-42</vt:lpstr>
      <vt:lpstr>Ježíšovo řešení frustrace, Mk 14,32-42</vt:lpstr>
      <vt:lpstr>3. Frustrace jako cesta k Bohu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Frustrace jako cesta k Bohu</dc:title>
  <dc:creator>Ladislav Heryán</dc:creator>
  <cp:lastModifiedBy>Ladislav Heryán</cp:lastModifiedBy>
  <cp:revision>5</cp:revision>
  <dcterms:created xsi:type="dcterms:W3CDTF">2017-11-13T16:09:46Z</dcterms:created>
  <dcterms:modified xsi:type="dcterms:W3CDTF">2017-11-13T16:55:27Z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