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316" r:id="rId12"/>
    <p:sldId id="317" r:id="rId13"/>
    <p:sldId id="318" r:id="rId14"/>
    <p:sldId id="31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6" r:id="rId28"/>
    <p:sldId id="279" r:id="rId29"/>
    <p:sldId id="280" r:id="rId30"/>
    <p:sldId id="281" r:id="rId31"/>
    <p:sldId id="282" r:id="rId32"/>
    <p:sldId id="286" r:id="rId33"/>
    <p:sldId id="283" r:id="rId34"/>
    <p:sldId id="287" r:id="rId35"/>
    <p:sldId id="288" r:id="rId36"/>
    <p:sldId id="284" r:id="rId37"/>
    <p:sldId id="285" r:id="rId38"/>
    <p:sldId id="290" r:id="rId39"/>
    <p:sldId id="289" r:id="rId40"/>
    <p:sldId id="291" r:id="rId41"/>
    <p:sldId id="293" r:id="rId42"/>
    <p:sldId id="294" r:id="rId43"/>
    <p:sldId id="295" r:id="rId44"/>
    <p:sldId id="292" r:id="rId45"/>
    <p:sldId id="296" r:id="rId46"/>
    <p:sldId id="297" r:id="rId47"/>
    <p:sldId id="298" r:id="rId48"/>
    <p:sldId id="299" r:id="rId49"/>
    <p:sldId id="300" r:id="rId50"/>
    <p:sldId id="302" r:id="rId51"/>
    <p:sldId id="301" r:id="rId52"/>
    <p:sldId id="303" r:id="rId53"/>
    <p:sldId id="306" r:id="rId54"/>
    <p:sldId id="307" r:id="rId55"/>
    <p:sldId id="320" r:id="rId56"/>
    <p:sldId id="321" r:id="rId57"/>
    <p:sldId id="308" r:id="rId58"/>
    <p:sldId id="309" r:id="rId59"/>
    <p:sldId id="310" r:id="rId60"/>
    <p:sldId id="304" r:id="rId61"/>
    <p:sldId id="311" r:id="rId62"/>
    <p:sldId id="313" r:id="rId63"/>
    <p:sldId id="315" r:id="rId64"/>
    <p:sldId id="314" r:id="rId65"/>
    <p:sldId id="312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A59C6-0ABE-4B5C-9705-FBA74D5CFA62}" v="1" dt="2021-12-11T13:37:08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Štampach" userId="813171ebafb290ae" providerId="LiveId" clId="{147A59C6-0ABE-4B5C-9705-FBA74D5CFA62}"/>
    <pc:docChg chg="modSld">
      <pc:chgData name="Ivan Štampach" userId="813171ebafb290ae" providerId="LiveId" clId="{147A59C6-0ABE-4B5C-9705-FBA74D5CFA62}" dt="2021-12-11T13:38:15.213" v="2" actId="20577"/>
      <pc:docMkLst>
        <pc:docMk/>
      </pc:docMkLst>
      <pc:sldChg chg="modSp mod">
        <pc:chgData name="Ivan Štampach" userId="813171ebafb290ae" providerId="LiveId" clId="{147A59C6-0ABE-4B5C-9705-FBA74D5CFA62}" dt="2021-12-11T13:38:15.213" v="2" actId="20577"/>
        <pc:sldMkLst>
          <pc:docMk/>
          <pc:sldMk cId="3545916268" sldId="299"/>
        </pc:sldMkLst>
        <pc:spChg chg="mod">
          <ac:chgData name="Ivan Štampach" userId="813171ebafb290ae" providerId="LiveId" clId="{147A59C6-0ABE-4B5C-9705-FBA74D5CFA62}" dt="2021-12-11T13:38:15.213" v="2" actId="20577"/>
          <ac:spMkLst>
            <pc:docMk/>
            <pc:sldMk cId="3545916268" sldId="299"/>
            <ac:spMk id="3" creationId="{00000000-0000-0000-0000-000000000000}"/>
          </ac:spMkLst>
        </pc:spChg>
      </pc:sldChg>
    </pc:docChg>
  </pc:docChgLst>
  <pc:docChgLst>
    <pc:chgData name="Ivan Štampach" userId="813171ebafb290ae" providerId="LiveId" clId="{0871499B-9F60-4A51-983C-53038F0E5B81}"/>
    <pc:docChg chg="custSel addSld modSld sldOrd modMainMaster">
      <pc:chgData name="Ivan Štampach" userId="813171ebafb290ae" providerId="LiveId" clId="{0871499B-9F60-4A51-983C-53038F0E5B81}" dt="2021-04-23T17:47:55.993" v="100"/>
      <pc:docMkLst>
        <pc:docMk/>
      </pc:docMkLst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489106720" sldId="256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156618387" sldId="257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151608383" sldId="258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778636468" sldId="259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469523436" sldId="260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106142918" sldId="261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277865599" sldId="262"/>
        </pc:sldMkLst>
      </pc:sldChg>
      <pc:sldChg chg="ord modTransition">
        <pc:chgData name="Ivan Štampach" userId="813171ebafb290ae" providerId="LiveId" clId="{0871499B-9F60-4A51-983C-53038F0E5B81}" dt="2021-04-23T17:32:10.036" v="32"/>
        <pc:sldMkLst>
          <pc:docMk/>
          <pc:sldMk cId="317411271" sldId="263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532682070" sldId="264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488444060" sldId="265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895580714" sldId="266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424623272" sldId="267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040390138" sldId="268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306098306" sldId="269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988956859" sldId="270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734841421" sldId="271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552527539" sldId="272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70833765" sldId="273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297286068" sldId="274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089440256" sldId="275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977905975" sldId="276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751942695" sldId="277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884169800" sldId="278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941708022" sldId="279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355006819" sldId="280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501032803" sldId="281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879345962" sldId="282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835294475" sldId="283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288773289" sldId="284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502574808" sldId="285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417408482" sldId="286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581586150" sldId="287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744944468" sldId="288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4163885986" sldId="289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381546157" sldId="290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788653870" sldId="291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351607116" sldId="292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925629418" sldId="293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802730875" sldId="294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008542450" sldId="295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319403144" sldId="296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515901295" sldId="297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022048340" sldId="298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545916268" sldId="299"/>
        </pc:sldMkLst>
      </pc:sldChg>
      <pc:sldChg chg="modSp mod modTransition">
        <pc:chgData name="Ivan Štampach" userId="813171ebafb290ae" providerId="LiveId" clId="{0871499B-9F60-4A51-983C-53038F0E5B81}" dt="2021-04-23T17:38:38.592" v="63" actId="6549"/>
        <pc:sldMkLst>
          <pc:docMk/>
          <pc:sldMk cId="1696831300" sldId="300"/>
        </pc:sldMkLst>
        <pc:spChg chg="mod">
          <ac:chgData name="Ivan Štampach" userId="813171ebafb290ae" providerId="LiveId" clId="{0871499B-9F60-4A51-983C-53038F0E5B81}" dt="2021-04-23T17:38:38.592" v="63" actId="6549"/>
          <ac:spMkLst>
            <pc:docMk/>
            <pc:sldMk cId="1696831300" sldId="300"/>
            <ac:spMk id="4" creationId="{00000000-0000-0000-0000-000000000000}"/>
          </ac:spMkLst>
        </pc:spChg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770236901" sldId="301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457097147" sldId="302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829841045" sldId="303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739880415" sldId="304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118421161" sldId="306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415211820" sldId="307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071618362" sldId="308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414620571" sldId="309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451643312" sldId="310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94791486" sldId="311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3528152091" sldId="312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136303847" sldId="313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1336234822" sldId="314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498161359" sldId="315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149231271" sldId="316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432703134" sldId="317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798771820" sldId="318"/>
        </pc:sldMkLst>
      </pc:sldChg>
      <pc:sldChg chg="modTransition">
        <pc:chgData name="Ivan Štampach" userId="813171ebafb290ae" providerId="LiveId" clId="{0871499B-9F60-4A51-983C-53038F0E5B81}" dt="2021-04-23T17:28:25.769" v="24"/>
        <pc:sldMkLst>
          <pc:docMk/>
          <pc:sldMk cId="2455421668" sldId="319"/>
        </pc:sldMkLst>
      </pc:sldChg>
      <pc:sldChg chg="addSp delSp modSp new mod modClrScheme chgLayout">
        <pc:chgData name="Ivan Štampach" userId="813171ebafb290ae" providerId="LiveId" clId="{0871499B-9F60-4A51-983C-53038F0E5B81}" dt="2021-04-23T17:47:31.001" v="99" actId="20577"/>
        <pc:sldMkLst>
          <pc:docMk/>
          <pc:sldMk cId="1765766996" sldId="320"/>
        </pc:sldMkLst>
        <pc:spChg chg="del mod ord">
          <ac:chgData name="Ivan Štampach" userId="813171ebafb290ae" providerId="LiveId" clId="{0871499B-9F60-4A51-983C-53038F0E5B81}" dt="2021-04-23T17:45:07.965" v="66" actId="700"/>
          <ac:spMkLst>
            <pc:docMk/>
            <pc:sldMk cId="1765766996" sldId="320"/>
            <ac:spMk id="2" creationId="{3E00D0EE-E768-4F06-BA2A-45DA6A8ABECA}"/>
          </ac:spMkLst>
        </pc:spChg>
        <pc:spChg chg="del mod ord">
          <ac:chgData name="Ivan Štampach" userId="813171ebafb290ae" providerId="LiveId" clId="{0871499B-9F60-4A51-983C-53038F0E5B81}" dt="2021-04-23T17:45:07.965" v="66" actId="700"/>
          <ac:spMkLst>
            <pc:docMk/>
            <pc:sldMk cId="1765766996" sldId="320"/>
            <ac:spMk id="3" creationId="{C5EB8976-43B6-46F1-AC28-1287BC19BAF0}"/>
          </ac:spMkLst>
        </pc:spChg>
        <pc:spChg chg="del">
          <ac:chgData name="Ivan Štampach" userId="813171ebafb290ae" providerId="LiveId" clId="{0871499B-9F60-4A51-983C-53038F0E5B81}" dt="2021-04-23T17:45:07.965" v="66" actId="700"/>
          <ac:spMkLst>
            <pc:docMk/>
            <pc:sldMk cId="1765766996" sldId="320"/>
            <ac:spMk id="4" creationId="{E5C2C5C5-84CB-4C3F-A0F1-8DB6DAAE3AD1}"/>
          </ac:spMkLst>
        </pc:spChg>
        <pc:spChg chg="add mod ord">
          <ac:chgData name="Ivan Štampach" userId="813171ebafb290ae" providerId="LiveId" clId="{0871499B-9F60-4A51-983C-53038F0E5B81}" dt="2021-04-23T17:47:31.001" v="99" actId="20577"/>
          <ac:spMkLst>
            <pc:docMk/>
            <pc:sldMk cId="1765766996" sldId="320"/>
            <ac:spMk id="5" creationId="{53F0CEAC-F2E9-46A4-8772-A85844E46CDD}"/>
          </ac:spMkLst>
        </pc:spChg>
        <pc:spChg chg="add del mod ord">
          <ac:chgData name="Ivan Štampach" userId="813171ebafb290ae" providerId="LiveId" clId="{0871499B-9F60-4A51-983C-53038F0E5B81}" dt="2021-04-23T17:45:37.393" v="67" actId="931"/>
          <ac:spMkLst>
            <pc:docMk/>
            <pc:sldMk cId="1765766996" sldId="320"/>
            <ac:spMk id="6" creationId="{647ACD09-C6AB-4E77-82E0-1D0806AFFCDF}"/>
          </ac:spMkLst>
        </pc:spChg>
        <pc:picChg chg="add mod">
          <ac:chgData name="Ivan Štampach" userId="813171ebafb290ae" providerId="LiveId" clId="{0871499B-9F60-4A51-983C-53038F0E5B81}" dt="2021-04-23T17:45:42.084" v="68" actId="27614"/>
          <ac:picMkLst>
            <pc:docMk/>
            <pc:sldMk cId="1765766996" sldId="320"/>
            <ac:picMk id="8" creationId="{35F874B7-ADE8-4618-B5E7-F76E5DC0C947}"/>
          </ac:picMkLst>
        </pc:picChg>
      </pc:sldChg>
      <pc:sldChg chg="addSp delSp modSp new mod modClrScheme chgLayout">
        <pc:chgData name="Ivan Štampach" userId="813171ebafb290ae" providerId="LiveId" clId="{0871499B-9F60-4A51-983C-53038F0E5B81}" dt="2021-04-23T17:47:55.993" v="100"/>
        <pc:sldMkLst>
          <pc:docMk/>
          <pc:sldMk cId="2894762720" sldId="321"/>
        </pc:sldMkLst>
        <pc:spChg chg="del mod ord">
          <ac:chgData name="Ivan Štampach" userId="813171ebafb290ae" providerId="LiveId" clId="{0871499B-9F60-4A51-983C-53038F0E5B81}" dt="2021-04-23T17:45:49.333" v="69" actId="700"/>
          <ac:spMkLst>
            <pc:docMk/>
            <pc:sldMk cId="2894762720" sldId="321"/>
            <ac:spMk id="2" creationId="{3C37AD61-0DE4-47E6-83DD-CEC3C4191703}"/>
          </ac:spMkLst>
        </pc:spChg>
        <pc:spChg chg="del mod ord">
          <ac:chgData name="Ivan Štampach" userId="813171ebafb290ae" providerId="LiveId" clId="{0871499B-9F60-4A51-983C-53038F0E5B81}" dt="2021-04-23T17:45:49.333" v="69" actId="700"/>
          <ac:spMkLst>
            <pc:docMk/>
            <pc:sldMk cId="2894762720" sldId="321"/>
            <ac:spMk id="3" creationId="{3D451F59-779A-43E2-91EF-1FFCFDFF2DD3}"/>
          </ac:spMkLst>
        </pc:spChg>
        <pc:spChg chg="del">
          <ac:chgData name="Ivan Štampach" userId="813171ebafb290ae" providerId="LiveId" clId="{0871499B-9F60-4A51-983C-53038F0E5B81}" dt="2021-04-23T17:45:49.333" v="69" actId="700"/>
          <ac:spMkLst>
            <pc:docMk/>
            <pc:sldMk cId="2894762720" sldId="321"/>
            <ac:spMk id="4" creationId="{252AECD9-2908-49A5-88F0-8AFE81C8612B}"/>
          </ac:spMkLst>
        </pc:spChg>
        <pc:spChg chg="add mod ord">
          <ac:chgData name="Ivan Štampach" userId="813171ebafb290ae" providerId="LiveId" clId="{0871499B-9F60-4A51-983C-53038F0E5B81}" dt="2021-04-23T17:47:55.993" v="100"/>
          <ac:spMkLst>
            <pc:docMk/>
            <pc:sldMk cId="2894762720" sldId="321"/>
            <ac:spMk id="5" creationId="{7871F08C-AA03-4A6E-AEAB-1492467F13C3}"/>
          </ac:spMkLst>
        </pc:spChg>
        <pc:spChg chg="add del mod ord">
          <ac:chgData name="Ivan Štampach" userId="813171ebafb290ae" providerId="LiveId" clId="{0871499B-9F60-4A51-983C-53038F0E5B81}" dt="2021-04-23T17:46:15.807" v="70" actId="931"/>
          <ac:spMkLst>
            <pc:docMk/>
            <pc:sldMk cId="2894762720" sldId="321"/>
            <ac:spMk id="6" creationId="{8A55A56B-B995-433C-A6EB-52E50E7B6938}"/>
          </ac:spMkLst>
        </pc:spChg>
        <pc:picChg chg="add mod">
          <ac:chgData name="Ivan Štampach" userId="813171ebafb290ae" providerId="LiveId" clId="{0871499B-9F60-4A51-983C-53038F0E5B81}" dt="2021-04-23T17:47:04.205" v="74" actId="1076"/>
          <ac:picMkLst>
            <pc:docMk/>
            <pc:sldMk cId="2894762720" sldId="321"/>
            <ac:picMk id="8" creationId="{9A7844A6-B973-4F94-943A-565598D2DD3F}"/>
          </ac:picMkLst>
        </pc:picChg>
      </pc:sldChg>
      <pc:sldMasterChg chg="modTransition modSldLayout">
        <pc:chgData name="Ivan Štampach" userId="813171ebafb290ae" providerId="LiveId" clId="{0871499B-9F60-4A51-983C-53038F0E5B81}" dt="2021-04-23T17:28:25.769" v="24"/>
        <pc:sldMasterMkLst>
          <pc:docMk/>
          <pc:sldMasterMk cId="2862614938" sldId="2147483678"/>
        </pc:sldMasterMkLst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1039006511" sldId="2147483679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1995540533" sldId="2147483680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4075707193" sldId="2147483681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2185943379" sldId="2147483682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129911218" sldId="2147483683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3512465453" sldId="2147483684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845646340" sldId="2147483685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2137895480" sldId="2147483686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720356773" sldId="2147483687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3382701011" sldId="2147483688"/>
          </pc:sldLayoutMkLst>
        </pc:sldLayoutChg>
        <pc:sldLayoutChg chg="modTransition">
          <pc:chgData name="Ivan Štampach" userId="813171ebafb290ae" providerId="LiveId" clId="{0871499B-9F60-4A51-983C-53038F0E5B81}" dt="2021-04-23T17:28:25.769" v="24"/>
          <pc:sldLayoutMkLst>
            <pc:docMk/>
            <pc:sldMasterMk cId="2862614938" sldId="2147483678"/>
            <pc:sldLayoutMk cId="2523089581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4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6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B661-84D5-48FC-89B6-2220485545B0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D25143-A410-446B-8BAE-65644E4328D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5" name="arrow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lvovametoda.cz/kurz/efektivita-v-zivote-2-stupen-zakladniho-kurzu-4-5-6-2016" TargetMode="External"/><Relationship Id="rId3" Type="http://schemas.openxmlformats.org/officeDocument/2006/relationships/hyperlink" Target="http://www.silvovametoda.cz/kurz/nauc-se-jak-se-ucit-19-20-3-2016" TargetMode="External"/><Relationship Id="rId7" Type="http://schemas.openxmlformats.org/officeDocument/2006/relationships/hyperlink" Target="http://www.silvovametoda.cz/kurz/trenink-intuice-21-22-5-201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lvovametoda.cz/kurz/system-pro-zivot-1-stupen-zakladniho-kurzu-7-8-5-2016" TargetMode="External"/><Relationship Id="rId5" Type="http://schemas.openxmlformats.org/officeDocument/2006/relationships/hyperlink" Target="http://www.silvovametoda.cz/kurz/jak-zlepsit-svuj-zivot-23-24-4-2016" TargetMode="External"/><Relationship Id="rId4" Type="http://schemas.openxmlformats.org/officeDocument/2006/relationships/hyperlink" Target="http://www.silvovametoda.cz/kurz/nauc-se-jak-se-ucit-pro-deti-9-10-4-2016" TargetMode="External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www.silvovametoda.cz/kurz/ultra-kurz-navod-na-skvele-zdravi-23-24-7-2016" TargetMode="External"/><Relationship Id="rId7" Type="http://schemas.openxmlformats.org/officeDocument/2006/relationships/hyperlink" Target="http://www.silvovametoda.cz/kurz/efektivita-v-zivote-2-stupen-zakladniho-kurzu-5-6-11-201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lvovametoda.cz/kurz/system-pro-zivot-1-stupen-zakladniho-kurzu-8-9-10-2016" TargetMode="External"/><Relationship Id="rId5" Type="http://schemas.openxmlformats.org/officeDocument/2006/relationships/hyperlink" Target="http://www.silvovametoda.cz/kurz/komunikace-a-kreativita-moderni-klicove-dovednosti-24-25-9-2016" TargetMode="External"/><Relationship Id="rId4" Type="http://schemas.openxmlformats.org/officeDocument/2006/relationships/hyperlink" Target="http://www.silvovametoda.cz/kurz/system-pro-zivot-1-stupen-zakladniho-kurzu-6-7-8-201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porelo.info/silvova-metod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7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9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Hnutí lidského potenciálu a eklektické směry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Silvova metoda kontroly mysli, dianetika a scientologie, hnutí nového věku, transpersonální psychologie, nenáboženská spiritualita </a:t>
            </a:r>
          </a:p>
        </p:txBody>
      </p:sp>
    </p:spTree>
    <p:extLst>
      <p:ext uri="{BB962C8B-B14F-4D97-AF65-F5344CB8AC3E}">
        <p14:creationId xmlns:p14="http://schemas.microsoft.com/office/powerpoint/2010/main" val="14891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pojetí spirituality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Později: organizované náboženství versus vnitřní prožívání; mohou být v konfliktu (vnější prázdné ceremonie, náboženství jako verze politiky)</a:t>
            </a:r>
          </a:p>
          <a:p>
            <a:r>
              <a:rPr lang="cs-CZ" sz="2800" dirty="0"/>
              <a:t>V posledních desetiletích se hovoří o </a:t>
            </a:r>
            <a:r>
              <a:rPr lang="cs-CZ" sz="2800" b="1" u="sng" dirty="0"/>
              <a:t>nenáboženské spiritualitě</a:t>
            </a:r>
            <a:r>
              <a:rPr lang="cs-CZ" sz="2800" dirty="0"/>
              <a:t>.</a:t>
            </a:r>
          </a:p>
          <a:p>
            <a:r>
              <a:rPr lang="cs-CZ" sz="2800" dirty="0"/>
              <a:t>Nenáboženská spiritualita: přesah, rozvoj personality, svobody, ducha bez intelektuálního výkladu transcendence jako ontologické </a:t>
            </a:r>
            <a:r>
              <a:rPr lang="cs-CZ" sz="2800" dirty="0" err="1"/>
              <a:t>skuečnosti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595C9-5CF9-40F1-B158-B9CA80AF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Hermetismus</a:t>
            </a:r>
            <a:r>
              <a:rPr lang="cs-CZ" dirty="0"/>
              <a:t> – tradiční podoba nenáboženské spirituality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8A6F879-489A-495E-B81A-95A692E4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08" y="2016124"/>
            <a:ext cx="5010258" cy="3955467"/>
          </a:xfrm>
        </p:spPr>
      </p:pic>
    </p:spTree>
    <p:extLst>
      <p:ext uri="{BB962C8B-B14F-4D97-AF65-F5344CB8AC3E}">
        <p14:creationId xmlns:p14="http://schemas.microsoft.com/office/powerpoint/2010/main" val="21492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E4DCB-5A9A-4661-9B07-3BE82D37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Hermetismus</a:t>
            </a:r>
            <a:r>
              <a:rPr lang="cs-CZ" dirty="0"/>
              <a:t> – tradiční podoba nenáboženské spirituality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73BD5D-D3E6-4C15-9D2F-6A32D817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Souběžně s křesťanstvím - v prvních staletích našeho letopočtu texty v nichž postava </a:t>
            </a:r>
            <a:r>
              <a:rPr lang="cs-CZ" sz="2400" b="1" dirty="0"/>
              <a:t>Herma Trismegista</a:t>
            </a:r>
            <a:r>
              <a:rPr lang="cs-CZ" sz="2400" dirty="0"/>
              <a:t>, prostředníka mezi světy ducha, přírody a člověka</a:t>
            </a:r>
          </a:p>
          <a:p>
            <a:r>
              <a:rPr lang="cs-CZ" sz="2400" dirty="0"/>
              <a:t>Hermetické texty příbuzné gnostickým textům o </a:t>
            </a:r>
            <a:r>
              <a:rPr lang="cs-CZ" sz="2400" b="1" dirty="0"/>
              <a:t>božstvu Člověk</a:t>
            </a:r>
          </a:p>
          <a:p>
            <a:r>
              <a:rPr lang="cs-CZ" sz="2400" dirty="0"/>
              <a:t>Duchovní překročení přírodní danosti – uskutečnění božské jiskry na dně duše, božského potenciálu člověka; kosmický božský Člověk se realizuje v jednotlivé lidské bytosti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7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6B999-9B1F-45AF-AF8A-E383ACAA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Hermetické disciplíny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004CE79-B07E-4D1C-B149-B99BB97BE4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57" y="2011362"/>
            <a:ext cx="2420112" cy="3564405"/>
          </a:xfr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05C424-BF0E-4CDD-9FD3-E48FFBAC56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Alchymie </a:t>
            </a:r>
            <a:r>
              <a:rPr lang="cs-CZ" sz="2400" dirty="0"/>
              <a:t>– experimentování s přírodními substancemi a procesy a s tělem jako indukce transmutace člověka, kámen filosofů jako moudrost vše proměňuje ve zlatou či sluneční kvalitu</a:t>
            </a:r>
          </a:p>
          <a:p>
            <a:r>
              <a:rPr lang="cs-CZ" sz="2400" dirty="0"/>
              <a:t>Jednota přírody a ducha</a:t>
            </a:r>
          </a:p>
        </p:txBody>
      </p:sp>
    </p:spTree>
    <p:extLst>
      <p:ext uri="{BB962C8B-B14F-4D97-AF65-F5344CB8AC3E}">
        <p14:creationId xmlns:p14="http://schemas.microsoft.com/office/powerpoint/2010/main" val="27987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09F81-0D87-4241-85FB-4B8D1786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Hermetické disciplíny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0C66C7E-8B9C-415E-9530-BD6E836312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0" y="2068513"/>
            <a:ext cx="2143125" cy="3333750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2E8AC5-7F75-4198-8E5F-AA8101630D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Astrologie</a:t>
            </a:r>
            <a:r>
              <a:rPr lang="cs-CZ" sz="2400" dirty="0"/>
              <a:t> – každý člověk je hvězdou; hvězdná obloha obrazem osudu a obrazem duše</a:t>
            </a:r>
          </a:p>
          <a:p>
            <a:r>
              <a:rPr lang="cs-CZ" sz="2400" dirty="0"/>
              <a:t>Jak nahoře tak dole (Smaragdová deska)</a:t>
            </a:r>
          </a:p>
          <a:p>
            <a:r>
              <a:rPr lang="cs-CZ" sz="2400" dirty="0"/>
              <a:t>Znalost osudových sil a vyrovnání s nimi </a:t>
            </a:r>
          </a:p>
        </p:txBody>
      </p:sp>
    </p:spTree>
    <p:extLst>
      <p:ext uri="{BB962C8B-B14F-4D97-AF65-F5344CB8AC3E}">
        <p14:creationId xmlns:p14="http://schemas.microsoft.com/office/powerpoint/2010/main" val="24554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nenáboženské spirituality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74" y="2245310"/>
            <a:ext cx="3472036" cy="298558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Jean Paul Sartre</a:t>
            </a:r>
            <a:r>
              <a:rPr lang="cs-CZ" sz="2400" dirty="0"/>
              <a:t> (1905 – 1980) – francouzský spisovatel, filosof a politický aktivista; vycházel z existencialismu, marxismu a Freudovy psychoanalýzy</a:t>
            </a:r>
          </a:p>
          <a:p>
            <a:r>
              <a:rPr lang="cs-CZ" sz="2400" dirty="0"/>
              <a:t>Člověk ne produkt přírodních sil; překračuje danosti, je autorem sebe sama, tvoří se: transcendence</a:t>
            </a:r>
          </a:p>
        </p:txBody>
      </p:sp>
    </p:spTree>
    <p:extLst>
      <p:ext uri="{BB962C8B-B14F-4D97-AF65-F5344CB8AC3E}">
        <p14:creationId xmlns:p14="http://schemas.microsoft.com/office/powerpoint/2010/main" val="8955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nenáboženské spirituality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68" y="2029161"/>
            <a:ext cx="3471275" cy="342970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Erich Fromm</a:t>
            </a:r>
            <a:r>
              <a:rPr lang="cs-CZ" dirty="0"/>
              <a:t> (1900 – 1980): původem německý filosofující psychoanalytik navazující na marxismus (frankfurtskou školu); jako Žid uprchl před nacismem, žil pak v USA</a:t>
            </a:r>
          </a:p>
          <a:p>
            <a:r>
              <a:rPr lang="cs-CZ" dirty="0"/>
              <a:t>Rozlišoval náboženství autoritativní (nekrofilní) a humanistické (</a:t>
            </a:r>
            <a:r>
              <a:rPr lang="cs-CZ" dirty="0" err="1"/>
              <a:t>biofilní</a:t>
            </a:r>
            <a:r>
              <a:rPr lang="cs-CZ" dirty="0"/>
              <a:t>) </a:t>
            </a:r>
          </a:p>
          <a:p>
            <a:r>
              <a:rPr lang="cs-CZ" dirty="0"/>
              <a:t>Pokládal se za neteistického mystika</a:t>
            </a:r>
          </a:p>
        </p:txBody>
      </p:sp>
    </p:spTree>
    <p:extLst>
      <p:ext uri="{BB962C8B-B14F-4D97-AF65-F5344CB8AC3E}">
        <p14:creationId xmlns:p14="http://schemas.microsoft.com/office/powerpoint/2010/main" val="24246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Hnutí </a:t>
            </a:r>
            <a:r>
              <a:rPr lang="cs-CZ"/>
              <a:t>lidského potenciálu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Společným předpokladem těchto skupin je předpoklad skrytého, nerozvinutého či nějak zablokovaného potenciálu člověka (případně mozku) a nabídka postupů a metod k realizaci tohoto potenciálu.</a:t>
            </a:r>
          </a:p>
          <a:p>
            <a:r>
              <a:rPr lang="cs-CZ" sz="2800" dirty="0"/>
              <a:t>Není tam řeč, nebo jen okrajově o transcendenci, ale postupy a dílčí cíle připomínají náboženskou či spirituální praxi. </a:t>
            </a:r>
          </a:p>
        </p:txBody>
      </p:sp>
    </p:spTree>
    <p:extLst>
      <p:ext uri="{BB962C8B-B14F-4D97-AF65-F5344CB8AC3E}">
        <p14:creationId xmlns:p14="http://schemas.microsoft.com/office/powerpoint/2010/main" val="10403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Směry pracují s předpokladem alfa stavu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35" y="2019237"/>
            <a:ext cx="6464761" cy="3644445"/>
          </a:xfrm>
        </p:spPr>
      </p:pic>
    </p:spTree>
    <p:extLst>
      <p:ext uri="{BB962C8B-B14F-4D97-AF65-F5344CB8AC3E}">
        <p14:creationId xmlns:p14="http://schemas.microsoft.com/office/powerpoint/2010/main" val="33060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Směry pracují s předpokladem alfa stavu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29" y="2016125"/>
            <a:ext cx="8983067" cy="3449638"/>
          </a:xfrm>
        </p:spPr>
      </p:pic>
    </p:spTree>
    <p:extLst>
      <p:ext uri="{BB962C8B-B14F-4D97-AF65-F5344CB8AC3E}">
        <p14:creationId xmlns:p14="http://schemas.microsoft.com/office/powerpoint/2010/main" val="29889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jevy jemu podobné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Nutná definice náboženství,</a:t>
            </a:r>
          </a:p>
          <a:p>
            <a:r>
              <a:rPr lang="cs-CZ" dirty="0"/>
              <a:t>Nemusí být obecně přijata, může jít o tzv. pracovní definici</a:t>
            </a:r>
          </a:p>
          <a:p>
            <a:r>
              <a:rPr lang="cs-CZ" dirty="0"/>
              <a:t>Vycházíme z definice, že</a:t>
            </a:r>
          </a:p>
          <a:p>
            <a:pPr marL="0" indent="0">
              <a:buNone/>
            </a:pPr>
            <a:r>
              <a:rPr lang="cs-CZ" sz="4400" dirty="0"/>
              <a:t> náboženství je vztah člověka k </a:t>
            </a:r>
          </a:p>
          <a:p>
            <a:pPr marL="0" indent="0">
              <a:buNone/>
            </a:pPr>
            <a:r>
              <a:rPr lang="cs-CZ" sz="4400" dirty="0"/>
              <a:t> transcendentní skutečnosti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6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Silvova metoda kontroly mysli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99" y="2011363"/>
            <a:ext cx="3409226" cy="344805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José Silva</a:t>
            </a:r>
            <a:r>
              <a:rPr lang="cs-CZ" sz="2800" dirty="0"/>
              <a:t> (1914 – 1999) – Mexičan, autor knihy </a:t>
            </a:r>
            <a:r>
              <a:rPr lang="cs-CZ" sz="2800" b="1" dirty="0"/>
              <a:t>Silvova metoda kontroly mysli</a:t>
            </a:r>
            <a:r>
              <a:rPr lang="cs-CZ" sz="2800" dirty="0"/>
              <a:t> a souběžně mezinárodního vzdělávacího systému zajišťovaného na komerční bázi </a:t>
            </a:r>
          </a:p>
        </p:txBody>
      </p:sp>
    </p:spTree>
    <p:extLst>
      <p:ext uri="{BB962C8B-B14F-4D97-AF65-F5344CB8AC3E}">
        <p14:creationId xmlns:p14="http://schemas.microsoft.com/office/powerpoint/2010/main" val="17348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 k </a:t>
            </a:r>
            <a:r>
              <a:rPr lang="cs-CZ" dirty="0" err="1"/>
              <a:t>silvově</a:t>
            </a:r>
            <a:r>
              <a:rPr lang="cs-CZ" dirty="0"/>
              <a:t> metodě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9" y="2011362"/>
            <a:ext cx="2330450" cy="371706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2011362"/>
            <a:ext cx="2615080" cy="3718123"/>
          </a:xfrm>
        </p:spPr>
      </p:pic>
    </p:spTree>
    <p:extLst>
      <p:ext uri="{BB962C8B-B14F-4D97-AF65-F5344CB8AC3E}">
        <p14:creationId xmlns:p14="http://schemas.microsoft.com/office/powerpoint/2010/main" val="5525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Silvova metoda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60" y="2099388"/>
            <a:ext cx="3359475" cy="335947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3" y="2017713"/>
            <a:ext cx="2585099" cy="3441700"/>
          </a:xfrm>
        </p:spPr>
      </p:pic>
    </p:spTree>
    <p:extLst>
      <p:ext uri="{BB962C8B-B14F-4D97-AF65-F5344CB8AC3E}">
        <p14:creationId xmlns:p14="http://schemas.microsoft.com/office/powerpoint/2010/main" val="3708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Silvova metoda – nabídka kurzů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1578" y="1894374"/>
            <a:ext cx="8793433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NAUČ SE, JAK SE UČIT (19. - 20.3.2016)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NAUČ SE, JAK SE UČIT - pro děti (9. - 10.4.2016)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JAK ZLEPŠIT SVŮJ ŽIVOT (23. - 24.4.2016)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SYSTÉM PRO ŽIVOT - 1. stupeň Základního kurzu (7. - 8.5.2016)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 v ČR, V Zahradní čtvrti 233/26, Praha 4 – Lhotka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TRÉNINK INTUICE (21. - 22.5.2016)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 v ČR, V Zahradní čtvrti 233/26, Praha 4 – Lhotka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EFEKTIVITA V ŽIVOTĚ - 2. stupeň Základního kurzu (4. - 5.6.2016)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 v ČR, V Zahradní čtvrti 233/26, Praha 4 - Lhot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9" name="arrow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Silvova metoda – nabídka kurzů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1579" y="2023547"/>
            <a:ext cx="8501943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ULTRA KURZ - návod na skvělé zdraví (23. - 24.7.2016)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SYSTÉM PRO ŽIVOT - 1. stupeň Základního kurzu (6. - 7.8.2016)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KOMUNIKACE A KREATIVITA - moderní klíčové dovednosti (24. - 25.9.2016)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SYSTÉM PRO ŽIVOT - 1. stupeň Základního kurzu (8. - 9.10.2016)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Centrum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Silvovy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metody, V zahradní čtvrti 233/26, Praha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EFEKTIVITA V ŽIVOTĚ - 2. stupeň Základního kurzu (5. - 6.11.2016)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err="1"/>
              <a:t>silvova</a:t>
            </a:r>
            <a:r>
              <a:rPr lang="cs-CZ" dirty="0"/>
              <a:t> metoda slibuje?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1579" y="1894379"/>
            <a:ext cx="97086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relaxation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body and mind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Meditating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immediately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eyes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closed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open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insomnia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voluntary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-to-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minute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--Silva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practitioners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not mind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intermediate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pain</a:t>
            </a:r>
            <a:r>
              <a:rPr lang="cs-CZ" altLang="cs-CZ" dirty="0">
                <a:latin typeface="Arial" panose="020B0604020202020204" pitchFamily="34" charset="0"/>
              </a:rPr>
              <a:t>…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primitive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places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body.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Self-diagnosis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mental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emotional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replay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past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useful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dropped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Intuitive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subconscious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sides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useful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overcoming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blockages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Intuitive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subconscious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sides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Brainstorming and idea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formation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err="1"/>
              <a:t>silvova</a:t>
            </a:r>
            <a:r>
              <a:rPr lang="cs-CZ" dirty="0"/>
              <a:t> metoda slibuje?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000" dirty="0" err="1">
                <a:latin typeface="Arial" panose="020B0604020202020204" pitchFamily="34" charset="0"/>
              </a:rPr>
              <a:t>Energy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level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control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000" dirty="0" err="1">
                <a:latin typeface="Arial" panose="020B0604020202020204" pitchFamily="34" charset="0"/>
              </a:rPr>
              <a:t>Self-diagnosis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physical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challenges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000" dirty="0" err="1">
                <a:latin typeface="Arial" panose="020B0604020202020204" pitchFamily="34" charset="0"/>
              </a:rPr>
              <a:t>Increasing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healing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rates</a:t>
            </a:r>
            <a:r>
              <a:rPr lang="cs-CZ" altLang="cs-CZ" sz="2000" dirty="0">
                <a:latin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</a:rPr>
              <a:t>self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cs-CZ" altLang="cs-CZ" sz="2000" dirty="0" err="1">
                <a:latin typeface="Arial" panose="020B0604020202020204" pitchFamily="34" charset="0"/>
              </a:rPr>
              <a:t>through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visualization</a:t>
            </a:r>
            <a:r>
              <a:rPr lang="cs-CZ" altLang="cs-CZ" sz="2000" dirty="0">
                <a:latin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</a:rPr>
              <a:t>laying</a:t>
            </a:r>
            <a:r>
              <a:rPr lang="cs-CZ" altLang="cs-CZ" sz="2000" dirty="0">
                <a:latin typeface="Arial" panose="020B0604020202020204" pitchFamily="34" charset="0"/>
              </a:rPr>
              <a:t>-on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hands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000" dirty="0" err="1">
                <a:latin typeface="Arial" panose="020B0604020202020204" pitchFamily="34" charset="0"/>
              </a:rPr>
              <a:t>Increasing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healing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rates</a:t>
            </a:r>
            <a:r>
              <a:rPr lang="cs-CZ" altLang="cs-CZ" sz="2000" dirty="0">
                <a:latin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</a:rPr>
              <a:t>others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000" dirty="0" err="1">
                <a:latin typeface="Arial" panose="020B0604020202020204" pitchFamily="34" charset="0"/>
              </a:rPr>
              <a:t>Increasing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healing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rates</a:t>
            </a:r>
            <a:r>
              <a:rPr lang="cs-CZ" altLang="cs-CZ" sz="2000" dirty="0">
                <a:latin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</a:rPr>
              <a:t>others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remotely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000" dirty="0" err="1">
                <a:latin typeface="Arial" panose="020B0604020202020204" pitchFamily="34" charset="0"/>
              </a:rPr>
              <a:t>Remote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viewing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2000" dirty="0" err="1">
                <a:latin typeface="Arial" panose="020B0604020202020204" pitchFamily="34" charset="0"/>
              </a:rPr>
              <a:t>Empathic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Telepathy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1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Silvova metoda -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 kurzech se navozuje alfa stav</a:t>
            </a:r>
          </a:p>
          <a:p>
            <a:r>
              <a:rPr lang="cs-CZ" sz="2400" dirty="0"/>
              <a:t>V tomto stavu probíhají sugesce a autosugesce, které mají zlepšit celkový stav </a:t>
            </a:r>
            <a:r>
              <a:rPr lang="cs-CZ" sz="2400" dirty="0" err="1"/>
              <a:t>myslli</a:t>
            </a:r>
            <a:r>
              <a:rPr lang="cs-CZ" sz="2400" dirty="0"/>
              <a:t> a mít vliv i na fyzické zdraví</a:t>
            </a:r>
          </a:p>
          <a:p>
            <a:r>
              <a:rPr lang="cs-CZ" sz="2400" dirty="0"/>
              <a:t>Na základní </a:t>
            </a:r>
            <a:r>
              <a:rPr lang="cs-CZ" sz="2400" i="1" dirty="0"/>
              <a:t>Kurzy pro život</a:t>
            </a:r>
            <a:r>
              <a:rPr lang="cs-CZ" sz="2400" dirty="0"/>
              <a:t> navazují udržující a rozvíjející krátká setkání</a:t>
            </a:r>
          </a:p>
          <a:p>
            <a:r>
              <a:rPr lang="cs-CZ" sz="2400" dirty="0"/>
              <a:t>Občas se zmiňuje probuzení paranormálních schopností a „pomoc z druhé strany“ (což je </a:t>
            </a:r>
            <a:r>
              <a:rPr lang="cs-CZ" sz="2400" dirty="0" err="1"/>
              <a:t>kvazireligiózní</a:t>
            </a:r>
            <a:r>
              <a:rPr lang="cs-CZ" sz="2400" dirty="0"/>
              <a:t> prvek) </a:t>
            </a:r>
          </a:p>
        </p:txBody>
      </p:sp>
    </p:spTree>
    <p:extLst>
      <p:ext uri="{BB962C8B-B14F-4D97-AF65-F5344CB8AC3E}">
        <p14:creationId xmlns:p14="http://schemas.microsoft.com/office/powerpoint/2010/main" val="39779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Jiní poskytovatelé servisu v oboru alfa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Zlatá mysl </a:t>
            </a:r>
            <a:r>
              <a:rPr lang="cs-CZ" dirty="0"/>
              <a:t>(firma pravděpodobně už nevyvíjí činnost)</a:t>
            </a:r>
          </a:p>
          <a:p>
            <a:r>
              <a:rPr lang="cs-CZ" sz="2400" dirty="0"/>
              <a:t>česká duchovní společnost, založená v 90. letech 20. století. Jejím cílem je pomocí meditace, dechových cvičení a </a:t>
            </a:r>
            <a:r>
              <a:rPr lang="cs-CZ" sz="2400" dirty="0" err="1"/>
              <a:t>psychokybernetiky</a:t>
            </a:r>
            <a:r>
              <a:rPr lang="cs-CZ" sz="2400" dirty="0"/>
              <a:t> (řízení a ovládání mysli) dosáhnout kontroly tělesných funkcí a vyšších psychických schopností. Zlatá Mysl pořádá především semináře a kursy, které mají pomoci nalézt, probudit a podpořit vlastní vnitřní síly, svobodu a nezávislost každého člověka. Součástí výcviku, jenž je obdobou </a:t>
            </a:r>
            <a:r>
              <a:rPr lang="cs-CZ" sz="2400" dirty="0" err="1">
                <a:hlinkClick r:id="rId3"/>
              </a:rPr>
              <a:t>Silvovy</a:t>
            </a:r>
            <a:r>
              <a:rPr lang="cs-CZ" sz="2400" dirty="0">
                <a:hlinkClick r:id="rId3"/>
              </a:rPr>
              <a:t> metody</a:t>
            </a:r>
            <a:r>
              <a:rPr lang="cs-CZ" sz="2400" dirty="0"/>
              <a:t>, jsou také šamanské techniky (včetně chůze po žhavém uhlí).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7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Jiní poskytovatelé servisu v oboru alfa stavu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88" y="2064463"/>
            <a:ext cx="3394400" cy="339440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/>
              <a:t>Modrá Alfa</a:t>
            </a:r>
            <a:r>
              <a:rPr lang="cs-CZ" sz="2400" dirty="0"/>
              <a:t> (založil Ing. Petr Velechovský)</a:t>
            </a:r>
          </a:p>
          <a:p>
            <a:r>
              <a:rPr lang="cs-CZ" sz="2400" i="1" dirty="0"/>
              <a:t>Pro ty, kteří jsou na cestě hledání, nabízíme příležitost jak poznat a na základě poznání lépe využívat netušených možností naší mysli. Každý člověk tyto schopnosti má a základní seminář Modré Alfy…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0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jevy jemu podobné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Religionistiku zajímají různé podoby odmítání náboženství a popírání transcendence; zajímá se o náboženskou indiferenci, různě motivovaný deklarovaný ateismus </a:t>
            </a:r>
          </a:p>
          <a:p>
            <a:r>
              <a:rPr lang="cs-CZ" sz="2400" dirty="0"/>
              <a:t>Religionistiku zajímají jevy prožívané na způsob náboženství, které při bližším prozkoumání neodpovídají definici náboženství</a:t>
            </a:r>
          </a:p>
          <a:p>
            <a:r>
              <a:rPr lang="cs-CZ" sz="2400" dirty="0"/>
              <a:t>Jde o </a:t>
            </a:r>
            <a:r>
              <a:rPr lang="cs-CZ" sz="2400" b="1" u="sng" dirty="0"/>
              <a:t>implicitní religiozitu</a:t>
            </a:r>
            <a:r>
              <a:rPr lang="cs-CZ" sz="2400" dirty="0"/>
              <a:t> (na rozdíl od explicitní) </a:t>
            </a:r>
          </a:p>
          <a:p>
            <a:r>
              <a:rPr lang="cs-CZ" sz="2400" dirty="0"/>
              <a:t>Rovněž může být řeč o jevech </a:t>
            </a:r>
            <a:r>
              <a:rPr lang="cs-CZ" sz="2400" b="1" u="sng" dirty="0" err="1"/>
              <a:t>parareligiózních</a:t>
            </a:r>
            <a:r>
              <a:rPr lang="cs-CZ" sz="2400" dirty="0"/>
              <a:t> (nebo kvazireligiózních)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31516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Jiní poskytovatelé servisu v oboru alfa stavu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41" y="2099387"/>
            <a:ext cx="2660724" cy="3725015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Petr Velechovský, Jan Havelka:</a:t>
            </a:r>
            <a:r>
              <a:rPr lang="cs-CZ" sz="1800" b="1" dirty="0"/>
              <a:t> </a:t>
            </a:r>
            <a:br>
              <a:rPr lang="cs-CZ" sz="1800" b="1" dirty="0"/>
            </a:br>
            <a:r>
              <a:rPr lang="cs-CZ" sz="1800" b="1" dirty="0"/>
              <a:t>Modrá Alfa </a:t>
            </a:r>
            <a:r>
              <a:rPr lang="cs-CZ" sz="1800" dirty="0"/>
              <a:t>(základní publikace)</a:t>
            </a:r>
          </a:p>
          <a:p>
            <a:r>
              <a:rPr lang="cs-CZ" sz="1800" dirty="0"/>
              <a:t>Nabídka (výběr):</a:t>
            </a:r>
          </a:p>
          <a:p>
            <a:r>
              <a:rPr lang="cs-CZ" sz="1800" dirty="0"/>
              <a:t>Alternativní pohled na výchovu dítěte z pohledu hlubinné psychologie</a:t>
            </a:r>
          </a:p>
          <a:p>
            <a:r>
              <a:rPr lang="cs-CZ" sz="1800" dirty="0"/>
              <a:t>Jsme svobodné bytosti, nebo je předurčenost a jsme naprogramováni?</a:t>
            </a:r>
          </a:p>
          <a:p>
            <a:r>
              <a:rPr lang="cs-CZ" sz="1800" dirty="0"/>
              <a:t>Síla myšlenky. Jak vzít život do svých rukou </a:t>
            </a:r>
          </a:p>
          <a:p>
            <a:r>
              <a:rPr lang="cs-CZ" sz="1800" dirty="0"/>
              <a:t>Jak skloubit duchovno a logiku</a:t>
            </a:r>
          </a:p>
        </p:txBody>
      </p:sp>
    </p:spTree>
    <p:extLst>
      <p:ext uri="{BB962C8B-B14F-4D97-AF65-F5344CB8AC3E}">
        <p14:creationId xmlns:p14="http://schemas.microsoft.com/office/powerpoint/2010/main" val="25010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Dianetika a scientologie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74" y="2011363"/>
            <a:ext cx="4470477" cy="34480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24" y="2017713"/>
            <a:ext cx="2233976" cy="3441700"/>
          </a:xfrm>
        </p:spPr>
      </p:pic>
    </p:spTree>
    <p:extLst>
      <p:ext uri="{BB962C8B-B14F-4D97-AF65-F5344CB8AC3E}">
        <p14:creationId xmlns:p14="http://schemas.microsoft.com/office/powerpoint/2010/main" val="38793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Dianetika a scientologie - symbolika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51" y="2108717"/>
            <a:ext cx="4728707" cy="3350146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33" y="2108717"/>
            <a:ext cx="5164809" cy="3350146"/>
          </a:xfrm>
        </p:spPr>
      </p:pic>
    </p:spTree>
    <p:extLst>
      <p:ext uri="{BB962C8B-B14F-4D97-AF65-F5344CB8AC3E}">
        <p14:creationId xmlns:p14="http://schemas.microsoft.com/office/powerpoint/2010/main" val="14174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Dianetika a scientologie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L. Ron </a:t>
            </a:r>
            <a:r>
              <a:rPr lang="cs-CZ" sz="2800" b="1" dirty="0" err="1"/>
              <a:t>Hubbard</a:t>
            </a:r>
            <a:r>
              <a:rPr lang="cs-CZ" sz="2800" dirty="0"/>
              <a:t> (1911 – 1986) přišel s dianetikou jako soubor myšlenek a postupů zabývajících se metafyzickými vztahy mysli a těla s cílem léčit.</a:t>
            </a:r>
          </a:p>
          <a:p>
            <a:r>
              <a:rPr lang="cs-CZ" sz="2800" dirty="0"/>
              <a:t>Na ni navazuje scientologie: prezentuje se jako náboženství (scientologická církev), které má nauku o nesmrtelné povaze ducha (zvaného </a:t>
            </a:r>
            <a:r>
              <a:rPr lang="cs-CZ" sz="2800" i="1" dirty="0"/>
              <a:t>thetan</a:t>
            </a:r>
            <a:r>
              <a:rPr lang="cs-CZ" sz="2800" dirty="0"/>
              <a:t>), jejím studiem má člověk získat vlastní nesmrtelnost a přetnout koloběh zrození a smrti.</a:t>
            </a:r>
          </a:p>
        </p:txBody>
      </p:sp>
    </p:spTree>
    <p:extLst>
      <p:ext uri="{BB962C8B-B14F-4D97-AF65-F5344CB8AC3E}">
        <p14:creationId xmlns:p14="http://schemas.microsoft.com/office/powerpoint/2010/main" val="18352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Dianetika a Scientologie - struktura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07" y="2016124"/>
            <a:ext cx="5617029" cy="3843499"/>
          </a:xfrm>
        </p:spPr>
      </p:pic>
    </p:spTree>
    <p:extLst>
      <p:ext uri="{BB962C8B-B14F-4D97-AF65-F5344CB8AC3E}">
        <p14:creationId xmlns:p14="http://schemas.microsoft.com/office/powerpoint/2010/main" val="15815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Dianetika a scientologie – sea </a:t>
            </a:r>
            <a:r>
              <a:rPr lang="cs-CZ" dirty="0" err="1"/>
              <a:t>org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45" y="2202024"/>
            <a:ext cx="2900972" cy="319107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Sea Org</a:t>
            </a:r>
            <a:r>
              <a:rPr lang="cs-CZ" sz="2400" dirty="0"/>
              <a:t> je ke scientologii přidružené bratrstvo či náboženský řád, zahrnuje asi 5000 nejoddanějších členů, operuje na moři, je označována jako soukromá paramilitární námořní mocnost.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9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Dianetika a scientologie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35" y="2011363"/>
            <a:ext cx="4375554" cy="34480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 vyčištění mysli od nepříznivých vtisků (engramů) a od aberací vede vstupní test, tzv. auditing, očistná procedura (tzv. </a:t>
            </a:r>
            <a:r>
              <a:rPr lang="cs-CZ" i="1" dirty="0"/>
              <a:t>purif</a:t>
            </a:r>
            <a:r>
              <a:rPr lang="cs-CZ" dirty="0"/>
              <a:t>) a různé kursy; a k tomu přistupují jednoduché obřady v různých životních situacích.  Tyto služby jsou poskytovány na komerční bázi. </a:t>
            </a:r>
            <a:r>
              <a:rPr lang="cs-CZ"/>
              <a:t>Při velkých </a:t>
            </a:r>
            <a:r>
              <a:rPr lang="cs-CZ" dirty="0"/>
              <a:t>shromážděních a živelných pohromách se poskytuje zdarma asistence postiženým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7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Dianetika a scientologie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Při sčítání lidu r. 2011: </a:t>
            </a:r>
            <a:r>
              <a:rPr lang="cs-CZ" sz="2800" b="1" dirty="0"/>
              <a:t>scientologická církev 374 osob</a:t>
            </a:r>
          </a:p>
          <a:p>
            <a:r>
              <a:rPr lang="cs-CZ" sz="2800" dirty="0"/>
              <a:t>V některých zemích jsou scientologové omezováni (např. v Německu jsou sledováni Úřadem na ochranu ústavy) a nedostávají státní zakázky a nemohou být zaměstnanci státu</a:t>
            </a:r>
          </a:p>
          <a:p>
            <a:r>
              <a:rPr lang="cs-CZ" sz="2800" dirty="0"/>
              <a:t>Soudní procesy ohledně účinnosti jejich metod a bezpečí jejich klientů dopadají různě, v poslední době spíše v jejich prospěch</a:t>
            </a:r>
          </a:p>
        </p:txBody>
      </p:sp>
    </p:spTree>
    <p:extLst>
      <p:ext uri="{BB962C8B-B14F-4D97-AF65-F5344CB8AC3E}">
        <p14:creationId xmlns:p14="http://schemas.microsoft.com/office/powerpoint/2010/main" val="15025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Hlubinná abreaktivní psychoterapie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96" y="2016125"/>
            <a:ext cx="6755363" cy="3880822"/>
          </a:xfrm>
        </p:spPr>
      </p:pic>
    </p:spTree>
    <p:extLst>
      <p:ext uri="{BB962C8B-B14F-4D97-AF65-F5344CB8AC3E}">
        <p14:creationId xmlns:p14="http://schemas.microsoft.com/office/powerpoint/2010/main" val="23815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Eklektické směry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4" y="2016125"/>
            <a:ext cx="4991878" cy="3759524"/>
          </a:xfrm>
        </p:spPr>
      </p:pic>
    </p:spTree>
    <p:extLst>
      <p:ext uri="{BB962C8B-B14F-4D97-AF65-F5344CB8AC3E}">
        <p14:creationId xmlns:p14="http://schemas.microsoft.com/office/powerpoint/2010/main" val="41638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parareligiózních jevů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Identita a hranice nemusí být vždy jasné; v religionistice toto zařazení není hodnotící</a:t>
            </a:r>
          </a:p>
          <a:p>
            <a:r>
              <a:rPr lang="cs-CZ" sz="2800" dirty="0"/>
              <a:t>Jevy </a:t>
            </a:r>
            <a:r>
              <a:rPr lang="cs-CZ" sz="2800" b="1" u="sng" dirty="0" err="1"/>
              <a:t>pseudoreligiózní</a:t>
            </a:r>
            <a:r>
              <a:rPr lang="cs-CZ" sz="2800" dirty="0"/>
              <a:t>: vystupují jako náboženství, existuje tam náboženská sebeidentifikace; nejde jen o neteistická náboženství (jako některé směry buddhismu), nezjišťujeme pól vztahu pokládaný za transcendentní – hnutí lidského potenciálu </a:t>
            </a:r>
          </a:p>
        </p:txBody>
      </p:sp>
    </p:spTree>
    <p:extLst>
      <p:ext uri="{BB962C8B-B14F-4D97-AF65-F5344CB8AC3E}">
        <p14:creationId xmlns:p14="http://schemas.microsoft.com/office/powerpoint/2010/main" val="27786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podoby náboženského slučování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Synkretismus </a:t>
            </a:r>
            <a:r>
              <a:rPr lang="cs-CZ" sz="2400" dirty="0"/>
              <a:t>– náboženské směry se spojují proti společnému (domnělému nebo skutečnému) protivníkovi; podle praxe připisované Kréťanům</a:t>
            </a:r>
          </a:p>
          <a:p>
            <a:r>
              <a:rPr lang="cs-CZ" sz="2400" b="1" dirty="0"/>
              <a:t>Eklekticismus</a:t>
            </a:r>
            <a:r>
              <a:rPr lang="cs-CZ" sz="2400" dirty="0"/>
              <a:t> – vybírání libovolných prvků z různých směrů a jejich neorganické míšení </a:t>
            </a:r>
          </a:p>
          <a:p>
            <a:r>
              <a:rPr lang="cs-CZ" sz="2400" dirty="0"/>
              <a:t>Eklekticismus není totožný s hlubinným ekumenismem, interspiritualitou, sdílenou či mnohačetnou náboženskou identitou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886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Theosofické</a:t>
            </a:r>
            <a:r>
              <a:rPr lang="cs-CZ" sz="2800" dirty="0"/>
              <a:t> hnutí jako předchůdce </a:t>
            </a:r>
            <a:r>
              <a:rPr lang="cs-CZ" sz="2800" dirty="0" err="1"/>
              <a:t>nEW</a:t>
            </a:r>
            <a:r>
              <a:rPr lang="cs-CZ" sz="2800" dirty="0"/>
              <a:t> AGE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1" y="2049695"/>
            <a:ext cx="2983022" cy="340916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Theosofická</a:t>
            </a:r>
            <a:r>
              <a:rPr lang="cs-CZ" b="1" dirty="0"/>
              <a:t> společnost</a:t>
            </a:r>
            <a:r>
              <a:rPr lang="cs-CZ" dirty="0"/>
              <a:t>, New York, 1875:</a:t>
            </a:r>
          </a:p>
          <a:p>
            <a:r>
              <a:rPr lang="cs-CZ" dirty="0"/>
              <a:t>Utvořit jádro univerzálního bratrstva lidstva bez rozdílu rasy, vyznání, pohlaví, společenské vrstvy nebo barvy pleti.</a:t>
            </a:r>
            <a:endParaRPr lang="en-US" dirty="0"/>
          </a:p>
          <a:p>
            <a:r>
              <a:rPr lang="cs-CZ" dirty="0"/>
              <a:t>Podporovat komparativní studium náboženství, filosofie a vědy</a:t>
            </a:r>
            <a:r>
              <a:rPr lang="en-US" dirty="0"/>
              <a:t>.</a:t>
            </a:r>
          </a:p>
          <a:p>
            <a:r>
              <a:rPr lang="cs-CZ" dirty="0"/>
              <a:t>Objevovat dosud nevysvětlené zákony přírody a skryté síly v člověku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6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2164556"/>
            <a:ext cx="7124700" cy="3152775"/>
          </a:xfr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451579" y="785857"/>
            <a:ext cx="9603275" cy="1049235"/>
          </a:xfrm>
        </p:spPr>
        <p:txBody>
          <a:bodyPr>
            <a:normAutofit/>
          </a:bodyPr>
          <a:lstStyle/>
          <a:p>
            <a:r>
              <a:rPr lang="cs-CZ" sz="2800" dirty="0" err="1"/>
              <a:t>Theosofické</a:t>
            </a:r>
            <a:r>
              <a:rPr lang="cs-CZ" sz="2800" dirty="0"/>
              <a:t> hnutí jako předchůdce </a:t>
            </a:r>
            <a:r>
              <a:rPr lang="cs-CZ" sz="2800" dirty="0" err="1"/>
              <a:t>nEW</a:t>
            </a:r>
            <a:r>
              <a:rPr lang="cs-CZ" sz="2800" dirty="0"/>
              <a:t> AGE</a:t>
            </a:r>
          </a:p>
        </p:txBody>
      </p:sp>
    </p:spTree>
    <p:extLst>
      <p:ext uri="{BB962C8B-B14F-4D97-AF65-F5344CB8AC3E}">
        <p14:creationId xmlns:p14="http://schemas.microsoft.com/office/powerpoint/2010/main" val="38027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theosofie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Směs myšlenek hinduismu (</a:t>
            </a:r>
            <a:r>
              <a:rPr lang="cs-CZ" sz="2800" dirty="0" err="1"/>
              <a:t>advaita</a:t>
            </a:r>
            <a:r>
              <a:rPr lang="cs-CZ" sz="2800" dirty="0"/>
              <a:t> </a:t>
            </a:r>
            <a:r>
              <a:rPr lang="cs-CZ" sz="2800" dirty="0" err="1"/>
              <a:t>védanty</a:t>
            </a:r>
            <a:r>
              <a:rPr lang="cs-CZ" sz="2800" dirty="0"/>
              <a:t>, jógy), buddhismu, zejména tibetského (ještě ne dost známého) a západní esoterní (hermetické) tradice.</a:t>
            </a:r>
          </a:p>
          <a:p>
            <a:r>
              <a:rPr lang="cs-CZ" sz="2800" dirty="0"/>
              <a:t>Křesťanská aplikace theosofie v podobě Liberální katolické církve</a:t>
            </a:r>
          </a:p>
          <a:p>
            <a:r>
              <a:rPr lang="cs-CZ" sz="2800" dirty="0"/>
              <a:t>Na přelomu 19. a 20. stol. větvení, část přesunula sídlo do Indie</a:t>
            </a:r>
          </a:p>
        </p:txBody>
      </p:sp>
    </p:spTree>
    <p:extLst>
      <p:ext uri="{BB962C8B-B14F-4D97-AF65-F5344CB8AC3E}">
        <p14:creationId xmlns:p14="http://schemas.microsoft.com/office/powerpoint/2010/main" val="10085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age jako eklektické hnutí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O přicházejícím novém věku psali theosofičtí, hermetičtí a další autoři, poprvé v dnešním smyslu H. P. Blavatská v knize </a:t>
            </a:r>
            <a:r>
              <a:rPr lang="cs-CZ" sz="2800" i="1" dirty="0"/>
              <a:t>Tajná věda </a:t>
            </a:r>
            <a:r>
              <a:rPr lang="cs-CZ" sz="2800"/>
              <a:t>(1888</a:t>
            </a:r>
            <a:r>
              <a:rPr lang="cs-CZ" sz="2800" dirty="0"/>
              <a:t>)</a:t>
            </a:r>
          </a:p>
          <a:p>
            <a:r>
              <a:rPr lang="cs-CZ" sz="2800" dirty="0"/>
              <a:t>Více se toto téma objevuje od začátku 70. let 20. století</a:t>
            </a:r>
          </a:p>
          <a:p>
            <a:r>
              <a:rPr lang="cs-CZ" sz="2800" dirty="0"/>
              <a:t>Je řeč o věku zeleném, holistickém, alternativním, spirituálním</a:t>
            </a:r>
          </a:p>
          <a:p>
            <a:r>
              <a:rPr lang="cs-CZ" sz="2800" dirty="0"/>
              <a:t>Významná součást: věk Vodnáře (v astrologickém smyslu)</a:t>
            </a:r>
          </a:p>
        </p:txBody>
      </p:sp>
    </p:spTree>
    <p:extLst>
      <p:ext uri="{BB962C8B-B14F-4D97-AF65-F5344CB8AC3E}">
        <p14:creationId xmlns:p14="http://schemas.microsoft.com/office/powerpoint/2010/main" val="13516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Symbolika new age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33" y="2017713"/>
            <a:ext cx="3997934" cy="34417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2" y="2017713"/>
            <a:ext cx="3441700" cy="3441700"/>
          </a:xfrm>
        </p:spPr>
      </p:pic>
    </p:spTree>
    <p:extLst>
      <p:ext uri="{BB962C8B-B14F-4D97-AF65-F5344CB8AC3E}">
        <p14:creationId xmlns:p14="http://schemas.microsoft.com/office/powerpoint/2010/main" val="33194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Symbolika new age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83" y="2106359"/>
            <a:ext cx="3264407" cy="326440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2" y="2106359"/>
            <a:ext cx="4572000" cy="3264408"/>
          </a:xfrm>
        </p:spPr>
      </p:pic>
    </p:spTree>
    <p:extLst>
      <p:ext uri="{BB962C8B-B14F-4D97-AF65-F5344CB8AC3E}">
        <p14:creationId xmlns:p14="http://schemas.microsoft.com/office/powerpoint/2010/main" val="15159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co není new age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Hnutí navázalo na kontrakulturu šedesátých let a následující desetiletí, 70. a 80. léta doba rozkvětu. </a:t>
            </a:r>
          </a:p>
          <a:p>
            <a:r>
              <a:rPr lang="cs-CZ" sz="2400" dirty="0"/>
              <a:t>Neorganizované hnutí – charakteristické iniciativy a jednotlivci</a:t>
            </a:r>
          </a:p>
          <a:p>
            <a:r>
              <a:rPr lang="cs-CZ" sz="2400" dirty="0"/>
              <a:t>Co řadit k </a:t>
            </a:r>
            <a:r>
              <a:rPr lang="cs-CZ" sz="2400" i="1" dirty="0"/>
              <a:t>novému věku? </a:t>
            </a:r>
            <a:r>
              <a:rPr lang="cs-CZ" sz="2400" dirty="0"/>
              <a:t>Hnutí new age cílem intenzivní polemiky, ba i pokusů o jeho potlačení; zařazení pod toto záhlaví - religionistika ve službách represe. </a:t>
            </a:r>
          </a:p>
          <a:p>
            <a:r>
              <a:rPr lang="cs-CZ" sz="2400" dirty="0"/>
              <a:t> Lze vycházet ze sebeidentifikace: „nový věk“, „nový </a:t>
            </a:r>
            <a:r>
              <a:rPr lang="cs-CZ" sz="2400" dirty="0" err="1"/>
              <a:t>aeon</a:t>
            </a:r>
            <a:r>
              <a:rPr lang="cs-CZ" sz="2400" dirty="0"/>
              <a:t>“, „věk Vodnáře“</a:t>
            </a:r>
          </a:p>
        </p:txBody>
      </p:sp>
    </p:spTree>
    <p:extLst>
      <p:ext uri="{BB962C8B-B14F-4D97-AF65-F5344CB8AC3E}">
        <p14:creationId xmlns:p14="http://schemas.microsoft.com/office/powerpoint/2010/main" val="20220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co není new age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Sotva „náboženství new age“ – konstrukce pro polemické účely, sestavují se „články víry</a:t>
            </a:r>
            <a:r>
              <a:rPr lang="cs-CZ" sz="2400"/>
              <a:t>“: panteismus</a:t>
            </a:r>
            <a:r>
              <a:rPr lang="cs-CZ" sz="2400" dirty="0"/>
              <a:t>, vše je organické, vše tvoří celek, člověk má božské jádro, přichází nový věk</a:t>
            </a:r>
          </a:p>
          <a:p>
            <a:r>
              <a:rPr lang="cs-CZ" sz="2400" dirty="0"/>
              <a:t>Různí jednotlivci a skupiny zastávají různá stanoviska</a:t>
            </a:r>
          </a:p>
          <a:p>
            <a:r>
              <a:rPr lang="cs-CZ" sz="2400" dirty="0"/>
              <a:t>Jde spíše o životní styl alternativní k většinové technokratické společnosti (stravování, hudba, odívání, politické aplikace) s prvky vypůjčenými z různých duchovních tradic.</a:t>
            </a:r>
          </a:p>
        </p:txBody>
      </p:sp>
    </p:spTree>
    <p:extLst>
      <p:ext uri="{BB962C8B-B14F-4D97-AF65-F5344CB8AC3E}">
        <p14:creationId xmlns:p14="http://schemas.microsoft.com/office/powerpoint/2010/main" val="3545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Návaznost na hnutí new age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48" y="2139917"/>
            <a:ext cx="2486005" cy="331894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Dnes podobné: ekologická hnutí, fantasy, populární esoterika, k novému věku se výslovně hlásí stále méně lidí. U nás dosud intenzivně </a:t>
            </a:r>
            <a:r>
              <a:rPr lang="cs-CZ" sz="2400" b="1" dirty="0"/>
              <a:t>Vlasta Marek</a:t>
            </a:r>
            <a:r>
              <a:rPr lang="cs-CZ" sz="2400" dirty="0"/>
              <a:t> (1946-2021) zenovým buddhismem, zaměřoval se na alternativní životní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8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parareligiózních jevů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Jevy </a:t>
            </a:r>
            <a:r>
              <a:rPr lang="cs-CZ" sz="2400" b="1" u="sng" dirty="0" err="1"/>
              <a:t>kryptoreligiózní</a:t>
            </a:r>
            <a:r>
              <a:rPr lang="cs-CZ" sz="2400" dirty="0"/>
              <a:t>: nevystupují jako náboženství, chybí náboženská sebeidentifikace; lze identifikovat rysy typické pro náboženství: uctívání, bezmeznou oddanost, rituály meditaci, texty přijímané jako definitivní pravda, nekritizovatelné autority – politické kulty (typické pro totalitní systémy, nacismus, stalinismus), kulty šoubyznysu; kult princezny Diany; duchovní směry odvozené ze žánru fantasy (např. rytíři </a:t>
            </a:r>
            <a:r>
              <a:rPr lang="cs-CZ" sz="2400" dirty="0" err="1"/>
              <a:t>Jedi</a:t>
            </a:r>
            <a:r>
              <a:rPr lang="cs-CZ" sz="2400" dirty="0"/>
              <a:t> ze série filmů Hvězdné války </a:t>
            </a:r>
            <a:r>
              <a:rPr lang="cs-CZ" sz="2400" dirty="0" err="1"/>
              <a:t>explictně</a:t>
            </a:r>
            <a:r>
              <a:rPr lang="cs-CZ" sz="2400" dirty="0"/>
              <a:t> zastoupený v posledním sčítání lidu r.  2011)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vlasty marka</a:t>
            </a: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959430"/>
            <a:ext cx="5635689" cy="4049484"/>
          </a:xfrm>
        </p:spPr>
      </p:pic>
    </p:spTree>
    <p:extLst>
      <p:ext uri="{BB962C8B-B14F-4D97-AF65-F5344CB8AC3E}">
        <p14:creationId xmlns:p14="http://schemas.microsoft.com/office/powerpoint/2010/main" val="24570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název </a:t>
            </a:r>
            <a:r>
              <a:rPr lang="cs-CZ" dirty="0" err="1"/>
              <a:t>baraka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BARAKA</a:t>
            </a:r>
            <a:r>
              <a:rPr lang="cs-CZ" dirty="0"/>
              <a:t> znamená v súfismu štěstí, vůni, dech, ale i esenci života, z níž pramení evoluční vývoj.</a:t>
            </a:r>
            <a:r>
              <a:rPr lang="cs-CZ" b="1" dirty="0"/>
              <a:t> BARAKA</a:t>
            </a:r>
            <a:r>
              <a:rPr lang="cs-CZ" dirty="0"/>
              <a:t> je také duchovní síla, dar Božího souhlasu. </a:t>
            </a:r>
            <a:r>
              <a:rPr lang="cs-CZ" b="1" dirty="0"/>
              <a:t>BARAKA</a:t>
            </a:r>
            <a:r>
              <a:rPr lang="cs-CZ" dirty="0"/>
              <a:t> je to, co produkují chrámy, kláštery, poutní a svatá místa a za čím tam lidé putují a co si také odnášejí. Je to láska: čím více si jí poutníci odnesou, tím více je jí k mání. Čím větší poptávka po této duchovní komoditě, tím větší je její nabídka. </a:t>
            </a:r>
            <a:r>
              <a:rPr lang="cs-CZ" b="1" dirty="0"/>
              <a:t>BARAKA</a:t>
            </a:r>
            <a:r>
              <a:rPr lang="cs-CZ" dirty="0"/>
              <a:t> je to, co hledají duchovní hledači a čeho například dosahují tančící derviši. </a:t>
            </a:r>
            <a:r>
              <a:rPr lang="cs-CZ" b="1" dirty="0"/>
              <a:t>BARAKA</a:t>
            </a:r>
            <a:r>
              <a:rPr lang="cs-CZ" dirty="0"/>
              <a:t> je také požehnání, dotek božského. </a:t>
            </a:r>
            <a:r>
              <a:rPr lang="cs-CZ" b="1" dirty="0"/>
              <a:t>BARAKA</a:t>
            </a:r>
            <a:r>
              <a:rPr lang="cs-CZ" dirty="0"/>
              <a:t> je jakési duchovní, imaginární, ale ne </a:t>
            </a:r>
            <a:r>
              <a:rPr lang="cs-CZ" dirty="0" err="1"/>
              <a:t>neraálné</a:t>
            </a:r>
            <a:r>
              <a:rPr lang="cs-CZ" dirty="0"/>
              <a:t> pole informaci o možnosti a schopnosti člověka vyladit se na něco, co ho dalece přesahuje. </a:t>
            </a:r>
            <a:r>
              <a:rPr lang="cs-CZ" b="1" dirty="0"/>
              <a:t>BARAKA</a:t>
            </a:r>
            <a:r>
              <a:rPr lang="cs-CZ" dirty="0"/>
              <a:t> je slavný dokumentární film Rona </a:t>
            </a:r>
            <a:r>
              <a:rPr lang="cs-CZ" dirty="0" err="1"/>
              <a:t>Frickeho</a:t>
            </a:r>
            <a:r>
              <a:rPr lang="cs-CZ" dirty="0"/>
              <a:t> z roku 1993. </a:t>
            </a:r>
            <a:r>
              <a:rPr lang="cs-CZ" b="1" dirty="0"/>
              <a:t>BARAKA</a:t>
            </a:r>
            <a:r>
              <a:rPr lang="cs-CZ" dirty="0"/>
              <a:t> je, podle Johna </a:t>
            </a:r>
            <a:r>
              <a:rPr lang="cs-CZ" dirty="0" err="1"/>
              <a:t>Lillyho</a:t>
            </a:r>
            <a:r>
              <a:rPr lang="cs-CZ" dirty="0"/>
              <a:t>, „kosmická láska“. </a:t>
            </a:r>
            <a:r>
              <a:rPr lang="cs-CZ" b="1" dirty="0"/>
              <a:t>BARAKA</a:t>
            </a:r>
            <a:r>
              <a:rPr lang="cs-CZ" dirty="0"/>
              <a:t> je „časopis pro nový věk“, který připravoval Vlastimil Marek a který vycházel, nejprve jako čtvrtletník, pak nepravidelně, jako pokračovatel časopisu MANA (vyšlo pět čísel) od roku 1996. Po nultém vyšlo celkem dvanáct čísel, poslední na konci roku 2002.</a:t>
            </a:r>
          </a:p>
        </p:txBody>
      </p:sp>
    </p:spTree>
    <p:extLst>
      <p:ext uri="{BB962C8B-B14F-4D97-AF65-F5344CB8AC3E}">
        <p14:creationId xmlns:p14="http://schemas.microsoft.com/office/powerpoint/2010/main" val="7702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</a:t>
            </a:r>
            <a:r>
              <a:rPr lang="cs-CZ" dirty="0" err="1"/>
              <a:t>baraky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8171" y="2016124"/>
            <a:ext cx="8836089" cy="38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a náboženství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Náboženství si připisují terapeutické působení (léčba duše, ale i těla)</a:t>
            </a:r>
          </a:p>
          <a:p>
            <a:r>
              <a:rPr lang="cs-CZ" sz="2400" dirty="0"/>
              <a:t>Psychoterapie integruje vybrané náboženské, resp. spirituální motivy a plní v rukou terapeutů (lékařů, psychologů) roli podobnou roli náboženské</a:t>
            </a:r>
          </a:p>
          <a:p>
            <a:r>
              <a:rPr lang="cs-CZ" sz="2400" dirty="0"/>
              <a:t>Jde motivy často eklekticky vyjmuté z širšího náboženského kontextu a přiřazené k terapeutické metodě – příbuznost hnutím lidského potenciálu a eklektickým směrům</a:t>
            </a:r>
          </a:p>
          <a:p>
            <a:r>
              <a:rPr lang="cs-CZ" sz="2400" dirty="0"/>
              <a:t>New age – populární, spiritualizovaná terapie – náročnější verze</a:t>
            </a:r>
          </a:p>
        </p:txBody>
      </p:sp>
    </p:spTree>
    <p:extLst>
      <p:ext uri="{BB962C8B-B14F-4D97-AF65-F5344CB8AC3E}">
        <p14:creationId xmlns:p14="http://schemas.microsoft.com/office/powerpoint/2010/main" val="21184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spiritualizované psychologie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83" y="2304661"/>
            <a:ext cx="4700941" cy="292981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Carl Gustav Jung </a:t>
            </a:r>
            <a:r>
              <a:rPr lang="cs-CZ" sz="2400" dirty="0"/>
              <a:t>(1875 – 1961)</a:t>
            </a:r>
          </a:p>
          <a:p>
            <a:r>
              <a:rPr lang="cs-CZ" dirty="0"/>
              <a:t>Zakladatel hlubinné psychologie; člověk podle něj prochází ve zralém věku individuací a směřuje od sociální masky k pravému vnitřnímu Já (</a:t>
            </a:r>
            <a:r>
              <a:rPr lang="cs-CZ" i="1" dirty="0"/>
              <a:t>das </a:t>
            </a:r>
            <a:r>
              <a:rPr lang="cs-CZ" i="1" dirty="0" err="1"/>
              <a:t>Selbst</a:t>
            </a:r>
            <a:r>
              <a:rPr lang="cs-CZ" dirty="0"/>
              <a:t>)</a:t>
            </a:r>
          </a:p>
          <a:p>
            <a:r>
              <a:rPr lang="cs-CZ" dirty="0"/>
              <a:t>V názorově zabarvených textech, např. </a:t>
            </a:r>
            <a:r>
              <a:rPr lang="cs-CZ" i="1" dirty="0"/>
              <a:t>Červené knize </a:t>
            </a:r>
            <a:r>
              <a:rPr lang="cs-CZ" dirty="0"/>
              <a:t>se hlásí ke </a:t>
            </a:r>
            <a:r>
              <a:rPr lang="cs-CZ" dirty="0" err="1"/>
              <a:t>gnósi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2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3F0CEAC-F2E9-46A4-8772-A85844E4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C. G. </a:t>
            </a:r>
            <a:r>
              <a:rPr lang="cs-CZ" dirty="0" err="1"/>
              <a:t>JUNg</a:t>
            </a:r>
            <a:r>
              <a:rPr lang="cs-CZ" dirty="0"/>
              <a:t>: červená kniha</a:t>
            </a:r>
          </a:p>
        </p:txBody>
      </p:sp>
      <p:pic>
        <p:nvPicPr>
          <p:cNvPr id="8" name="Zástupný obsah 7" descr="Obsah obrázku text, podepsat&#10;&#10;Popis byl vytvořen automaticky">
            <a:extLst>
              <a:ext uri="{FF2B5EF4-FFF2-40B4-BE49-F238E27FC236}">
                <a16:creationId xmlns:a16="http://schemas.microsoft.com/office/drawing/2014/main" id="{35F874B7-ADE8-4618-B5E7-F76E5DC0C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01" y="2016125"/>
            <a:ext cx="5536723" cy="3449638"/>
          </a:xfrm>
        </p:spPr>
      </p:pic>
    </p:spTree>
    <p:extLst>
      <p:ext uri="{BB962C8B-B14F-4D97-AF65-F5344CB8AC3E}">
        <p14:creationId xmlns:p14="http://schemas.microsoft.com/office/powerpoint/2010/main" val="17657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871F08C-AA03-4A6E-AEAB-1492467F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C. G. </a:t>
            </a:r>
            <a:r>
              <a:rPr lang="cs-CZ" dirty="0" err="1"/>
              <a:t>JUNg</a:t>
            </a:r>
            <a:r>
              <a:rPr lang="cs-CZ"/>
              <a:t>: červená kniha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A7844A6-B973-4F94-943A-565598D2D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488" y="1973921"/>
            <a:ext cx="5942446" cy="3961631"/>
          </a:xfrm>
        </p:spPr>
      </p:pic>
    </p:spTree>
    <p:extLst>
      <p:ext uri="{BB962C8B-B14F-4D97-AF65-F5344CB8AC3E}">
        <p14:creationId xmlns:p14="http://schemas.microsoft.com/office/powerpoint/2010/main" val="28947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spiritualizované psychologie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1986394"/>
            <a:ext cx="3359021" cy="349643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Viktor Emil Frankl</a:t>
            </a:r>
            <a:r>
              <a:rPr lang="cs-CZ" sz="2400" dirty="0"/>
              <a:t> (1905 – 1997) – logoterapie, existenciální analýza </a:t>
            </a:r>
          </a:p>
          <a:p>
            <a:r>
              <a:rPr lang="cs-CZ" sz="2400" dirty="0"/>
              <a:t>Prošel za 2. světové války koncentračními tábory a zabýval se tím, co obstojí</a:t>
            </a:r>
          </a:p>
          <a:p>
            <a:r>
              <a:rPr lang="cs-CZ" sz="2400" dirty="0"/>
              <a:t>V terapii podstatné </a:t>
            </a:r>
            <a:r>
              <a:rPr lang="cs-CZ" sz="2400" dirty="0" err="1"/>
              <a:t>nalezt</a:t>
            </a:r>
            <a:r>
              <a:rPr lang="cs-CZ" sz="2400" dirty="0"/>
              <a:t> </a:t>
            </a:r>
            <a:r>
              <a:rPr lang="cs-CZ" sz="2400" i="1" dirty="0"/>
              <a:t>smysl.</a:t>
            </a:r>
          </a:p>
        </p:txBody>
      </p:sp>
    </p:spTree>
    <p:extLst>
      <p:ext uri="{BB962C8B-B14F-4D97-AF65-F5344CB8AC3E}">
        <p14:creationId xmlns:p14="http://schemas.microsoft.com/office/powerpoint/2010/main" val="10716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spiritualizované psychologie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Roberto </a:t>
            </a:r>
            <a:r>
              <a:rPr lang="cs-CZ" sz="2400" b="1" dirty="0" err="1"/>
              <a:t>Assagioli</a:t>
            </a:r>
            <a:r>
              <a:rPr lang="cs-CZ" sz="2400" dirty="0"/>
              <a:t> (1888 – 1974), italský psycholog, diskutoval s psychoanalýzou; navrhl </a:t>
            </a:r>
            <a:r>
              <a:rPr lang="cs-CZ" sz="2400" dirty="0" err="1"/>
              <a:t>psychosyntézu</a:t>
            </a:r>
            <a:r>
              <a:rPr lang="cs-CZ" sz="2400" dirty="0"/>
              <a:t>.</a:t>
            </a:r>
          </a:p>
          <a:p>
            <a:r>
              <a:rPr lang="cs-CZ" sz="2400" dirty="0"/>
              <a:t>Jde o to propracovat se ke spojení stávajícího já se svým vyšším já (a tím z Univerzálním Já) </a:t>
            </a:r>
          </a:p>
        </p:txBody>
      </p:sp>
    </p:spTree>
    <p:extLst>
      <p:ext uri="{BB962C8B-B14F-4D97-AF65-F5344CB8AC3E}">
        <p14:creationId xmlns:p14="http://schemas.microsoft.com/office/powerpoint/2010/main" val="14146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spiritualizované psychologie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8" y="2011363"/>
            <a:ext cx="3218629" cy="34480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Carl </a:t>
            </a:r>
            <a:r>
              <a:rPr lang="cs-CZ" sz="2400" b="1" dirty="0" err="1"/>
              <a:t>Rogers</a:t>
            </a:r>
            <a:r>
              <a:rPr lang="cs-CZ" sz="2400" dirty="0"/>
              <a:t> (1902 – 1987), iniciátor humanistické psychologie (s Abrahamem </a:t>
            </a:r>
            <a:r>
              <a:rPr lang="cs-CZ" sz="2400" dirty="0" err="1"/>
              <a:t>Maslowem</a:t>
            </a:r>
            <a:r>
              <a:rPr lang="cs-CZ" sz="2400" dirty="0"/>
              <a:t>)</a:t>
            </a:r>
          </a:p>
          <a:p>
            <a:r>
              <a:rPr lang="cs-CZ" sz="2400" dirty="0"/>
              <a:t>Přístup založený na meziosobním vztahu, a filozoficky vychází z myšlenek </a:t>
            </a:r>
            <a:r>
              <a:rPr lang="cs-CZ" sz="2400" dirty="0" err="1"/>
              <a:t>Sørena</a:t>
            </a:r>
            <a:r>
              <a:rPr lang="cs-CZ" sz="2400" dirty="0"/>
              <a:t> . </a:t>
            </a:r>
            <a:r>
              <a:rPr lang="cs-CZ" sz="2400" dirty="0" err="1"/>
              <a:t>Kirkegaarda</a:t>
            </a:r>
            <a:r>
              <a:rPr lang="cs-CZ" sz="2400" dirty="0"/>
              <a:t> a Martina </a:t>
            </a:r>
            <a:r>
              <a:rPr lang="cs-CZ" sz="2400" dirty="0" err="1"/>
              <a:t>Bubera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16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spiritualita - publikace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95" y="2011363"/>
            <a:ext cx="2413635" cy="34480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08" y="2043696"/>
            <a:ext cx="2374495" cy="3415717"/>
          </a:xfrm>
        </p:spPr>
      </p:pic>
    </p:spTree>
    <p:extLst>
      <p:ext uri="{BB962C8B-B14F-4D97-AF65-F5344CB8AC3E}">
        <p14:creationId xmlns:p14="http://schemas.microsoft.com/office/powerpoint/2010/main" val="21061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Transpersonální psychologie – </a:t>
            </a:r>
            <a:r>
              <a:rPr lang="cs-CZ" sz="2800" dirty="0" err="1"/>
              <a:t>stanislav</a:t>
            </a:r>
            <a:r>
              <a:rPr lang="cs-CZ" sz="2800" dirty="0"/>
              <a:t> </a:t>
            </a:r>
            <a:r>
              <a:rPr lang="cs-CZ" sz="2800" dirty="0" err="1"/>
              <a:t>grof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92" y="2025456"/>
            <a:ext cx="6902647" cy="3880822"/>
          </a:xfrm>
        </p:spPr>
      </p:pic>
    </p:spTree>
    <p:extLst>
      <p:ext uri="{BB962C8B-B14F-4D97-AF65-F5344CB8AC3E}">
        <p14:creationId xmlns:p14="http://schemas.microsoft.com/office/powerpoint/2010/main" val="17398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Transpersonální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Navazuje na humanistickou psychologii, počítá s transcendencí</a:t>
            </a:r>
          </a:p>
          <a:p>
            <a:r>
              <a:rPr lang="cs-CZ" sz="2800" dirty="0"/>
              <a:t>K zakladatelům patří </a:t>
            </a:r>
            <a:r>
              <a:rPr lang="cs-CZ" sz="2800" b="1" dirty="0"/>
              <a:t>Stanislav Grof</a:t>
            </a:r>
            <a:r>
              <a:rPr lang="cs-CZ" sz="2800" dirty="0"/>
              <a:t> (nar. 1931)</a:t>
            </a:r>
          </a:p>
          <a:p>
            <a:r>
              <a:rPr lang="cs-CZ" sz="2800" dirty="0"/>
              <a:t>Kontakt s transcendencí se navazoval pomocí psychoaktivních látek nebo Grofovou holotropní metodou</a:t>
            </a:r>
          </a:p>
          <a:p>
            <a:r>
              <a:rPr lang="cs-CZ" sz="2800" dirty="0"/>
              <a:t>Transpersonální </a:t>
            </a:r>
            <a:r>
              <a:rPr lang="cs-CZ" sz="2800" i="1" dirty="0" err="1"/>
              <a:t>peak</a:t>
            </a:r>
            <a:r>
              <a:rPr lang="cs-CZ" sz="2800" i="1" dirty="0"/>
              <a:t> </a:t>
            </a:r>
            <a:r>
              <a:rPr lang="cs-CZ" sz="2800" i="1" dirty="0" err="1"/>
              <a:t>experience</a:t>
            </a:r>
            <a:r>
              <a:rPr lang="cs-CZ" sz="2800" dirty="0"/>
              <a:t> umožňuje realizaci a </a:t>
            </a:r>
            <a:r>
              <a:rPr lang="cs-CZ" sz="2800" dirty="0" err="1"/>
              <a:t>zcelení</a:t>
            </a:r>
            <a:r>
              <a:rPr lang="cs-CZ" sz="2800" dirty="0"/>
              <a:t> osobnosti, naplňuje všechny touhy  </a:t>
            </a:r>
          </a:p>
        </p:txBody>
      </p:sp>
    </p:spTree>
    <p:extLst>
      <p:ext uri="{BB962C8B-B14F-4D97-AF65-F5344CB8AC3E}">
        <p14:creationId xmlns:p14="http://schemas.microsoft.com/office/powerpoint/2010/main" val="2947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 Stanislava </a:t>
            </a:r>
            <a:r>
              <a:rPr lang="cs-CZ" dirty="0" err="1"/>
              <a:t>grofa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94" y="2133190"/>
            <a:ext cx="2371002" cy="3390532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21" y="2221996"/>
            <a:ext cx="2341650" cy="3301726"/>
          </a:xfrm>
        </p:spPr>
      </p:pic>
    </p:spTree>
    <p:extLst>
      <p:ext uri="{BB962C8B-B14F-4D97-AF65-F5344CB8AC3E}">
        <p14:creationId xmlns:p14="http://schemas.microsoft.com/office/powerpoint/2010/main" val="21363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 Stanislava </a:t>
            </a:r>
            <a:r>
              <a:rPr lang="cs-CZ" dirty="0" err="1"/>
              <a:t>grofa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2" y="2068513"/>
            <a:ext cx="2324100" cy="33337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25" y="2071688"/>
            <a:ext cx="2314575" cy="3333750"/>
          </a:xfrm>
        </p:spPr>
      </p:pic>
    </p:spTree>
    <p:extLst>
      <p:ext uri="{BB962C8B-B14F-4D97-AF65-F5344CB8AC3E}">
        <p14:creationId xmlns:p14="http://schemas.microsoft.com/office/powerpoint/2010/main" val="4981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Transpersonální psychologie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Pozorování a výzkumy vědomí rozptylují současný mýtus materialistické vědy, že vědomí je průvodní projev (epifenomen) hmoty, tedy produkt neurofyziologických procesů v mozku. Ukazují, že vědomí je prvotní podstatnou vlastností bytí, a že je schopno mnoha různých činností, jichž lidský mozek není schopen. Podle všech nových poznatků je lidské vědomí součástí i účastníkem v rozsáhlém univerzálním poli kosmického vědomí, jež prostupuje veškerou existencí.</a:t>
            </a:r>
          </a:p>
          <a:p>
            <a:r>
              <a:rPr lang="cs-CZ" dirty="0"/>
              <a:t>— Grof, Stanislav. </a:t>
            </a:r>
            <a:r>
              <a:rPr lang="cs-CZ" i="1" dirty="0"/>
              <a:t>Psychologie budoucnosti</a:t>
            </a:r>
            <a:r>
              <a:rPr lang="cs-CZ" dirty="0"/>
              <a:t>, Perla 2004, str. 7.</a:t>
            </a:r>
          </a:p>
        </p:txBody>
      </p:sp>
    </p:spTree>
    <p:extLst>
      <p:ext uri="{BB962C8B-B14F-4D97-AF65-F5344CB8AC3E}">
        <p14:creationId xmlns:p14="http://schemas.microsoft.com/office/powerpoint/2010/main" val="13362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transpersonální konference 2016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8593" y="2035789"/>
            <a:ext cx="7642471" cy="3918144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281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spiritualita - publikace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72" y="2027805"/>
            <a:ext cx="2569981" cy="343105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35" y="2017713"/>
            <a:ext cx="2163354" cy="3441700"/>
          </a:xfrm>
        </p:spPr>
      </p:pic>
    </p:spTree>
    <p:extLst>
      <p:ext uri="{BB962C8B-B14F-4D97-AF65-F5344CB8AC3E}">
        <p14:creationId xmlns:p14="http://schemas.microsoft.com/office/powerpoint/2010/main" val="5326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Spiritualita – spřízněné výrazy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2016125"/>
            <a:ext cx="6382139" cy="3880822"/>
          </a:xfrm>
        </p:spPr>
      </p:pic>
    </p:spTree>
    <p:extLst>
      <p:ext uri="{BB962C8B-B14F-4D97-AF65-F5344CB8AC3E}">
        <p14:creationId xmlns:p14="http://schemas.microsoft.com/office/powerpoint/2010/main" val="3174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pojetí spirituality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Odvozeno od latinského </a:t>
            </a:r>
            <a:r>
              <a:rPr lang="cs-CZ" sz="2400" b="1" u="sng" dirty="0"/>
              <a:t>spiritus</a:t>
            </a:r>
            <a:r>
              <a:rPr lang="cs-CZ" sz="2400" dirty="0"/>
              <a:t> – duch; duchovnost, duchovní život</a:t>
            </a:r>
          </a:p>
          <a:p>
            <a:r>
              <a:rPr lang="cs-CZ" sz="2400" dirty="0"/>
              <a:t>Religionistika může objasnit, co je míněno jako duch pouze ve vazbě na filosofii člověka (filosofickou antropologii): původně (v různých jazycích) dech, princip života; později život, který dospěl k sebevědomí, subjektivitě,  svobodě, základ osobního bytí a jedinečné pozice člověka</a:t>
            </a:r>
          </a:p>
          <a:p>
            <a:r>
              <a:rPr lang="cs-CZ" sz="2400" dirty="0"/>
              <a:t>Původně spirituality – školy duchovního života zejm. v římskokatolické církvi (např. ignaciánská, mnišská, laická, stavovská, ženská, mužská)</a:t>
            </a:r>
          </a:p>
        </p:txBody>
      </p:sp>
    </p:spTree>
    <p:extLst>
      <p:ext uri="{BB962C8B-B14F-4D97-AF65-F5344CB8AC3E}">
        <p14:creationId xmlns:p14="http://schemas.microsoft.com/office/powerpoint/2010/main" val="22778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846</TotalTime>
  <Words>2745</Words>
  <Application>Microsoft Office PowerPoint</Application>
  <PresentationFormat>Širokoúhlá obrazovka</PresentationFormat>
  <Paragraphs>208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8" baseType="lpstr">
      <vt:lpstr>Arial</vt:lpstr>
      <vt:lpstr>Gill Sans MT</vt:lpstr>
      <vt:lpstr>Galerie</vt:lpstr>
      <vt:lpstr>Hnutí lidského potenciálu a eklektické směry</vt:lpstr>
      <vt:lpstr>Náboženství a jevy jemu podobné</vt:lpstr>
      <vt:lpstr>Náboženství a jevy jemu podobné</vt:lpstr>
      <vt:lpstr>Dva typy parareligiózních jevů</vt:lpstr>
      <vt:lpstr>Dva typy parareligiózních jevů</vt:lpstr>
      <vt:lpstr>Náboženství a spiritualita - publikace</vt:lpstr>
      <vt:lpstr>Náboženství a spiritualita - publikace</vt:lpstr>
      <vt:lpstr>Spiritualita – spřízněné výrazy</vt:lpstr>
      <vt:lpstr>Vývoj pojetí spirituality</vt:lpstr>
      <vt:lpstr>Vývoj pojetí spirituality</vt:lpstr>
      <vt:lpstr>Hermetismus – tradiční podoba nenáboženské spirituality</vt:lpstr>
      <vt:lpstr>Hermetismus – tradiční podoba nenáboženské spirituality</vt:lpstr>
      <vt:lpstr>Hermetické disciplíny</vt:lpstr>
      <vt:lpstr>Hermetické disciplíny</vt:lpstr>
      <vt:lpstr>Osobnosti nenáboženské spirituality</vt:lpstr>
      <vt:lpstr>Osobnosti nenáboženské spirituality</vt:lpstr>
      <vt:lpstr>Hnutí lidského potenciálu</vt:lpstr>
      <vt:lpstr>Směry pracují s předpokladem alfa stavu</vt:lpstr>
      <vt:lpstr>Směry pracují s předpokladem alfa stavu</vt:lpstr>
      <vt:lpstr>Silvova metoda kontroly mysli</vt:lpstr>
      <vt:lpstr>Publikace k silvově metodě</vt:lpstr>
      <vt:lpstr>Silvova metoda</vt:lpstr>
      <vt:lpstr>Silvova metoda – nabídka kurzů</vt:lpstr>
      <vt:lpstr>Silvova metoda – nabídka kurzů</vt:lpstr>
      <vt:lpstr>Co silvova metoda slibuje?</vt:lpstr>
      <vt:lpstr>Co silvova metoda slibuje?</vt:lpstr>
      <vt:lpstr>Silvova metoda - aktivity</vt:lpstr>
      <vt:lpstr>Jiní poskytovatelé servisu v oboru alfa stavu</vt:lpstr>
      <vt:lpstr>Jiní poskytovatelé servisu v oboru alfa stavu</vt:lpstr>
      <vt:lpstr>Jiní poskytovatelé servisu v oboru alfa stavu</vt:lpstr>
      <vt:lpstr>Dianetika a scientologie</vt:lpstr>
      <vt:lpstr>Dianetika a scientologie - symbolika</vt:lpstr>
      <vt:lpstr>Dianetika a scientologie</vt:lpstr>
      <vt:lpstr>Dianetika a Scientologie - struktura</vt:lpstr>
      <vt:lpstr>Dianetika a scientologie – sea org</vt:lpstr>
      <vt:lpstr>Dianetika a scientologie</vt:lpstr>
      <vt:lpstr>Dianetika a scientologie</vt:lpstr>
      <vt:lpstr>Hlubinná abreaktivní psychoterapie</vt:lpstr>
      <vt:lpstr>Eklektické směry</vt:lpstr>
      <vt:lpstr>Dvě podoby náboženského slučování </vt:lpstr>
      <vt:lpstr>Theosofické hnutí jako předchůdce nEW AGE</vt:lpstr>
      <vt:lpstr>Theosofické hnutí jako předchůdce nEW AGE</vt:lpstr>
      <vt:lpstr>Další vývoj theosofie</vt:lpstr>
      <vt:lpstr>New age jako eklektické hnutí </vt:lpstr>
      <vt:lpstr>Symbolika new age</vt:lpstr>
      <vt:lpstr>Symbolika new age</vt:lpstr>
      <vt:lpstr>Co je a co není new age </vt:lpstr>
      <vt:lpstr>Co je a co není new age</vt:lpstr>
      <vt:lpstr>Návaznost na hnutí new age</vt:lpstr>
      <vt:lpstr>Aktivity vlasty marka</vt:lpstr>
      <vt:lpstr>Proč název baraka</vt:lpstr>
      <vt:lpstr>Ukázka z baraky</vt:lpstr>
      <vt:lpstr>Psychologie a náboženství</vt:lpstr>
      <vt:lpstr>Příklady spiritualizované psychologie</vt:lpstr>
      <vt:lpstr>C. G. JUNg: červená kniha</vt:lpstr>
      <vt:lpstr>C. G. JUNg: červená kniha</vt:lpstr>
      <vt:lpstr>Příklady spiritualizované psychologie</vt:lpstr>
      <vt:lpstr>Příklady spiritualizované psychologie</vt:lpstr>
      <vt:lpstr>Příklady spiritualizované psychologie</vt:lpstr>
      <vt:lpstr>Transpersonální psychologie – stanislav grof</vt:lpstr>
      <vt:lpstr>Transpersonální psychologie</vt:lpstr>
      <vt:lpstr>Publikace Stanislava grofa</vt:lpstr>
      <vt:lpstr>Publikace Stanislava grofa</vt:lpstr>
      <vt:lpstr>Transpersonální psychologie</vt:lpstr>
      <vt:lpstr>Česká transpersonální konference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Hnutí lidského potenciálu a eklektick směry</dc:title>
  <dc:creator>Ivan Štampach</dc:creator>
  <cp:lastModifiedBy>Ivan Štampach</cp:lastModifiedBy>
  <cp:revision>61</cp:revision>
  <dcterms:created xsi:type="dcterms:W3CDTF">2016-03-19T17:49:17Z</dcterms:created>
  <dcterms:modified xsi:type="dcterms:W3CDTF">2021-12-11T13:38:16Z</dcterms:modified>
</cp:coreProperties>
</file>