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5" r:id="rId10"/>
    <p:sldId id="312" r:id="rId11"/>
    <p:sldId id="313" r:id="rId12"/>
    <p:sldId id="320" r:id="rId13"/>
    <p:sldId id="314" r:id="rId14"/>
    <p:sldId id="316" r:id="rId15"/>
    <p:sldId id="267" r:id="rId16"/>
    <p:sldId id="266" r:id="rId17"/>
    <p:sldId id="268" r:id="rId18"/>
    <p:sldId id="269" r:id="rId19"/>
    <p:sldId id="317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1" r:id="rId31"/>
    <p:sldId id="282" r:id="rId32"/>
    <p:sldId id="283" r:id="rId33"/>
    <p:sldId id="285" r:id="rId34"/>
    <p:sldId id="284" r:id="rId35"/>
    <p:sldId id="286" r:id="rId36"/>
    <p:sldId id="288" r:id="rId37"/>
    <p:sldId id="290" r:id="rId38"/>
    <p:sldId id="289" r:id="rId39"/>
    <p:sldId id="293" r:id="rId40"/>
    <p:sldId id="292" r:id="rId41"/>
    <p:sldId id="291" r:id="rId42"/>
    <p:sldId id="297" r:id="rId43"/>
    <p:sldId id="298" r:id="rId44"/>
    <p:sldId id="319" r:id="rId45"/>
    <p:sldId id="318" r:id="rId46"/>
    <p:sldId id="31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Štampach" userId="813171ebafb290ae" providerId="LiveId" clId="{42A47C28-B9B8-4439-A112-9E7C1C5D7B28}"/>
    <pc:docChg chg="custSel addSld delSld modSld modMainMaster">
      <pc:chgData name="Ivan Štampach" userId="813171ebafb290ae" providerId="LiveId" clId="{42A47C28-B9B8-4439-A112-9E7C1C5D7B28}" dt="2021-05-20T12:19:28.634" v="235" actId="207"/>
      <pc:docMkLst>
        <pc:docMk/>
      </pc:docMkLst>
      <pc:sldChg chg="modSp mod modTransition">
        <pc:chgData name="Ivan Štampach" userId="813171ebafb290ae" providerId="LiveId" clId="{42A47C28-B9B8-4439-A112-9E7C1C5D7B28}" dt="2021-05-20T12:19:28.634" v="235" actId="207"/>
        <pc:sldMkLst>
          <pc:docMk/>
          <pc:sldMk cId="627336099" sldId="256"/>
        </pc:sldMkLst>
        <pc:spChg chg="mod">
          <ac:chgData name="Ivan Štampach" userId="813171ebafb290ae" providerId="LiveId" clId="{42A47C28-B9B8-4439-A112-9E7C1C5D7B28}" dt="2021-05-20T12:19:28.634" v="235" actId="207"/>
          <ac:spMkLst>
            <pc:docMk/>
            <pc:sldMk cId="627336099" sldId="256"/>
            <ac:spMk id="2" creationId="{00000000-0000-0000-0000-000000000000}"/>
          </ac:spMkLst>
        </pc:spChg>
        <pc:spChg chg="mod">
          <ac:chgData name="Ivan Štampach" userId="813171ebafb290ae" providerId="LiveId" clId="{42A47C28-B9B8-4439-A112-9E7C1C5D7B28}" dt="2021-05-18T17:01:59.062" v="19" actId="20577"/>
          <ac:spMkLst>
            <pc:docMk/>
            <pc:sldMk cId="627336099" sldId="256"/>
            <ac:spMk id="3" creationId="{00000000-0000-0000-0000-000000000000}"/>
          </ac:spMkLst>
        </pc:spChg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785496735" sldId="257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767621109" sldId="25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897319065" sldId="259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067088366" sldId="260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039799071" sldId="261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027488884" sldId="262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6454577" sldId="264"/>
        </pc:sldMkLst>
      </pc:sldChg>
      <pc:sldChg chg="modSp mod modTransition">
        <pc:chgData name="Ivan Štampach" userId="813171ebafb290ae" providerId="LiveId" clId="{42A47C28-B9B8-4439-A112-9E7C1C5D7B28}" dt="2021-05-19T17:19:25.050" v="98" actId="121"/>
        <pc:sldMkLst>
          <pc:docMk/>
          <pc:sldMk cId="2717677027" sldId="265"/>
        </pc:sldMkLst>
        <pc:spChg chg="mod">
          <ac:chgData name="Ivan Štampach" userId="813171ebafb290ae" providerId="LiveId" clId="{42A47C28-B9B8-4439-A112-9E7C1C5D7B28}" dt="2021-05-19T17:19:25.050" v="98" actId="121"/>
          <ac:spMkLst>
            <pc:docMk/>
            <pc:sldMk cId="2717677027" sldId="265"/>
            <ac:spMk id="3" creationId="{00000000-0000-0000-0000-000000000000}"/>
          </ac:spMkLst>
        </pc:spChg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904515294" sldId="266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649876690" sldId="267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440358738" sldId="26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039839601" sldId="269"/>
        </pc:sldMkLst>
      </pc:sldChg>
      <pc:sldChg chg="modSp mod modTransition">
        <pc:chgData name="Ivan Štampach" userId="813171ebafb290ae" providerId="LiveId" clId="{42A47C28-B9B8-4439-A112-9E7C1C5D7B28}" dt="2021-05-19T17:34:33.569" v="233" actId="27636"/>
        <pc:sldMkLst>
          <pc:docMk/>
          <pc:sldMk cId="2897524179" sldId="270"/>
        </pc:sldMkLst>
        <pc:spChg chg="mod">
          <ac:chgData name="Ivan Štampach" userId="813171ebafb290ae" providerId="LiveId" clId="{42A47C28-B9B8-4439-A112-9E7C1C5D7B28}" dt="2021-05-19T17:34:33.569" v="233" actId="27636"/>
          <ac:spMkLst>
            <pc:docMk/>
            <pc:sldMk cId="2897524179" sldId="270"/>
            <ac:spMk id="3" creationId="{00000000-0000-0000-0000-000000000000}"/>
          </ac:spMkLst>
        </pc:spChg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043457670" sldId="271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540257200" sldId="272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758488607" sldId="273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230019927" sldId="274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887954245" sldId="275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528237890" sldId="276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018655600" sldId="277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12204471" sldId="27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552579979" sldId="280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24438554" sldId="281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157803739" sldId="282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248270793" sldId="283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991977409" sldId="284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374958592" sldId="285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944427607" sldId="286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664269476" sldId="28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152269791" sldId="289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46631628" sldId="290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942791116" sldId="291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957816609" sldId="292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79357031" sldId="293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369033245" sldId="296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162354644" sldId="297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5283182" sldId="29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067608561" sldId="307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198721873" sldId="30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094546768" sldId="311"/>
        </pc:sldMkLst>
      </pc:sldChg>
      <pc:sldChg chg="modSp mod modTransition">
        <pc:chgData name="Ivan Štampach" userId="813171ebafb290ae" providerId="LiveId" clId="{42A47C28-B9B8-4439-A112-9E7C1C5D7B28}" dt="2021-05-19T17:22:28.613" v="143" actId="20577"/>
        <pc:sldMkLst>
          <pc:docMk/>
          <pc:sldMk cId="2940459159" sldId="312"/>
        </pc:sldMkLst>
        <pc:spChg chg="mod">
          <ac:chgData name="Ivan Štampach" userId="813171ebafb290ae" providerId="LiveId" clId="{42A47C28-B9B8-4439-A112-9E7C1C5D7B28}" dt="2021-05-19T17:22:28.613" v="143" actId="20577"/>
          <ac:spMkLst>
            <pc:docMk/>
            <pc:sldMk cId="2940459159" sldId="312"/>
            <ac:spMk id="3" creationId="{F589F049-3CF8-4180-8324-1BCF4A19621F}"/>
          </ac:spMkLst>
        </pc:spChg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2880408366" sldId="313"/>
        </pc:sldMkLst>
      </pc:sldChg>
      <pc:sldChg chg="modSp mod modTransition">
        <pc:chgData name="Ivan Štampach" userId="813171ebafb290ae" providerId="LiveId" clId="{42A47C28-B9B8-4439-A112-9E7C1C5D7B28}" dt="2021-05-19T17:25:35.189" v="147" actId="207"/>
        <pc:sldMkLst>
          <pc:docMk/>
          <pc:sldMk cId="3539762604" sldId="314"/>
        </pc:sldMkLst>
        <pc:spChg chg="mod">
          <ac:chgData name="Ivan Štampach" userId="813171ebafb290ae" providerId="LiveId" clId="{42A47C28-B9B8-4439-A112-9E7C1C5D7B28}" dt="2021-05-19T17:25:35.189" v="147" actId="207"/>
          <ac:spMkLst>
            <pc:docMk/>
            <pc:sldMk cId="3539762604" sldId="314"/>
            <ac:spMk id="3" creationId="{2C7EB92B-B907-4F79-BE3E-76844C9F1342}"/>
          </ac:spMkLst>
        </pc:spChg>
      </pc:sldChg>
      <pc:sldChg chg="del modTransition">
        <pc:chgData name="Ivan Štampach" userId="813171ebafb290ae" providerId="LiveId" clId="{42A47C28-B9B8-4439-A112-9E7C1C5D7B28}" dt="2021-05-18T17:08:27.873" v="80" actId="2696"/>
        <pc:sldMkLst>
          <pc:docMk/>
          <pc:sldMk cId="217920644" sldId="315"/>
        </pc:sldMkLst>
      </pc:sldChg>
      <pc:sldChg chg="modSp mod modTransition">
        <pc:chgData name="Ivan Štampach" userId="813171ebafb290ae" providerId="LiveId" clId="{42A47C28-B9B8-4439-A112-9E7C1C5D7B28}" dt="2021-05-19T17:29:03.090" v="152" actId="207"/>
        <pc:sldMkLst>
          <pc:docMk/>
          <pc:sldMk cId="2931878173" sldId="316"/>
        </pc:sldMkLst>
        <pc:spChg chg="mod">
          <ac:chgData name="Ivan Štampach" userId="813171ebafb290ae" providerId="LiveId" clId="{42A47C28-B9B8-4439-A112-9E7C1C5D7B28}" dt="2021-05-19T17:29:03.090" v="152" actId="207"/>
          <ac:spMkLst>
            <pc:docMk/>
            <pc:sldMk cId="2931878173" sldId="316"/>
            <ac:spMk id="3" creationId="{FA06C48B-4CEE-48AA-AFA2-4BB641528289}"/>
          </ac:spMkLst>
        </pc:spChg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4005881049" sldId="317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517808157" sldId="318"/>
        </pc:sldMkLst>
      </pc:sldChg>
      <pc:sldChg chg="modTransition">
        <pc:chgData name="Ivan Štampach" userId="813171ebafb290ae" providerId="LiveId" clId="{42A47C28-B9B8-4439-A112-9E7C1C5D7B28}" dt="2021-05-18T17:05:49.583" v="45"/>
        <pc:sldMkLst>
          <pc:docMk/>
          <pc:sldMk cId="3706481138" sldId="319"/>
        </pc:sldMkLst>
      </pc:sldChg>
      <pc:sldChg chg="addSp delSp modSp new mod">
        <pc:chgData name="Ivan Štampach" userId="813171ebafb290ae" providerId="LiveId" clId="{42A47C28-B9B8-4439-A112-9E7C1C5D7B28}" dt="2021-05-18T17:08:15.796" v="79" actId="931"/>
        <pc:sldMkLst>
          <pc:docMk/>
          <pc:sldMk cId="1377237473" sldId="320"/>
        </pc:sldMkLst>
        <pc:spChg chg="mod">
          <ac:chgData name="Ivan Štampach" userId="813171ebafb290ae" providerId="LiveId" clId="{42A47C28-B9B8-4439-A112-9E7C1C5D7B28}" dt="2021-05-18T17:07:56.989" v="78" actId="20577"/>
          <ac:spMkLst>
            <pc:docMk/>
            <pc:sldMk cId="1377237473" sldId="320"/>
            <ac:spMk id="2" creationId="{E4D7458F-C36B-4194-9151-B9E66803CF5A}"/>
          </ac:spMkLst>
        </pc:spChg>
        <pc:spChg chg="del">
          <ac:chgData name="Ivan Štampach" userId="813171ebafb290ae" providerId="LiveId" clId="{42A47C28-B9B8-4439-A112-9E7C1C5D7B28}" dt="2021-05-18T17:08:15.796" v="79" actId="931"/>
          <ac:spMkLst>
            <pc:docMk/>
            <pc:sldMk cId="1377237473" sldId="320"/>
            <ac:spMk id="3" creationId="{9F8989D4-B58D-4FD6-B122-C36B032A35B6}"/>
          </ac:spMkLst>
        </pc:spChg>
        <pc:picChg chg="add mod">
          <ac:chgData name="Ivan Štampach" userId="813171ebafb290ae" providerId="LiveId" clId="{42A47C28-B9B8-4439-A112-9E7C1C5D7B28}" dt="2021-05-18T17:08:15.796" v="79" actId="931"/>
          <ac:picMkLst>
            <pc:docMk/>
            <pc:sldMk cId="1377237473" sldId="320"/>
            <ac:picMk id="5" creationId="{7F999E23-A5CA-4518-BDB9-2D1E2734C065}"/>
          </ac:picMkLst>
        </pc:picChg>
      </pc:sldChg>
      <pc:sldMasterChg chg="modTransition modSldLayout">
        <pc:chgData name="Ivan Štampach" userId="813171ebafb290ae" providerId="LiveId" clId="{42A47C28-B9B8-4439-A112-9E7C1C5D7B28}" dt="2021-05-18T17:05:49.583" v="45"/>
        <pc:sldMasterMkLst>
          <pc:docMk/>
          <pc:sldMasterMk cId="3351461457" sldId="2147483660"/>
        </pc:sldMasterMkLst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3235773010" sldId="2147483661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1703912755" sldId="2147483662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381276314" sldId="2147483663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3287912763" sldId="2147483664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4093984590" sldId="2147483665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979675386" sldId="2147483666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2570257654" sldId="2147483667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3624561259" sldId="2147483668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697324412" sldId="2147483669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1758046207" sldId="2147483670"/>
          </pc:sldLayoutMkLst>
        </pc:sldLayoutChg>
        <pc:sldLayoutChg chg="modTransition">
          <pc:chgData name="Ivan Štampach" userId="813171ebafb290ae" providerId="LiveId" clId="{42A47C28-B9B8-4439-A112-9E7C1C5D7B28}" dt="2021-05-18T17:05:49.583" v="45"/>
          <pc:sldLayoutMkLst>
            <pc:docMk/>
            <pc:sldMasterMk cId="3351461457" sldId="2147483660"/>
            <pc:sldLayoutMk cId="2853680996" sldId="2147483671"/>
          </pc:sldLayoutMkLst>
        </pc:sldLayoutChg>
      </pc:sldMasterChg>
    </pc:docChg>
  </pc:docChgLst>
  <pc:docChgLst>
    <pc:chgData name="Ivan Štampach" userId="813171ebafb290ae" providerId="LiveId" clId="{3902024C-378A-43DD-8C08-2A17227CE36A}"/>
    <pc:docChg chg="delSld modSld">
      <pc:chgData name="Ivan Štampach" userId="813171ebafb290ae" providerId="LiveId" clId="{3902024C-378A-43DD-8C08-2A17227CE36A}" dt="2021-10-15T20:02:37.666" v="64" actId="2696"/>
      <pc:docMkLst>
        <pc:docMk/>
      </pc:docMkLst>
      <pc:sldChg chg="modSp mod">
        <pc:chgData name="Ivan Štampach" userId="813171ebafb290ae" providerId="LiveId" clId="{3902024C-378A-43DD-8C08-2A17227CE36A}" dt="2021-10-15T19:58:12.828" v="60" actId="20577"/>
        <pc:sldMkLst>
          <pc:docMk/>
          <pc:sldMk cId="627336099" sldId="256"/>
        </pc:sldMkLst>
        <pc:spChg chg="mod">
          <ac:chgData name="Ivan Štampach" userId="813171ebafb290ae" providerId="LiveId" clId="{3902024C-378A-43DD-8C08-2A17227CE36A}" dt="2021-10-15T19:58:12.828" v="60" actId="20577"/>
          <ac:spMkLst>
            <pc:docMk/>
            <pc:sldMk cId="627336099" sldId="256"/>
            <ac:spMk id="3" creationId="{00000000-0000-0000-0000-000000000000}"/>
          </ac:spMkLst>
        </pc:spChg>
      </pc:sldChg>
      <pc:sldChg chg="del mod modShow">
        <pc:chgData name="Ivan Štampach" userId="813171ebafb290ae" providerId="LiveId" clId="{3902024C-378A-43DD-8C08-2A17227CE36A}" dt="2021-10-15T20:01:52.141" v="62" actId="2696"/>
        <pc:sldMkLst>
          <pc:docMk/>
          <pc:sldMk cId="1369033245" sldId="296"/>
        </pc:sldMkLst>
      </pc:sldChg>
      <pc:sldChg chg="del">
        <pc:chgData name="Ivan Štampach" userId="813171ebafb290ae" providerId="LiveId" clId="{3902024C-378A-43DD-8C08-2A17227CE36A}" dt="2021-10-15T20:02:30.882" v="63" actId="2696"/>
        <pc:sldMkLst>
          <pc:docMk/>
          <pc:sldMk cId="4067608561" sldId="307"/>
        </pc:sldMkLst>
      </pc:sldChg>
      <pc:sldChg chg="del">
        <pc:chgData name="Ivan Štampach" userId="813171ebafb290ae" providerId="LiveId" clId="{3902024C-378A-43DD-8C08-2A17227CE36A}" dt="2021-10-15T20:02:37.666" v="64" actId="2696"/>
        <pc:sldMkLst>
          <pc:docMk/>
          <pc:sldMk cId="198721873" sldId="308"/>
        </pc:sldMkLst>
      </pc:sldChg>
    </pc:docChg>
  </pc:docChgLst>
  <pc:docChgLst>
    <pc:chgData name="Ivan Štampach" userId="813171ebafb290ae" providerId="LiveId" clId="{34F517B1-DDCA-43C3-8871-A93042E0C478}"/>
    <pc:docChg chg="modSld">
      <pc:chgData name="Ivan Štampach" userId="813171ebafb290ae" providerId="LiveId" clId="{34F517B1-DDCA-43C3-8871-A93042E0C478}" dt="2021-09-22T14:15:09.351" v="1" actId="14100"/>
      <pc:docMkLst>
        <pc:docMk/>
      </pc:docMkLst>
      <pc:sldChg chg="modSp mod">
        <pc:chgData name="Ivan Štampach" userId="813171ebafb290ae" providerId="LiveId" clId="{34F517B1-DDCA-43C3-8871-A93042E0C478}" dt="2021-09-22T14:15:09.351" v="1" actId="14100"/>
        <pc:sldMkLst>
          <pc:docMk/>
          <pc:sldMk cId="1369033245" sldId="296"/>
        </pc:sldMkLst>
        <pc:graphicFrameChg chg="mod modGraphic">
          <ac:chgData name="Ivan Štampach" userId="813171ebafb290ae" providerId="LiveId" clId="{34F517B1-DDCA-43C3-8871-A93042E0C478}" dt="2021-09-22T14:15:09.351" v="1" actId="14100"/>
          <ac:graphicFrameMkLst>
            <pc:docMk/>
            <pc:sldMk cId="1369033245" sldId="296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6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2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165C-A4B1-476F-8881-9E7B5DFF3204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F6E5CDF-F3AF-4AEE-8E08-336C8C70B1E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4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13" name="arrow.wav"/>
          </p:stSnd>
        </p:sndAc>
      </p:transition>
    </mc:Choice>
    <mc:Fallback xmlns="">
      <p:transition spd="slow">
        <p:push dir="u"/>
        <p:sndAc>
          <p:stSnd>
            <p:snd r:embed="rId15" name="arrow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Sekularita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Sekulární společnost, sekularismus </a:t>
            </a:r>
          </a:p>
          <a:p>
            <a:r>
              <a:rPr lang="cs-CZ" sz="2800" dirty="0"/>
              <a:t>a současná religiozita</a:t>
            </a:r>
          </a:p>
        </p:txBody>
      </p:sp>
    </p:spTree>
    <p:extLst>
      <p:ext uri="{BB962C8B-B14F-4D97-AF65-F5344CB8AC3E}">
        <p14:creationId xmlns:p14="http://schemas.microsoft.com/office/powerpoint/2010/main" val="6273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2379D-53DB-4C11-B55B-99EBF3A2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Sekularizace a biblická tradice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89F049-3CF8-4180-8324-1BCF4A19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Sekulární společnost vychází z kritiky náboženství Západu</a:t>
            </a:r>
          </a:p>
          <a:p>
            <a:r>
              <a:rPr lang="cs-CZ" sz="2400" dirty="0"/>
              <a:t>Ve vztahu ke křesťanství – náboženský liberalismus, modernismus, nenáboženská intepretace křesťanství</a:t>
            </a:r>
          </a:p>
          <a:p>
            <a:r>
              <a:rPr lang="cs-CZ" sz="2400" dirty="0"/>
              <a:t>Ve vztahu k judaismu – </a:t>
            </a:r>
            <a:r>
              <a:rPr lang="cs-CZ" sz="2400" dirty="0" err="1"/>
              <a:t>haskala</a:t>
            </a:r>
            <a:r>
              <a:rPr lang="cs-CZ" sz="2400" dirty="0"/>
              <a:t> (židovské osvícenství), reformní (progresivní, liberální) judaismus, humanistický judaismus</a:t>
            </a:r>
          </a:p>
          <a:p>
            <a:r>
              <a:rPr lang="cs-CZ" sz="2400" dirty="0"/>
              <a:t>Opouštění obou zakládajících náboženství </a:t>
            </a:r>
          </a:p>
        </p:txBody>
      </p:sp>
    </p:spTree>
    <p:extLst>
      <p:ext uri="{BB962C8B-B14F-4D97-AF65-F5344CB8AC3E}">
        <p14:creationId xmlns:p14="http://schemas.microsoft.com/office/powerpoint/2010/main" val="29404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443D5-0C8D-4D95-A8B2-30B79474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Sekularizace a biblická tradice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B3D94-1B40-4C36-9BE3-093579F3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Sekularizace se prosazuje v zemích s biblickou tradicí, která vstřebala i podněty antické kultury a civilizace</a:t>
            </a:r>
          </a:p>
          <a:p>
            <a:r>
              <a:rPr lang="cs-CZ" sz="2400" dirty="0"/>
              <a:t>Z tohoto prostředí se šíří do jiných částí světa</a:t>
            </a:r>
          </a:p>
          <a:p>
            <a:r>
              <a:rPr lang="cs-CZ" sz="2400" dirty="0"/>
              <a:t>Má však analogie: konfuciánství a částečně taoismus v kulturním okruhu Číny odstup od tradičního lidového náboženství, spíš životní filosofie, etika</a:t>
            </a:r>
          </a:p>
          <a:p>
            <a:r>
              <a:rPr lang="cs-CZ" sz="2400" dirty="0"/>
              <a:t>Buddhismus jako obrat k člověku, relativizace božstev</a:t>
            </a:r>
          </a:p>
        </p:txBody>
      </p:sp>
    </p:spTree>
    <p:extLst>
      <p:ext uri="{BB962C8B-B14F-4D97-AF65-F5344CB8AC3E}">
        <p14:creationId xmlns:p14="http://schemas.microsoft.com/office/powerpoint/2010/main" val="28804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7458F-C36B-4194-9151-B9E66803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Sekularizace a biblická tradice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999E23-A5CA-4518-BDB9-2D1E2734C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9" y="2016125"/>
            <a:ext cx="8246146" cy="3449638"/>
          </a:xfrm>
        </p:spPr>
      </p:pic>
    </p:spTree>
    <p:extLst>
      <p:ext uri="{BB962C8B-B14F-4D97-AF65-F5344CB8AC3E}">
        <p14:creationId xmlns:p14="http://schemas.microsoft.com/office/powerpoint/2010/main" val="13772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4EDCA-5F6B-4F89-B8E8-EED5B2F7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Biblické motivy podporující sekularizaci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7EB92B-B907-4F79-BE3E-76844C9F1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Bůh odmítá dát si jméno, není zbožštěním žádného přírodního jevu nebo historické postavy</a:t>
            </a:r>
          </a:p>
          <a:p>
            <a:r>
              <a:rPr lang="cs-CZ" sz="2400" b="1" i="1" dirty="0">
                <a:solidFill>
                  <a:schemeClr val="accent4">
                    <a:lumMod val="50000"/>
                  </a:schemeClr>
                </a:solidFill>
              </a:rPr>
              <a:t>Ehjé, ašer ehjé</a:t>
            </a:r>
            <a:r>
              <a:rPr lang="cs-CZ" sz="2400" dirty="0"/>
              <a:t> – Jsem, který jsem; v jistém smyslu Bezejmenný, samo Bytí, resp. Život, děj, Bůh jako sloveso</a:t>
            </a:r>
          </a:p>
          <a:p>
            <a:r>
              <a:rPr lang="cs-CZ" sz="2400" dirty="0"/>
              <a:t>Židé nikdy nevyslovují jméno Jahve, mluví o Bohu nepřímo, spíše je tématem člověk, jeho jednání; etický obrat, změna náboženského paradigmatu</a:t>
            </a:r>
          </a:p>
        </p:txBody>
      </p:sp>
    </p:spTree>
    <p:extLst>
      <p:ext uri="{BB962C8B-B14F-4D97-AF65-F5344CB8AC3E}">
        <p14:creationId xmlns:p14="http://schemas.microsoft.com/office/powerpoint/2010/main" val="35397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2520C-1AB8-4EC9-81F8-263BF29E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„odkouzlení“ přírodních a sociálních sil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06C48B-4CEE-48AA-AFA2-4BB641528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Mocnosti přírody nevládnou nad člověkem, v Genesis Slunce a Měsíc – svítilny; provokace ve srovnání se sousedními (a jinými) národy</a:t>
            </a:r>
          </a:p>
          <a:p>
            <a:r>
              <a:rPr lang="cs-CZ" sz="2400" dirty="0"/>
              <a:t>Země člověku dána, aby o ni pečoval; Jan Heller: </a:t>
            </a:r>
            <a:r>
              <a:rPr lang="cs-CZ" sz="2400" b="1" i="1" dirty="0">
                <a:solidFill>
                  <a:schemeClr val="accent4">
                    <a:lumMod val="50000"/>
                  </a:schemeClr>
                </a:solidFill>
              </a:rPr>
              <a:t>Člověk pastýř přírody</a:t>
            </a:r>
          </a:p>
          <a:p>
            <a:r>
              <a:rPr lang="cs-CZ" sz="2400" dirty="0"/>
              <a:t>Sociální instituce nejsou zbožštěny; král může být předmětem kritiky: proroci</a:t>
            </a:r>
          </a:p>
          <a:p>
            <a:r>
              <a:rPr lang="cs-CZ" sz="2400" dirty="0"/>
              <a:t>Orientace spíše na budoucnost než na minulost; důležitý čas, tento čas, tento věk</a:t>
            </a:r>
          </a:p>
        </p:txBody>
      </p:sp>
    </p:spTree>
    <p:extLst>
      <p:ext uri="{BB962C8B-B14F-4D97-AF65-F5344CB8AC3E}">
        <p14:creationId xmlns:p14="http://schemas.microsoft.com/office/powerpoint/2010/main" val="29318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Společnost se sekularizuje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Sekulární stát </a:t>
            </a:r>
            <a:r>
              <a:rPr lang="cs-CZ" sz="2400" dirty="0"/>
              <a:t>se uplatňuje v rostoucím počtu zemí</a:t>
            </a:r>
          </a:p>
          <a:p>
            <a:r>
              <a:rPr lang="cs-CZ" sz="2400" dirty="0"/>
              <a:t>Neváže se na žádné vyznání, nekoná náboženskou ani protináboženskou činnost</a:t>
            </a:r>
          </a:p>
          <a:p>
            <a:r>
              <a:rPr lang="cs-CZ" sz="2400" dirty="0"/>
              <a:t>Od náboženství je odděleno i vzdělání (otázka církevních škol)</a:t>
            </a:r>
          </a:p>
          <a:p>
            <a:r>
              <a:rPr lang="cs-CZ" sz="2400" dirty="0"/>
              <a:t>Kombinace svobody vyznání a kontroly náboženských organizací</a:t>
            </a:r>
          </a:p>
        </p:txBody>
      </p:sp>
    </p:spTree>
    <p:extLst>
      <p:ext uri="{BB962C8B-B14F-4D97-AF65-F5344CB8AC3E}">
        <p14:creationId xmlns:p14="http://schemas.microsoft.com/office/powerpoint/2010/main" val="16498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Hromadná data potvrzuje sekularizaci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lidí hlásících se k náboženské příslušnosti:</a:t>
            </a:r>
          </a:p>
          <a:p>
            <a:r>
              <a:rPr lang="cs-CZ" sz="2800" b="1"/>
              <a:t>1950 ………………………………….…... </a:t>
            </a:r>
            <a:r>
              <a:rPr lang="cs-CZ" sz="2800" b="1" dirty="0"/>
              <a:t>7 100 000 </a:t>
            </a:r>
          </a:p>
          <a:p>
            <a:r>
              <a:rPr lang="cs-CZ" sz="2800" b="1" dirty="0"/>
              <a:t>1991 ……………………………………… 4 502 622 </a:t>
            </a:r>
          </a:p>
          <a:p>
            <a:r>
              <a:rPr lang="cs-CZ" sz="2800" b="1" dirty="0"/>
              <a:t>2001 ……………………………….. ……. 3 066 287 </a:t>
            </a:r>
          </a:p>
          <a:p>
            <a:r>
              <a:rPr lang="cs-CZ" sz="2800" b="1" dirty="0"/>
              <a:t>2011 ……………………………………… 1 467 438 </a:t>
            </a:r>
          </a:p>
        </p:txBody>
      </p:sp>
    </p:spTree>
    <p:extLst>
      <p:ext uri="{BB962C8B-B14F-4D97-AF65-F5344CB8AC3E}">
        <p14:creationId xmlns:p14="http://schemas.microsoft.com/office/powerpoint/2010/main" val="29045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Agnosticismus a náboženská indiference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Zdrženlivý postoj k náboženským tématům: nemůžeme poznat, je-li Bůh (bohové, transcendence) a jeho/jejich vlastnosti a činy, a proto k němu/nim nelze zaujmout postoj</a:t>
            </a:r>
          </a:p>
          <a:p>
            <a:r>
              <a:rPr lang="cs-CZ" sz="2400" dirty="0"/>
              <a:t>Některé výzkumy identifkují pozici </a:t>
            </a:r>
            <a:r>
              <a:rPr lang="cs-CZ" sz="2400" b="1" dirty="0"/>
              <a:t>hledajících</a:t>
            </a:r>
            <a:r>
              <a:rPr lang="cs-CZ" sz="2400" dirty="0"/>
              <a:t>: nevědí, ale chtějí vědět</a:t>
            </a:r>
          </a:p>
          <a:p>
            <a:r>
              <a:rPr lang="cs-CZ" sz="2400" dirty="0"/>
              <a:t>Pravděpodobně převažující postoj: je lhostejné, zda nějaká verze transcendence je nebo není, nezaujímá se k ní vztah, a proto jde o postoj nenáboženský </a:t>
            </a:r>
          </a:p>
        </p:txBody>
      </p:sp>
    </p:spTree>
    <p:extLst>
      <p:ext uri="{BB962C8B-B14F-4D97-AF65-F5344CB8AC3E}">
        <p14:creationId xmlns:p14="http://schemas.microsoft.com/office/powerpoint/2010/main" val="34403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Ateismus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Etymologicky odmítnutí Boha – neteistická náboženství (buddhismus, taoismus, konfuciánství); neteistická interpretace křesťanství; </a:t>
            </a:r>
            <a:r>
              <a:rPr lang="cs-CZ" sz="2400" dirty="0" err="1"/>
              <a:t>Balagangadhara</a:t>
            </a:r>
            <a:r>
              <a:rPr lang="cs-CZ" sz="2400" dirty="0"/>
              <a:t> </a:t>
            </a:r>
            <a:r>
              <a:rPr lang="cs-CZ" sz="2400" dirty="0" err="1"/>
              <a:t>Ráo</a:t>
            </a:r>
            <a:r>
              <a:rPr lang="cs-CZ" sz="2400" dirty="0"/>
              <a:t>: indické tradice nejsou náboženstvím</a:t>
            </a:r>
          </a:p>
          <a:p>
            <a:r>
              <a:rPr lang="cs-CZ" sz="2400" dirty="0"/>
              <a:t>Důsledně pojatý ateismus: odmítnutí transcendence </a:t>
            </a:r>
          </a:p>
          <a:p>
            <a:r>
              <a:rPr lang="cs-CZ" sz="2400" dirty="0"/>
              <a:t>Transcendence (přesah) u některých ateistů: sebepřesažení v tvůrčím činu, Jean Paul Sartre (1905 – 1980)</a:t>
            </a:r>
          </a:p>
          <a:p>
            <a:r>
              <a:rPr lang="cs-CZ" sz="2400" dirty="0"/>
              <a:t>Neteistická mystika Ericha </a:t>
            </a:r>
            <a:r>
              <a:rPr lang="cs-CZ" sz="2400" dirty="0" err="1"/>
              <a:t>Fromma</a:t>
            </a:r>
            <a:r>
              <a:rPr lang="cs-CZ" sz="2400" dirty="0"/>
              <a:t> (1900 – 1980)</a:t>
            </a:r>
          </a:p>
        </p:txBody>
      </p:sp>
    </p:spTree>
    <p:extLst>
      <p:ext uri="{BB962C8B-B14F-4D97-AF65-F5344CB8AC3E}">
        <p14:creationId xmlns:p14="http://schemas.microsoft.com/office/powerpoint/2010/main" val="40398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F143287-997C-4FD9-9665-0B3DC6CD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Neteistická interpretace judaismu</a:t>
            </a:r>
          </a:p>
        </p:txBody>
      </p:sp>
      <p:pic>
        <p:nvPicPr>
          <p:cNvPr id="8" name="Zástupný obsah 7" descr="Obsah obrázku muž, starší&#10;&#10;Popis byl vytvořen automaticky">
            <a:extLst>
              <a:ext uri="{FF2B5EF4-FFF2-40B4-BE49-F238E27FC236}">
                <a16:creationId xmlns:a16="http://schemas.microsoft.com/office/drawing/2014/main" id="{B1B69D62-FF7B-47B2-875F-13DDB2B4B0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88" y="2017713"/>
            <a:ext cx="3079463" cy="3762102"/>
          </a:xfrm>
        </p:spPr>
      </p:pic>
      <p:pic>
        <p:nvPicPr>
          <p:cNvPr id="10" name="Zástupný obsah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3E5281A8-5FEC-4A18-8B65-C99666C9F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335" y="2017712"/>
            <a:ext cx="2566754" cy="3762103"/>
          </a:xfrm>
        </p:spPr>
      </p:pic>
    </p:spTree>
    <p:extLst>
      <p:ext uri="{BB962C8B-B14F-4D97-AF65-F5344CB8AC3E}">
        <p14:creationId xmlns:p14="http://schemas.microsoft.com/office/powerpoint/2010/main" val="40058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5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předobrazy sekularizace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63" y="2011363"/>
            <a:ext cx="2495299" cy="344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antice a pak v novověku se objevují jednotlivé postavy odmítající náboženství</a:t>
            </a:r>
          </a:p>
          <a:p>
            <a:r>
              <a:rPr lang="cs-CZ" dirty="0"/>
              <a:t>Řekové: Leukippos z Milétu (500 – 440), Démokritos z Abdér (cca 460 – 370) – materialisté, atomisté; Epikúros ze Samu (341 – 270) - hedónista</a:t>
            </a:r>
          </a:p>
          <a:p>
            <a:r>
              <a:rPr lang="cs-CZ" dirty="0"/>
              <a:t>Římané: Titus Lucretius Carus (97 – 55) – připouštěl bohy, ale nemají nic společného s našim světem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4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Podoby ateismu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39480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„Ateismus hlavy“ – teoretické odmítnutí Boha, resp. transcendence, aniž by šlo o odmítnutí náboženství v rovině emocionální, např. Egon Bondy, (1930 – 2007): </a:t>
            </a:r>
            <a:r>
              <a:rPr lang="cs-CZ" sz="2800" b="1" i="1" dirty="0">
                <a:solidFill>
                  <a:schemeClr val="accent4">
                    <a:lumMod val="50000"/>
                  </a:schemeClr>
                </a:solidFill>
              </a:rPr>
              <a:t>Juliiny otázky</a:t>
            </a:r>
            <a:r>
              <a:rPr lang="cs-CZ" sz="2800" i="1" dirty="0"/>
              <a:t> </a:t>
            </a:r>
            <a:r>
              <a:rPr lang="cs-CZ" sz="2800" dirty="0"/>
              <a:t>(napsáno 1970), vydání </a:t>
            </a:r>
            <a:r>
              <a:rPr lang="cs-CZ" sz="2800" i="1" dirty="0"/>
              <a:t>Filosofické dílo sv. II.</a:t>
            </a:r>
            <a:r>
              <a:rPr lang="cs-CZ" sz="2800" dirty="0"/>
              <a:t>, Praha, DharmaGaia, 2007</a:t>
            </a:r>
          </a:p>
          <a:p>
            <a:r>
              <a:rPr lang="cs-CZ" sz="2800" dirty="0"/>
              <a:t>„Ateismus srdce“ – teoreticky uznává, příp. hájí náboženské pozice, nezaujímá praktický postoj </a:t>
            </a:r>
          </a:p>
        </p:txBody>
      </p:sp>
    </p:spTree>
    <p:extLst>
      <p:ext uri="{BB962C8B-B14F-4D97-AF65-F5344CB8AC3E}">
        <p14:creationId xmlns:p14="http://schemas.microsoft.com/office/powerpoint/2010/main" val="2897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Podoby ateismu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Deklarovaný</a:t>
            </a:r>
            <a:r>
              <a:rPr lang="cs-CZ" sz="2400" dirty="0"/>
              <a:t> ateismus – výslovně vyjadřovaný, ateismus jako „vyznání“, ateismus jako náboženství naruby; ateismus dogmatický</a:t>
            </a:r>
          </a:p>
          <a:p>
            <a:r>
              <a:rPr lang="cs-CZ" sz="2400" b="1" dirty="0"/>
              <a:t>Militantní</a:t>
            </a:r>
            <a:r>
              <a:rPr lang="cs-CZ" sz="2400" dirty="0"/>
              <a:t> ateismus – bojuje za prosazení ateismu ve veřejné sféře, získává náboženské lidi pro ateismus, v krajním případě se dopouští násilí; je-li u moci, omezuje, příp. zakazuje náboženství (např.  Albánie v 70. a 80. letech 20. stol.)</a:t>
            </a:r>
          </a:p>
        </p:txBody>
      </p:sp>
    </p:spTree>
    <p:extLst>
      <p:ext uri="{BB962C8B-B14F-4D97-AF65-F5344CB8AC3E}">
        <p14:creationId xmlns:p14="http://schemas.microsoft.com/office/powerpoint/2010/main" val="40434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Militantní ateismus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42" y="2090057"/>
            <a:ext cx="4299882" cy="3368805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Richard Dawkins</a:t>
            </a:r>
            <a:r>
              <a:rPr lang="cs-CZ" sz="2800" dirty="0"/>
              <a:t> ( </a:t>
            </a:r>
            <a:r>
              <a:rPr lang="cs-CZ" sz="2800" dirty="0">
                <a:cs typeface="Arial" panose="020B0604020202020204" pitchFamily="34" charset="0"/>
              </a:rPr>
              <a:t>⃰1941): britský biolog, píše knihy na obhajobu ateismu; spojován s masovým vylepováním plakátu na podporu ateismu, misionář ateismu, ve svých knihách se věřící vysmívá.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402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z hlediska obsahu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Akuzativní</a:t>
            </a:r>
            <a:r>
              <a:rPr lang="cs-CZ" sz="2400" dirty="0"/>
              <a:t> ateismus – žalující, obviňující</a:t>
            </a:r>
          </a:p>
          <a:p>
            <a:r>
              <a:rPr lang="cs-CZ" sz="2400" dirty="0"/>
              <a:t>Základní argument: je-li Bůh všemocný a zároveň dobrý, jak může dopustit tolik utrpení, včetně utrpení nevinných, které si nezpůsobují lidé mezi sebou; poukazuje na zločinné jednání motivované vírou</a:t>
            </a:r>
          </a:p>
          <a:p>
            <a:r>
              <a:rPr lang="cs-CZ" sz="2400" dirty="0"/>
              <a:t>Nemusí nutně znamenat odmítnutí Boha, může jít o </a:t>
            </a:r>
            <a:r>
              <a:rPr lang="cs-CZ" sz="2400" b="1" dirty="0"/>
              <a:t>antiteismus</a:t>
            </a:r>
            <a:r>
              <a:rPr lang="cs-CZ" sz="2400" dirty="0"/>
              <a:t>, odpor vůči Bohu, i kdyby skutečně byl; může se pojit s uznáváním neteistické transcendence, případně s deismem (Bůh nezasahuje do světa)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584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Akuzativní ateismus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04" y="2016125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12300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Akuzativní ateismus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98" y="2108717"/>
            <a:ext cx="3487196" cy="3350145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280" y="2017713"/>
            <a:ext cx="3507464" cy="3441700"/>
          </a:xfrm>
        </p:spPr>
      </p:pic>
    </p:spTree>
    <p:extLst>
      <p:ext uri="{BB962C8B-B14F-4D97-AF65-F5344CB8AC3E}">
        <p14:creationId xmlns:p14="http://schemas.microsoft.com/office/powerpoint/2010/main" val="8879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5" name="arrow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35" y="2017343"/>
            <a:ext cx="4861830" cy="3441520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Humanistický ateismus:</a:t>
            </a:r>
            <a:r>
              <a:rPr lang="cs-CZ" dirty="0"/>
              <a:t> Boží všemoc znemožňuje člověku jednat svobodně, bere člověku důstojnost; v zájmu lidské důstojnosti nutno Boha odmítnout</a:t>
            </a:r>
          </a:p>
          <a:p>
            <a:endParaRPr lang="cs-CZ" b="1" dirty="0"/>
          </a:p>
          <a:p>
            <a:r>
              <a:rPr lang="cs-CZ" b="1" dirty="0"/>
              <a:t>Jean Paul Sartre</a:t>
            </a:r>
            <a:r>
              <a:rPr lang="cs-CZ" dirty="0"/>
              <a:t> (1905 – 1980) existencialistický filosof zahrnující myšlenky psychoanalýzy a marxismu</a:t>
            </a:r>
          </a:p>
        </p:txBody>
      </p:sp>
    </p:spTree>
    <p:extLst>
      <p:ext uri="{BB962C8B-B14F-4D97-AF65-F5344CB8AC3E}">
        <p14:creationId xmlns:p14="http://schemas.microsoft.com/office/powerpoint/2010/main" val="15282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0" y="2011363"/>
            <a:ext cx="2428204" cy="344805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Křesťanská diskuse s humanistickým ateismem.</a:t>
            </a:r>
          </a:p>
          <a:p>
            <a:r>
              <a:rPr lang="cs-CZ" sz="2400" b="1" dirty="0"/>
              <a:t>Jacques </a:t>
            </a:r>
            <a:r>
              <a:rPr lang="cs-CZ" sz="2400" b="1" dirty="0" err="1"/>
              <a:t>Maritain</a:t>
            </a:r>
            <a:r>
              <a:rPr lang="cs-CZ" sz="2400" dirty="0"/>
              <a:t> (1882 – 1973): křesťanství vykládat humanisticky; Bůh člověkem -  to obnovuje a posiluje důstojnost člověka, </a:t>
            </a:r>
            <a:r>
              <a:rPr lang="cs-CZ" sz="2400" b="1" dirty="0"/>
              <a:t>integrální humanismus</a:t>
            </a:r>
          </a:p>
        </p:txBody>
      </p:sp>
    </p:spTree>
    <p:extLst>
      <p:ext uri="{BB962C8B-B14F-4D97-AF65-F5344CB8AC3E}">
        <p14:creationId xmlns:p14="http://schemas.microsoft.com/office/powerpoint/2010/main" val="10186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4" y="2016125"/>
            <a:ext cx="7572376" cy="3449638"/>
          </a:xfrm>
        </p:spPr>
      </p:pic>
    </p:spTree>
    <p:extLst>
      <p:ext uri="{BB962C8B-B14F-4D97-AF65-F5344CB8AC3E}">
        <p14:creationId xmlns:p14="http://schemas.microsoft.com/office/powerpoint/2010/main" val="2122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053" t="20694" r="-28053" b="-20694"/>
          <a:stretch/>
        </p:blipFill>
        <p:spPr>
          <a:xfrm>
            <a:off x="1813810" y="1959429"/>
            <a:ext cx="10374471" cy="48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předobrazy sekularizace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52" y="2011363"/>
            <a:ext cx="215912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Analogie v Indii: škola Čárváka (též Lókajata), empirismus (obrázek), skepse, materialismus, odmítají náboženské představy védské tradice i buddhismu a rovněž náboženské rituály</a:t>
            </a:r>
          </a:p>
        </p:txBody>
      </p:sp>
    </p:spTree>
    <p:extLst>
      <p:ext uri="{BB962C8B-B14F-4D97-AF65-F5344CB8AC3E}">
        <p14:creationId xmlns:p14="http://schemas.microsoft.com/office/powerpoint/2010/main" val="37676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Sociální ateismus</a:t>
            </a:r>
            <a:r>
              <a:rPr lang="cs-CZ" sz="2400" dirty="0"/>
              <a:t> – náboženství nebere vážně útlak a bídu; slibuje lidem řešení v záhrobí (nebeské království); tím jim bere ochotu a odvahu aktivně jednat proti příčinám těžké sociální situace; v zájmu nastolení spravedlivé společnosti třeba Boha odmítnout</a:t>
            </a:r>
          </a:p>
          <a:p>
            <a:r>
              <a:rPr lang="cs-CZ" sz="2400" dirty="0"/>
              <a:t>Karel Marx (1818 – 1883) – klasik sociálního ateismu</a:t>
            </a:r>
          </a:p>
          <a:p>
            <a:r>
              <a:rPr lang="cs-CZ" sz="2400" dirty="0"/>
              <a:t>Sociální ateisté s jinou vizí </a:t>
            </a:r>
            <a:r>
              <a:rPr lang="cs-CZ" sz="2400" dirty="0" err="1"/>
              <a:t>společnoti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44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5" y="2153801"/>
            <a:ext cx="2192695" cy="3168603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Křesťanská diskuse se sociálním ateismem:</a:t>
            </a:r>
          </a:p>
          <a:p>
            <a:pPr marL="0" indent="0">
              <a:buNone/>
            </a:pPr>
            <a:r>
              <a:rPr lang="cs-CZ" sz="2400" dirty="0"/>
              <a:t>a) ideální společnost v pozemských         poměrech není možná;</a:t>
            </a:r>
          </a:p>
          <a:p>
            <a:pPr marL="0" indent="0">
              <a:buNone/>
            </a:pPr>
            <a:r>
              <a:rPr lang="cs-CZ" sz="2400" dirty="0"/>
              <a:t>b) náboženský zápas o větší sociální         spravedlnost</a:t>
            </a:r>
          </a:p>
        </p:txBody>
      </p:sp>
    </p:spTree>
    <p:extLst>
      <p:ext uri="{BB962C8B-B14F-4D97-AF65-F5344CB8AC3E}">
        <p14:creationId xmlns:p14="http://schemas.microsoft.com/office/powerpoint/2010/main" val="41578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7" y="2011363"/>
            <a:ext cx="2785691" cy="34480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996061"/>
            <a:ext cx="2313992" cy="3477310"/>
          </a:xfrm>
        </p:spPr>
      </p:pic>
    </p:spTree>
    <p:extLst>
      <p:ext uri="{BB962C8B-B14F-4D97-AF65-F5344CB8AC3E}">
        <p14:creationId xmlns:p14="http://schemas.microsoft.com/office/powerpoint/2010/main" val="42482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5" name="arrow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16" y="2016125"/>
            <a:ext cx="6125693" cy="3449638"/>
          </a:xfrm>
        </p:spPr>
      </p:pic>
    </p:spTree>
    <p:extLst>
      <p:ext uri="{BB962C8B-B14F-4D97-AF65-F5344CB8AC3E}">
        <p14:creationId xmlns:p14="http://schemas.microsoft.com/office/powerpoint/2010/main" val="23749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Vědecký ateismus</a:t>
            </a:r>
            <a:r>
              <a:rPr lang="cs-CZ" sz="2800" dirty="0"/>
              <a:t>: věda nahradila staré mýty a tím vyloučila náboženský výklad světa (vznik vesmíru, života, člověka)</a:t>
            </a:r>
          </a:p>
          <a:p>
            <a:r>
              <a:rPr lang="cs-CZ" sz="2800" dirty="0"/>
              <a:t>Jedním z principů obecné vědecké metodologie je metodologický ateismus</a:t>
            </a:r>
          </a:p>
          <a:p>
            <a:r>
              <a:rPr lang="cs-CZ" sz="2800" dirty="0"/>
              <a:t>Vzdělaný člověk nemůže být nábožensky věřící</a:t>
            </a:r>
          </a:p>
        </p:txBody>
      </p:sp>
    </p:spTree>
    <p:extLst>
      <p:ext uri="{BB962C8B-B14F-4D97-AF65-F5344CB8AC3E}">
        <p14:creationId xmlns:p14="http://schemas.microsoft.com/office/powerpoint/2010/main" val="9919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10" y="2073866"/>
            <a:ext cx="5999584" cy="3655129"/>
          </a:xfrm>
        </p:spPr>
      </p:pic>
    </p:spTree>
    <p:extLst>
      <p:ext uri="{BB962C8B-B14F-4D97-AF65-F5344CB8AC3E}">
        <p14:creationId xmlns:p14="http://schemas.microsoft.com/office/powerpoint/2010/main" val="19444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 věda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74" y="2052735"/>
            <a:ext cx="8012443" cy="3769567"/>
          </a:xfrm>
        </p:spPr>
      </p:pic>
    </p:spTree>
    <p:extLst>
      <p:ext uri="{BB962C8B-B14F-4D97-AF65-F5344CB8AC3E}">
        <p14:creationId xmlns:p14="http://schemas.microsoft.com/office/powerpoint/2010/main" val="6642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95" y="2088599"/>
            <a:ext cx="7280793" cy="3640397"/>
          </a:xfrm>
        </p:spPr>
      </p:pic>
    </p:spTree>
    <p:extLst>
      <p:ext uri="{BB962C8B-B14F-4D97-AF65-F5344CB8AC3E}">
        <p14:creationId xmlns:p14="http://schemas.microsoft.com/office/powerpoint/2010/main" val="4466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ateismu podle obsahu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Křesťanská diskuse s vědeckým ateismem</a:t>
            </a:r>
            <a:r>
              <a:rPr lang="cs-CZ" dirty="0"/>
              <a:t>: </a:t>
            </a:r>
          </a:p>
          <a:p>
            <a:r>
              <a:rPr lang="cs-CZ" dirty="0"/>
              <a:t>Náboženství mluví o jiných tématech, než věda (teorie dvojí pravdy)</a:t>
            </a:r>
          </a:p>
          <a:p>
            <a:r>
              <a:rPr lang="cs-CZ" dirty="0"/>
              <a:t>Náboženství a věda jsou dva rovnocenné způsoby, jak vypovídat o téže skutečnosti</a:t>
            </a:r>
          </a:p>
          <a:p>
            <a:r>
              <a:rPr lang="cs-CZ" dirty="0"/>
              <a:t>Významní vědci vyznávají křesťanskou nebo jinou náboženskou víru</a:t>
            </a:r>
          </a:p>
          <a:p>
            <a:r>
              <a:rPr lang="cs-CZ" dirty="0"/>
              <a:t>Věda vznikla a nejvíce se vyvíjí v prostředí ideově formovaném biblickou tradicí</a:t>
            </a:r>
          </a:p>
          <a:p>
            <a:r>
              <a:rPr lang="cs-CZ" dirty="0"/>
              <a:t>Metodologický ateismus není ateismem jako životní postoj – spíše metodologická neutralita vědy</a:t>
            </a:r>
          </a:p>
        </p:txBody>
      </p:sp>
    </p:spTree>
    <p:extLst>
      <p:ext uri="{BB962C8B-B14F-4D97-AF65-F5344CB8AC3E}">
        <p14:creationId xmlns:p14="http://schemas.microsoft.com/office/powerpoint/2010/main" val="31522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náboženství do veřejného prostoru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94" y="2064621"/>
            <a:ext cx="5756987" cy="3655043"/>
          </a:xfrm>
        </p:spPr>
      </p:pic>
    </p:spTree>
    <p:extLst>
      <p:ext uri="{BB962C8B-B14F-4D97-AF65-F5344CB8AC3E}">
        <p14:creationId xmlns:p14="http://schemas.microsoft.com/office/powerpoint/2010/main" val="2793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sekularizace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24" y="2011363"/>
            <a:ext cx="2768776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Ke konci 17. stol. se objevuje anonymní spis </a:t>
            </a:r>
            <a:r>
              <a:rPr lang="cs-CZ" i="1" dirty="0"/>
              <a:t>De tribus impositoribus </a:t>
            </a:r>
            <a:r>
              <a:rPr lang="cs-CZ" dirty="0"/>
              <a:t>(O třech podvodnících; míní se Mojžíš, Ježíš a Muhammad)</a:t>
            </a:r>
          </a:p>
          <a:p>
            <a:r>
              <a:rPr lang="cs-CZ" dirty="0"/>
              <a:t>V osvícenství, zejm. od poloviny 18. stol. kritika náboženství, zejm. francouzští encyklopedisté, někteří z nich materialisté a ateisté (Julien O. de </a:t>
            </a:r>
            <a:r>
              <a:rPr lang="cs-CZ" dirty="0" err="1"/>
              <a:t>Mettrie</a:t>
            </a:r>
            <a:r>
              <a:rPr lang="cs-CZ" dirty="0"/>
              <a:t> a Paul H. D. von Holbach)</a:t>
            </a:r>
          </a:p>
        </p:txBody>
      </p:sp>
    </p:spTree>
    <p:extLst>
      <p:ext uri="{BB962C8B-B14F-4D97-AF65-F5344CB8AC3E}">
        <p14:creationId xmlns:p14="http://schemas.microsoft.com/office/powerpoint/2010/main" val="18973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náboženství do veřejného prostoru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47" y="2026832"/>
            <a:ext cx="5125637" cy="3804800"/>
          </a:xfrm>
        </p:spPr>
      </p:pic>
    </p:spTree>
    <p:extLst>
      <p:ext uri="{BB962C8B-B14F-4D97-AF65-F5344CB8AC3E}">
        <p14:creationId xmlns:p14="http://schemas.microsoft.com/office/powerpoint/2010/main" val="39578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/>
              <a:t>Návrat náboženství do veřejného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2. polovině 20. století sociologové a religionisté postupně konstatují návrat náboženství </a:t>
            </a:r>
          </a:p>
          <a:p>
            <a:r>
              <a:rPr lang="cs-CZ" dirty="0"/>
              <a:t>Peter H. Berger: konstatuje resakralizaci; nalézání posvátna v profánní (sekulární) skutečnosti </a:t>
            </a:r>
          </a:p>
          <a:p>
            <a:r>
              <a:rPr lang="cs-CZ" dirty="0"/>
              <a:t>Hlasatelem resakralizace Julius </a:t>
            </a:r>
            <a:r>
              <a:rPr lang="cs-CZ" dirty="0" err="1"/>
              <a:t>Evola</a:t>
            </a:r>
            <a:r>
              <a:rPr lang="cs-CZ" dirty="0"/>
              <a:t> (1898 – 1974): teoretik italského fašismu, nacismus byl pro něj příliš levicový (lidový)</a:t>
            </a:r>
          </a:p>
          <a:p>
            <a:r>
              <a:rPr lang="cs-CZ" dirty="0"/>
              <a:t>Signálem návratu náboženství je 11. září 2011</a:t>
            </a:r>
          </a:p>
        </p:txBody>
      </p:sp>
    </p:spTree>
    <p:extLst>
      <p:ext uri="{BB962C8B-B14F-4D97-AF65-F5344CB8AC3E}">
        <p14:creationId xmlns:p14="http://schemas.microsoft.com/office/powerpoint/2010/main" val="39427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nové religiozity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Současná religiozita je jen částečně návratem k tradičnímu náboženství</a:t>
            </a:r>
          </a:p>
          <a:p>
            <a:r>
              <a:rPr lang="cs-CZ" sz="2400" dirty="0"/>
              <a:t>Návrat náboženství možno sledovat pomocí účastných metod (informované empatie), ale i pomocí kritické teorie náboženství</a:t>
            </a:r>
          </a:p>
          <a:p>
            <a:r>
              <a:rPr lang="cs-CZ" sz="2400" dirty="0"/>
              <a:t>V některých případech jde spíše o spiritualitu než o náboženství</a:t>
            </a:r>
          </a:p>
          <a:p>
            <a:r>
              <a:rPr lang="cs-CZ" sz="2400" dirty="0"/>
              <a:t>Spiritualita jako vnitřní prvek náboženství, ale i nenáboženská spiritualita</a:t>
            </a:r>
          </a:p>
        </p:txBody>
      </p:sp>
    </p:spTree>
    <p:extLst>
      <p:ext uri="{BB962C8B-B14F-4D97-AF65-F5344CB8AC3E}">
        <p14:creationId xmlns:p14="http://schemas.microsoft.com/office/powerpoint/2010/main" val="31623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nové religiozity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17343"/>
            <a:ext cx="4645025" cy="3441519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Nová religiozita a spiritualita vstupuje do prostředí tržního fundamentalismu; dochází ke komercializaci náboženství; náboženství podřizují to co hlásají svým ekonomickým zájmům; krajní podoba: klientská náboženství</a:t>
            </a:r>
          </a:p>
        </p:txBody>
      </p:sp>
    </p:spTree>
    <p:extLst>
      <p:ext uri="{BB962C8B-B14F-4D97-AF65-F5344CB8AC3E}">
        <p14:creationId xmlns:p14="http://schemas.microsoft.com/office/powerpoint/2010/main" val="352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BAB63-3BC0-4904-85CD-5B05CF1E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Okruhy současné religiozity </a:t>
            </a:r>
            <a:br>
              <a:rPr lang="cs-CZ" dirty="0"/>
            </a:br>
            <a:r>
              <a:rPr lang="cs-CZ" sz="2400" dirty="0"/>
              <a:t>spiritualizovaná psychologie (psychoterapie)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026E0-E420-44B2-B9F2-F58E4FD4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Analytická psychologie se vrací k transcendenci; Carl Gustav Jung – </a:t>
            </a:r>
            <a:r>
              <a:rPr lang="cs-CZ" sz="2400" i="1" dirty="0"/>
              <a:t>das</a:t>
            </a:r>
            <a:r>
              <a:rPr lang="cs-CZ" sz="2400" dirty="0"/>
              <a:t> </a:t>
            </a:r>
            <a:r>
              <a:rPr lang="cs-CZ" sz="2400" i="1" dirty="0"/>
              <a:t>Selbst</a:t>
            </a:r>
          </a:p>
          <a:p>
            <a:r>
              <a:rPr lang="cs-CZ" sz="2400" dirty="0"/>
              <a:t>Humanistická a transpersonální psychologie</a:t>
            </a:r>
          </a:p>
          <a:p>
            <a:r>
              <a:rPr lang="cs-CZ" sz="2400" i="1" dirty="0" err="1"/>
              <a:t>Satiterapie</a:t>
            </a:r>
            <a:r>
              <a:rPr lang="cs-CZ" sz="2400" dirty="0"/>
              <a:t> – terapie inspirovaná buddhistickou změnou paradigmatu</a:t>
            </a:r>
          </a:p>
          <a:p>
            <a:r>
              <a:rPr lang="cs-CZ" sz="2400" dirty="0"/>
              <a:t>Nenáboženská spiritualita – nejméně deset titulů v češtině</a:t>
            </a:r>
          </a:p>
          <a:p>
            <a:r>
              <a:rPr lang="cs-CZ" sz="2400" dirty="0"/>
              <a:t>Nejradikálnější: Sam Harris: Spiritualita bez náboženství: Probuzení</a:t>
            </a:r>
          </a:p>
        </p:txBody>
      </p:sp>
    </p:spTree>
    <p:extLst>
      <p:ext uri="{BB962C8B-B14F-4D97-AF65-F5344CB8AC3E}">
        <p14:creationId xmlns:p14="http://schemas.microsoft.com/office/powerpoint/2010/main" val="37064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24B9C-1F94-4232-A253-A963202C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A2FFA-5EAD-4B46-886F-59ED1B7D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Sekularizační impuls biblické, židovsko-křesťanské tradice je trvale přítomen</a:t>
            </a:r>
          </a:p>
          <a:p>
            <a:r>
              <a:rPr lang="cs-CZ" sz="2400" dirty="0"/>
              <a:t>Vymaňuje judaismus a křesťanství z náboženského rámce</a:t>
            </a:r>
          </a:p>
          <a:p>
            <a:r>
              <a:rPr lang="cs-CZ" sz="2400" dirty="0"/>
              <a:t>Neznamená zploštění obrazu světa – Paul Tillich: Ateismus znamená, že svět nemá hloubku</a:t>
            </a:r>
          </a:p>
          <a:p>
            <a:r>
              <a:rPr lang="cs-CZ" sz="2400" dirty="0"/>
              <a:t>Nová diskrétní podoba transcendence, humanistický a sociální důraz</a:t>
            </a:r>
          </a:p>
        </p:txBody>
      </p:sp>
    </p:spTree>
    <p:extLst>
      <p:ext uri="{BB962C8B-B14F-4D97-AF65-F5344CB8AC3E}">
        <p14:creationId xmlns:p14="http://schemas.microsoft.com/office/powerpoint/2010/main" val="35178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51579" y="2985795"/>
            <a:ext cx="9603275" cy="2491273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>
                <a:solidFill>
                  <a:schemeClr val="accent3">
                    <a:lumMod val="75000"/>
                  </a:schemeClr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945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sekularizace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2" y="2016125"/>
            <a:ext cx="5011580" cy="344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4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sekularizace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40" y="2011363"/>
            <a:ext cx="2722144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Velká francouzská revoluce (1789 – 1799) proti monarchii a církvi</a:t>
            </a:r>
          </a:p>
          <a:p>
            <a:r>
              <a:rPr lang="cs-CZ" dirty="0"/>
              <a:t>1792 svržen král a nastolena republika; 1793 zaváděn </a:t>
            </a:r>
            <a:r>
              <a:rPr lang="cs-CZ" i="1" dirty="0"/>
              <a:t>kult Rozumu;</a:t>
            </a:r>
            <a:r>
              <a:rPr lang="cs-CZ" dirty="0"/>
              <a:t> ateismus, humanismus, společné obřady; měl nahradit křesťanství </a:t>
            </a:r>
          </a:p>
          <a:p>
            <a:r>
              <a:rPr lang="cs-CZ" dirty="0"/>
              <a:t>1794 zavedl </a:t>
            </a:r>
            <a:r>
              <a:rPr lang="cs-CZ" dirty="0" err="1"/>
              <a:t>Maxmilien</a:t>
            </a:r>
            <a:r>
              <a:rPr lang="cs-CZ" dirty="0"/>
              <a:t> Robespierre (obrázek) jakobínskou diktaturu a </a:t>
            </a:r>
            <a:r>
              <a:rPr lang="cs-CZ" i="1" dirty="0"/>
              <a:t>kult Nejvyšší bytosti</a:t>
            </a:r>
          </a:p>
        </p:txBody>
      </p:sp>
    </p:spTree>
    <p:extLst>
      <p:ext uri="{BB962C8B-B14F-4D97-AF65-F5344CB8AC3E}">
        <p14:creationId xmlns:p14="http://schemas.microsoft.com/office/powerpoint/2010/main" val="30397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raná sekularizace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6" y="1996751"/>
            <a:ext cx="6704896" cy="399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0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4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Sekularizace reflektovaná sociologií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Sociologové a další autoři formulují různé </a:t>
            </a:r>
            <a:r>
              <a:rPr lang="cs-CZ" sz="2400" i="1" dirty="0"/>
              <a:t>teorie sekularizace.</a:t>
            </a:r>
          </a:p>
          <a:p>
            <a:r>
              <a:rPr lang="cs-CZ" sz="2400" dirty="0"/>
              <a:t>Jejich koncepci shrnuje sociolog Peter L. Berger takto:</a:t>
            </a:r>
          </a:p>
          <a:p>
            <a:endParaRPr lang="cs-CZ" dirty="0"/>
          </a:p>
          <a:p>
            <a:r>
              <a:rPr lang="cs-CZ" sz="3200" b="1" dirty="0">
                <a:solidFill>
                  <a:srgbClr val="FF0000"/>
                </a:solidFill>
              </a:rPr>
              <a:t>“...modernizace nezbytně vede k úpadku náboženské víry, a to jak v rámci společnosti, tak i v myslích jednotlivců.</a:t>
            </a:r>
          </a:p>
        </p:txBody>
      </p:sp>
    </p:spTree>
    <p:extLst>
      <p:ext uri="{BB962C8B-B14F-4D97-AF65-F5344CB8AC3E}">
        <p14:creationId xmlns:p14="http://schemas.microsoft.com/office/powerpoint/2010/main" val="264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slova sekularizace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b="1" dirty="0">
                <a:latin typeface="Arial Black" panose="020B0A04020102020204" pitchFamily="34" charset="0"/>
              </a:rPr>
              <a:t>Ježíš jim odpověděl: "Synové</a:t>
            </a:r>
            <a:r>
              <a:rPr lang="cs-CZ" sz="3200" b="1" i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tohoto věku</a:t>
            </a:r>
            <a:r>
              <a:rPr lang="cs-CZ" sz="3200" b="1" dirty="0">
                <a:latin typeface="Arial Black" panose="020B0A04020102020204" pitchFamily="34" charset="0"/>
              </a:rPr>
              <a:t> </a:t>
            </a:r>
            <a:r>
              <a:rPr lang="cs-CZ" sz="2400" b="1" dirty="0">
                <a:latin typeface="Arial Black" panose="020B0A04020102020204" pitchFamily="34" charset="0"/>
              </a:rPr>
              <a:t>(</a:t>
            </a:r>
            <a:r>
              <a:rPr lang="cs-CZ" sz="2400" dirty="0">
                <a:latin typeface="Arial Black" panose="020B0A04020102020204" pitchFamily="34" charset="0"/>
                <a:cs typeface="Arial" panose="020B0604020202020204" pitchFamily="34" charset="0"/>
              </a:rPr>
              <a:t>latinsky</a:t>
            </a:r>
            <a:r>
              <a:rPr lang="cs-CZ" sz="2400" b="1" dirty="0">
                <a:latin typeface="Arial Black" panose="020B0A04020102020204" pitchFamily="34" charset="0"/>
              </a:rPr>
              <a:t> </a:t>
            </a:r>
            <a:r>
              <a:rPr lang="cs-CZ" sz="3600" b="1" i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saeculi huius</a:t>
            </a:r>
            <a:r>
              <a:rPr lang="cs-CZ" sz="2400" b="1" dirty="0">
                <a:latin typeface="Arial Black" panose="020B0A04020102020204" pitchFamily="34" charset="0"/>
              </a:rPr>
              <a:t>) se žení a vdávají.</a:t>
            </a:r>
          </a:p>
          <a:p>
            <a:r>
              <a:rPr lang="cs-CZ" sz="2400" b="1" dirty="0">
                <a:latin typeface="Arial Black" panose="020B0A04020102020204" pitchFamily="34" charset="0"/>
              </a:rPr>
              <a:t>Ti, kdo budou hodni dosáhnout příštího věku a vzkříšení z mrtvých, se už ale ženit a vdávat nebudou.</a:t>
            </a:r>
          </a:p>
          <a:p>
            <a:r>
              <a:rPr lang="cs-CZ" sz="2400" b="1" dirty="0">
                <a:latin typeface="Arial Black" panose="020B0A04020102020204" pitchFamily="34" charset="0"/>
              </a:rPr>
              <a:t>Také už nebudou moci zemřít - budou totiž jako andělé. Jsou to synové Boží, poněvadž jsou synové vzkříšení.“</a:t>
            </a:r>
          </a:p>
          <a:p>
            <a:pPr algn="r"/>
            <a:r>
              <a:rPr lang="cs-CZ" dirty="0"/>
              <a:t>(Luk 20, 34)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6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  <p:sndAc>
          <p:stSnd>
            <p:snd r:embed="rId2" name="arrow.wav"/>
          </p:stSnd>
        </p:sndAc>
      </p:transition>
    </mc:Choice>
    <mc:Fallback xmlns="">
      <p:transition spd="slow">
        <p:push dir="u"/>
        <p:sndAc>
          <p:stSnd>
            <p:snd r:embed="rId3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996</TotalTime>
  <Words>1620</Words>
  <Application>Microsoft Office PowerPoint</Application>
  <PresentationFormat>Širokoúhlá obrazovka</PresentationFormat>
  <Paragraphs>142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0" baseType="lpstr">
      <vt:lpstr>Arial</vt:lpstr>
      <vt:lpstr>Arial Black</vt:lpstr>
      <vt:lpstr>Gill Sans MT</vt:lpstr>
      <vt:lpstr>Galerie</vt:lpstr>
      <vt:lpstr>Sekularita</vt:lpstr>
      <vt:lpstr>předobrazy sekularizace</vt:lpstr>
      <vt:lpstr>předobrazy sekularizace</vt:lpstr>
      <vt:lpstr>raná sekularizace</vt:lpstr>
      <vt:lpstr>raná sekularizace</vt:lpstr>
      <vt:lpstr>raná sekularizace</vt:lpstr>
      <vt:lpstr>raná sekularizace</vt:lpstr>
      <vt:lpstr>Sekularizace reflektovaná sociologií</vt:lpstr>
      <vt:lpstr>Původ slova sekularizace</vt:lpstr>
      <vt:lpstr>Sekularizace a biblická tradice</vt:lpstr>
      <vt:lpstr>Sekularizace a biblická tradice</vt:lpstr>
      <vt:lpstr>Sekularizace a biblická tradice</vt:lpstr>
      <vt:lpstr>Biblické motivy podporující sekularizaci</vt:lpstr>
      <vt:lpstr>„odkouzlení“ přírodních a sociálních sil</vt:lpstr>
      <vt:lpstr>Společnost se sekularizuje</vt:lpstr>
      <vt:lpstr>Hromadná data potvrzuje sekularizaci</vt:lpstr>
      <vt:lpstr>Agnosticismus a náboženská indiference</vt:lpstr>
      <vt:lpstr>Ateismus</vt:lpstr>
      <vt:lpstr>Neteistická interpretace judaismu</vt:lpstr>
      <vt:lpstr>Podoby ateismu</vt:lpstr>
      <vt:lpstr>Podoby ateismu</vt:lpstr>
      <vt:lpstr>Militantní ateismus</vt:lpstr>
      <vt:lpstr>Typy ateismu z hlediska obsahu</vt:lpstr>
      <vt:lpstr>Akuzativní ateismus</vt:lpstr>
      <vt:lpstr>Akuzativní ateismus</vt:lpstr>
      <vt:lpstr>Typy ateismu podle obsahu</vt:lpstr>
      <vt:lpstr>Typy ateismu podle obsahu</vt:lpstr>
      <vt:lpstr>Typy ateismu podle obsahu</vt:lpstr>
      <vt:lpstr>Typy ateismu podle obsahu</vt:lpstr>
      <vt:lpstr>Typy ateismu podle obsahu</vt:lpstr>
      <vt:lpstr>Typy ateismu podle obsahu</vt:lpstr>
      <vt:lpstr>Typy ateismu podle obsahu</vt:lpstr>
      <vt:lpstr>Typy ateismu podle obsahu</vt:lpstr>
      <vt:lpstr>Typy ateismu podle obsahu</vt:lpstr>
      <vt:lpstr>Typy ateismu podle obsahu</vt:lpstr>
      <vt:lpstr>Náboženství a věda</vt:lpstr>
      <vt:lpstr>Typy ateismu podle obsahu</vt:lpstr>
      <vt:lpstr>Typy ateismu podle obsahu</vt:lpstr>
      <vt:lpstr>Návrat náboženství do veřejného prostoru</vt:lpstr>
      <vt:lpstr>Návrat náboženství do veřejného prostoru</vt:lpstr>
      <vt:lpstr>Návrat náboženství do veřejného prostoru</vt:lpstr>
      <vt:lpstr>Vlastnosti nové religiozity</vt:lpstr>
      <vt:lpstr>Vlastnosti nové religiozity</vt:lpstr>
      <vt:lpstr>Okruhy současné religiozity  spiritualizovaná psychologie (psychoterapie)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Konec sekularismu?</dc:title>
  <dc:creator>Ivan Štampach</dc:creator>
  <cp:lastModifiedBy>Ivan Štampach</cp:lastModifiedBy>
  <cp:revision>46</cp:revision>
  <dcterms:created xsi:type="dcterms:W3CDTF">2016-02-24T19:43:49Z</dcterms:created>
  <dcterms:modified xsi:type="dcterms:W3CDTF">2021-10-15T20:02:58Z</dcterms:modified>
</cp:coreProperties>
</file>