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C7B37-D79B-4E4B-B45A-18F6353B81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0160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0EBAA-FC7F-4D4B-85E5-A0440DC9729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674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Život a dílo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apoštola </a:t>
            </a:r>
            <a:r>
              <a:rPr lang="cs-CZ" dirty="0"/>
              <a:t>Pavla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Biblistika, 11. přednáška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567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Pavlovy </a:t>
            </a:r>
            <a:r>
              <a:rPr lang="cs-CZ" altLang="cs-CZ" dirty="0" smtClean="0"/>
              <a:t>listy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cs-CZ" altLang="cs-CZ" dirty="0" smtClean="0"/>
              <a:t>Autentické: Ř, 1K, 2K, </a:t>
            </a:r>
            <a:r>
              <a:rPr lang="cs-CZ" altLang="cs-CZ" dirty="0" err="1" smtClean="0"/>
              <a:t>Ga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Flp</a:t>
            </a:r>
            <a:r>
              <a:rPr lang="cs-CZ" altLang="cs-CZ" dirty="0" smtClean="0"/>
              <a:t>, 1Sol, </a:t>
            </a:r>
            <a:r>
              <a:rPr lang="cs-CZ" altLang="cs-CZ" dirty="0" err="1" smtClean="0"/>
              <a:t>Flm</a:t>
            </a:r>
            <a:endParaRPr lang="cs-CZ" altLang="cs-CZ" dirty="0" smtClean="0"/>
          </a:p>
          <a:p>
            <a:pPr marL="0" indent="0" eaLnBrk="1" hangingPunct="1">
              <a:buNone/>
              <a:defRPr/>
            </a:pPr>
            <a:r>
              <a:rPr lang="cs-CZ" altLang="cs-CZ" dirty="0" smtClean="0"/>
              <a:t>Neautentické (</a:t>
            </a:r>
            <a:r>
              <a:rPr lang="cs-CZ" altLang="cs-CZ" dirty="0" err="1" smtClean="0"/>
              <a:t>deuteropavlovské</a:t>
            </a:r>
            <a:r>
              <a:rPr lang="cs-CZ" altLang="cs-CZ" dirty="0" smtClean="0"/>
              <a:t>):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 smtClean="0"/>
              <a:t>	zcela jistě: tzv. pastorální listy 1Tm, 2Tm, </a:t>
            </a:r>
            <a:r>
              <a:rPr lang="cs-CZ" altLang="cs-CZ" dirty="0" err="1" smtClean="0"/>
              <a:t>Tt</a:t>
            </a:r>
            <a:r>
              <a:rPr lang="cs-CZ" altLang="cs-CZ" dirty="0" smtClean="0"/>
              <a:t>; </a:t>
            </a:r>
            <a:r>
              <a:rPr lang="cs-CZ" altLang="cs-CZ" dirty="0" err="1" smtClean="0"/>
              <a:t>Žd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Ef</a:t>
            </a:r>
            <a:endParaRPr lang="cs-CZ" altLang="cs-CZ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 smtClean="0"/>
              <a:t>	diskutováno: 2Sol, Kol</a:t>
            </a:r>
          </a:p>
        </p:txBody>
      </p:sp>
    </p:spTree>
    <p:extLst>
      <p:ext uri="{BB962C8B-B14F-4D97-AF65-F5344CB8AC3E}">
        <p14:creationId xmlns:p14="http://schemas.microsoft.com/office/powerpoint/2010/main" val="329421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cs-CZ" altLang="cs-CZ" dirty="0" smtClean="0"/>
              <a:t>Apoštol </a:t>
            </a:r>
            <a:r>
              <a:rPr lang="cs-CZ" altLang="cs-CZ" dirty="0" smtClean="0"/>
              <a:t>a teolog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cs-CZ" altLang="cs-CZ" dirty="0"/>
              <a:t>Událost u Damašku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Pavel a Ježíš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Pavlova teologie</a:t>
            </a:r>
          </a:p>
        </p:txBody>
      </p:sp>
      <p:pic>
        <p:nvPicPr>
          <p:cNvPr id="12292" name="Picture 6" descr="st_paul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15967" y="0"/>
            <a:ext cx="2253802" cy="68850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19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002983"/>
            <a:ext cx="9144000" cy="2626360"/>
          </a:xfrm>
        </p:spPr>
        <p:txBody>
          <a:bodyPr/>
          <a:lstStyle/>
          <a:p>
            <a:r>
              <a:rPr lang="cs-CZ" dirty="0" smtClean="0"/>
              <a:t>Ilustrativní text:</a:t>
            </a:r>
            <a:br>
              <a:rPr lang="cs-CZ" dirty="0" smtClean="0"/>
            </a:br>
            <a:r>
              <a:rPr lang="cs-CZ" dirty="0" smtClean="0"/>
              <a:t>Ženy </a:t>
            </a:r>
            <a:r>
              <a:rPr lang="cs-CZ" dirty="0" smtClean="0"/>
              <a:t>ať v církvi mlčí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1K 14,34-35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53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Jako</a:t>
            </a:r>
            <a:r>
              <a:rPr lang="en-US" b="1" dirty="0" smtClean="0"/>
              <a:t> </a:t>
            </a:r>
            <a:r>
              <a:rPr lang="en-US" b="1" dirty="0" err="1" smtClean="0"/>
              <a:t>ve</a:t>
            </a:r>
            <a:r>
              <a:rPr lang="en-US" b="1" dirty="0" smtClean="0"/>
              <a:t> </a:t>
            </a:r>
            <a:r>
              <a:rPr lang="en-US" b="1" dirty="0" err="1" smtClean="0"/>
              <a:t>všech</a:t>
            </a:r>
            <a:r>
              <a:rPr lang="en-US" b="1" dirty="0" smtClean="0"/>
              <a:t> </a:t>
            </a:r>
            <a:r>
              <a:rPr lang="en-US" b="1" dirty="0" err="1" smtClean="0"/>
              <a:t>obcích</a:t>
            </a:r>
            <a:r>
              <a:rPr lang="en-US" b="1" dirty="0" smtClean="0"/>
              <a:t> </a:t>
            </a:r>
            <a:r>
              <a:rPr lang="en-US" b="1" dirty="0" err="1" smtClean="0"/>
              <a:t>Božího</a:t>
            </a:r>
            <a:r>
              <a:rPr lang="en-US" b="1" dirty="0" smtClean="0"/>
              <a:t> </a:t>
            </a:r>
            <a:r>
              <a:rPr lang="en-US" b="1" dirty="0" err="1" smtClean="0"/>
              <a:t>lidu</a:t>
            </a:r>
            <a:r>
              <a:rPr lang="en-US" b="1" dirty="0" smtClean="0"/>
              <a:t>,  </a:t>
            </a:r>
            <a:endParaRPr lang="cs-CZ" b="1" dirty="0" smtClean="0"/>
          </a:p>
          <a:p>
            <a:pPr marL="0" indent="0">
              <a:buNone/>
            </a:pPr>
            <a:r>
              <a:rPr lang="en-US" b="1" baseline="30000" dirty="0" smtClean="0"/>
              <a:t>34</a:t>
            </a:r>
            <a:r>
              <a:rPr lang="en-US" b="1" dirty="0" smtClean="0"/>
              <a:t> </a:t>
            </a:r>
            <a:r>
              <a:rPr lang="en-US" b="1" dirty="0" err="1" smtClean="0"/>
              <a:t>ženy</a:t>
            </a:r>
            <a:r>
              <a:rPr lang="en-US" b="1" dirty="0" smtClean="0"/>
              <a:t> </a:t>
            </a:r>
            <a:r>
              <a:rPr lang="en-US" b="1" dirty="0" err="1" smtClean="0"/>
              <a:t>nechť</a:t>
            </a:r>
            <a:r>
              <a:rPr lang="en-US" b="1" dirty="0" smtClean="0"/>
              <a:t> </a:t>
            </a:r>
            <a:r>
              <a:rPr lang="en-US" b="1" dirty="0" err="1" smtClean="0"/>
              <a:t>ve</a:t>
            </a:r>
            <a:r>
              <a:rPr lang="en-US" b="1" dirty="0" smtClean="0"/>
              <a:t> </a:t>
            </a:r>
            <a:r>
              <a:rPr lang="en-US" b="1" dirty="0" err="1" smtClean="0"/>
              <a:t>shromáždění</a:t>
            </a:r>
            <a:r>
              <a:rPr lang="en-US" b="1" dirty="0" smtClean="0"/>
              <a:t> </a:t>
            </a:r>
            <a:r>
              <a:rPr lang="en-US" b="1" dirty="0" err="1" smtClean="0"/>
              <a:t>mlčí</a:t>
            </a:r>
            <a:r>
              <a:rPr lang="en-US" b="1" dirty="0" smtClean="0"/>
              <a:t>. </a:t>
            </a:r>
            <a:r>
              <a:rPr lang="en-US" b="1" dirty="0" err="1" smtClean="0"/>
              <a:t>Nedovoluje</a:t>
            </a:r>
            <a:r>
              <a:rPr lang="en-US" b="1" dirty="0" smtClean="0"/>
              <a:t> se </a:t>
            </a:r>
            <a:r>
              <a:rPr lang="en-US" b="1" dirty="0" err="1" smtClean="0"/>
              <a:t>jim</a:t>
            </a:r>
            <a:r>
              <a:rPr lang="en-US" b="1" dirty="0" smtClean="0"/>
              <a:t>, aby </a:t>
            </a:r>
            <a:r>
              <a:rPr lang="en-US" b="1" dirty="0" err="1" smtClean="0"/>
              <a:t>mluvily</a:t>
            </a:r>
            <a:r>
              <a:rPr lang="en-US" b="1" dirty="0" smtClean="0"/>
              <a:t>; </a:t>
            </a:r>
            <a:r>
              <a:rPr lang="en-US" b="1" dirty="0" err="1" smtClean="0"/>
              <a:t>mají</a:t>
            </a:r>
            <a:r>
              <a:rPr lang="en-US" b="1" dirty="0" smtClean="0"/>
              <a:t> se </a:t>
            </a:r>
            <a:r>
              <a:rPr lang="en-US" b="1" dirty="0" err="1" smtClean="0"/>
              <a:t>podřizovat</a:t>
            </a:r>
            <a:r>
              <a:rPr lang="en-US" b="1" dirty="0" smtClean="0"/>
              <a:t>, </a:t>
            </a:r>
            <a:r>
              <a:rPr lang="en-US" b="1" dirty="0" err="1" smtClean="0"/>
              <a:t>jak</a:t>
            </a:r>
            <a:r>
              <a:rPr lang="en-US" b="1" dirty="0" smtClean="0"/>
              <a:t> to </a:t>
            </a:r>
            <a:r>
              <a:rPr lang="en-US" b="1" dirty="0" err="1" smtClean="0"/>
              <a:t>říká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Zákon</a:t>
            </a:r>
            <a:r>
              <a:rPr lang="en-US" b="1" dirty="0" smtClean="0"/>
              <a:t>.  </a:t>
            </a:r>
            <a:endParaRPr lang="cs-CZ" b="1" dirty="0" smtClean="0"/>
          </a:p>
          <a:p>
            <a:pPr marL="0" indent="0">
              <a:buNone/>
            </a:pPr>
            <a:r>
              <a:rPr lang="en-US" b="1" baseline="30000" dirty="0" smtClean="0"/>
              <a:t>35</a:t>
            </a:r>
            <a:r>
              <a:rPr lang="en-US" b="1" dirty="0" smtClean="0"/>
              <a:t> </a:t>
            </a:r>
            <a:r>
              <a:rPr lang="en-US" b="1" dirty="0" err="1" smtClean="0"/>
              <a:t>Chtějí</a:t>
            </a:r>
            <a:r>
              <a:rPr lang="en-US" b="1" dirty="0" smtClean="0"/>
              <a:t>-li se o </a:t>
            </a:r>
            <a:r>
              <a:rPr lang="en-US" b="1" dirty="0" err="1" smtClean="0"/>
              <a:t>něčem</a:t>
            </a:r>
            <a:r>
              <a:rPr lang="en-US" b="1" dirty="0" smtClean="0"/>
              <a:t> </a:t>
            </a:r>
            <a:r>
              <a:rPr lang="en-US" b="1" dirty="0" err="1" smtClean="0"/>
              <a:t>poučit</a:t>
            </a:r>
            <a:r>
              <a:rPr lang="en-US" b="1" dirty="0" smtClean="0"/>
              <a:t>, </a:t>
            </a:r>
            <a:r>
              <a:rPr lang="en-US" b="1" dirty="0" err="1" smtClean="0"/>
              <a:t>ať</a:t>
            </a:r>
            <a:r>
              <a:rPr lang="en-US" b="1" dirty="0" smtClean="0"/>
              <a:t> se </a:t>
            </a:r>
            <a:r>
              <a:rPr lang="en-US" b="1" dirty="0" err="1" smtClean="0"/>
              <a:t>doma</a:t>
            </a:r>
            <a:r>
              <a:rPr lang="en-US" b="1" dirty="0" smtClean="0"/>
              <a:t> </a:t>
            </a:r>
            <a:r>
              <a:rPr lang="en-US" b="1" dirty="0" err="1" smtClean="0"/>
              <a:t>zeptají</a:t>
            </a:r>
            <a:r>
              <a:rPr lang="en-US" b="1" dirty="0" smtClean="0"/>
              <a:t> </a:t>
            </a:r>
            <a:r>
              <a:rPr lang="en-US" b="1" dirty="0" err="1" smtClean="0"/>
              <a:t>svých</a:t>
            </a:r>
            <a:r>
              <a:rPr lang="en-US" b="1" dirty="0" smtClean="0"/>
              <a:t> </a:t>
            </a:r>
            <a:r>
              <a:rPr lang="en-US" b="1" dirty="0" err="1" smtClean="0"/>
              <a:t>mužů</a:t>
            </a:r>
            <a:r>
              <a:rPr lang="en-US" b="1" dirty="0" smtClean="0"/>
              <a:t>; </a:t>
            </a:r>
            <a:r>
              <a:rPr lang="en-US" b="1" dirty="0" err="1" smtClean="0"/>
              <a:t>ženě</a:t>
            </a:r>
            <a:r>
              <a:rPr lang="en-US" b="1" dirty="0" smtClean="0"/>
              <a:t> se </a:t>
            </a:r>
            <a:r>
              <a:rPr lang="en-US" b="1" dirty="0" err="1" smtClean="0"/>
              <a:t>nesluší</a:t>
            </a:r>
            <a:r>
              <a:rPr lang="en-US" b="1" dirty="0" smtClean="0"/>
              <a:t> </a:t>
            </a:r>
            <a:r>
              <a:rPr lang="en-US" b="1" dirty="0" err="1" smtClean="0"/>
              <a:t>mluvit</a:t>
            </a:r>
            <a:r>
              <a:rPr lang="en-US" b="1" dirty="0" smtClean="0"/>
              <a:t> </a:t>
            </a:r>
            <a:r>
              <a:rPr lang="en-US" b="1" dirty="0" err="1" smtClean="0"/>
              <a:t>ve</a:t>
            </a:r>
            <a:r>
              <a:rPr lang="en-US" b="1" dirty="0" smtClean="0"/>
              <a:t> </a:t>
            </a:r>
            <a:r>
              <a:rPr lang="en-US" b="1" dirty="0" err="1" smtClean="0"/>
              <a:t>shromáždění</a:t>
            </a:r>
            <a:r>
              <a:rPr lang="en-US" b="1" dirty="0" smtClean="0"/>
              <a:t>. 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986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Problematika 1K obecně (široký kontext)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Korint</a:t>
            </a:r>
            <a:r>
              <a:rPr lang="cs-CZ" dirty="0" smtClean="0"/>
              <a:t> / Amsterodam</a:t>
            </a:r>
          </a:p>
          <a:p>
            <a:pPr marL="0" indent="0">
              <a:buNone/>
            </a:pPr>
            <a:r>
              <a:rPr lang="cs-CZ" dirty="0" smtClean="0"/>
              <a:t>Do </a:t>
            </a:r>
            <a:r>
              <a:rPr lang="cs-CZ" dirty="0" err="1" smtClean="0"/>
              <a:t>Korinta</a:t>
            </a:r>
            <a:r>
              <a:rPr lang="cs-CZ" dirty="0" smtClean="0"/>
              <a:t> 4 listy</a:t>
            </a:r>
          </a:p>
          <a:p>
            <a:pPr marL="0" indent="0">
              <a:buNone/>
            </a:pPr>
            <a:r>
              <a:rPr lang="cs-CZ" dirty="0" smtClean="0"/>
              <a:t>1K odpověď na zprávy z domu </a:t>
            </a:r>
            <a:r>
              <a:rPr lang="cs-CZ" dirty="0" err="1" smtClean="0"/>
              <a:t>Chloé</a:t>
            </a:r>
            <a:r>
              <a:rPr lang="cs-CZ" dirty="0" smtClean="0"/>
              <a:t> (1K 11), odpověď na dopis (1K 7)</a:t>
            </a:r>
          </a:p>
          <a:p>
            <a:pPr marL="0" indent="0">
              <a:buNone/>
            </a:pPr>
            <a:r>
              <a:rPr lang="cs-CZ" dirty="0" smtClean="0"/>
              <a:t>1K 12 – 14 vrchol pojednání o problémech komunity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346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Problematika úzkého kontextu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1764406"/>
            <a:ext cx="9998812" cy="45462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I když jsou tyto dva verše ve všech nám známých rukopisech…</a:t>
            </a:r>
          </a:p>
          <a:p>
            <a:pPr marL="0" indent="0">
              <a:buNone/>
            </a:pPr>
            <a:r>
              <a:rPr lang="cs-CZ" dirty="0" smtClean="0"/>
              <a:t>… existují velké pochybnosti o jejich autenticitě.</a:t>
            </a:r>
          </a:p>
          <a:p>
            <a:pPr marL="0" indent="0">
              <a:buNone/>
            </a:pPr>
            <a:r>
              <a:rPr lang="cs-CZ" dirty="0" smtClean="0"/>
              <a:t>V  jednotlivých známých rukopisech se vyskytují na dvou různých místech.</a:t>
            </a:r>
          </a:p>
          <a:p>
            <a:pPr marL="0" indent="0">
              <a:buNone/>
            </a:pPr>
            <a:r>
              <a:rPr lang="cs-CZ" dirty="0" err="1" smtClean="0"/>
              <a:t>Bengelovo</a:t>
            </a:r>
            <a:r>
              <a:rPr lang="cs-CZ" dirty="0" smtClean="0"/>
              <a:t> pravidlo:</a:t>
            </a:r>
          </a:p>
          <a:p>
            <a:pPr marL="0" indent="0">
              <a:buNone/>
            </a:pPr>
            <a:r>
              <a:rPr lang="cs-CZ" dirty="0" smtClean="0"/>
              <a:t>„Pravděpodobnější je ta forma textu, která nejlépe vysvětluje přítomnost všech ostatních jeho prvků.“</a:t>
            </a:r>
          </a:p>
          <a:p>
            <a:pPr marL="0" indent="0">
              <a:buNone/>
            </a:pPr>
            <a:r>
              <a:rPr lang="cs-CZ" dirty="0" smtClean="0"/>
              <a:t>Sám text je co do rekonstrukce velmi složitý.</a:t>
            </a:r>
          </a:p>
          <a:p>
            <a:pPr marL="0" indent="0">
              <a:buNone/>
            </a:pPr>
            <a:r>
              <a:rPr lang="cs-CZ" dirty="0" smtClean="0"/>
              <a:t>Jsou tedy tři možnosti…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638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Malé okénko do textové kritiky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93523"/>
            <a:ext cx="8190964" cy="2938283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3" y="4546243"/>
            <a:ext cx="8265451" cy="184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Kontext, varianta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682816"/>
            <a:ext cx="10230633" cy="48982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aseline="30000" dirty="0"/>
              <a:t>26</a:t>
            </a:r>
            <a:r>
              <a:rPr lang="en-US" dirty="0"/>
              <a:t> Co z </a:t>
            </a:r>
            <a:r>
              <a:rPr lang="en-US" dirty="0" err="1"/>
              <a:t>toho</a:t>
            </a:r>
            <a:r>
              <a:rPr lang="en-US" dirty="0"/>
              <a:t> </a:t>
            </a:r>
            <a:r>
              <a:rPr lang="en-US" dirty="0" err="1"/>
              <a:t>plyne</a:t>
            </a:r>
            <a:r>
              <a:rPr lang="en-US" dirty="0"/>
              <a:t>, </a:t>
            </a:r>
            <a:r>
              <a:rPr lang="en-US" dirty="0" err="1"/>
              <a:t>bratří</a:t>
            </a:r>
            <a:r>
              <a:rPr lang="en-US" dirty="0"/>
              <a:t>? </a:t>
            </a:r>
            <a:r>
              <a:rPr lang="en-US" dirty="0" err="1"/>
              <a:t>Když</a:t>
            </a:r>
            <a:r>
              <a:rPr lang="en-US" dirty="0"/>
              <a:t> se </a:t>
            </a:r>
            <a:r>
              <a:rPr lang="en-US" dirty="0" err="1"/>
              <a:t>shromažďujete</a:t>
            </a:r>
            <a:r>
              <a:rPr lang="en-US" dirty="0"/>
              <a:t>, </a:t>
            </a:r>
            <a:r>
              <a:rPr lang="en-US" dirty="0" err="1"/>
              <a:t>jeden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žalm</a:t>
            </a:r>
            <a:r>
              <a:rPr lang="en-US" dirty="0"/>
              <a:t>, </a:t>
            </a:r>
            <a:r>
              <a:rPr lang="en-US" dirty="0" err="1"/>
              <a:t>druhý</a:t>
            </a:r>
            <a:r>
              <a:rPr lang="en-US" dirty="0"/>
              <a:t> </a:t>
            </a:r>
            <a:r>
              <a:rPr lang="en-US" dirty="0" err="1"/>
              <a:t>slovo</a:t>
            </a:r>
            <a:r>
              <a:rPr lang="en-US" dirty="0"/>
              <a:t> </a:t>
            </a:r>
            <a:r>
              <a:rPr lang="en-US" dirty="0" err="1"/>
              <a:t>naučení</a:t>
            </a:r>
            <a:r>
              <a:rPr lang="en-US" dirty="0"/>
              <a:t>, </a:t>
            </a:r>
            <a:r>
              <a:rPr lang="en-US" dirty="0" err="1"/>
              <a:t>jiný</a:t>
            </a:r>
            <a:r>
              <a:rPr lang="en-US" dirty="0"/>
              <a:t> </a:t>
            </a:r>
            <a:r>
              <a:rPr lang="en-US" dirty="0" err="1"/>
              <a:t>zjevení</a:t>
            </a:r>
            <a:r>
              <a:rPr lang="en-US" dirty="0"/>
              <a:t> od </a:t>
            </a:r>
            <a:r>
              <a:rPr lang="en-US" dirty="0" err="1"/>
              <a:t>Boha</a:t>
            </a:r>
            <a:r>
              <a:rPr lang="en-US" dirty="0"/>
              <a:t>, </a:t>
            </a:r>
            <a:r>
              <a:rPr lang="en-US" dirty="0" err="1"/>
              <a:t>ještě</a:t>
            </a:r>
            <a:r>
              <a:rPr lang="en-US" dirty="0"/>
              <a:t> </a:t>
            </a:r>
            <a:r>
              <a:rPr lang="en-US" dirty="0" err="1"/>
              <a:t>jiný</a:t>
            </a:r>
            <a:r>
              <a:rPr lang="en-US" dirty="0"/>
              <a:t> </a:t>
            </a:r>
            <a:r>
              <a:rPr lang="en-US" dirty="0" err="1"/>
              <a:t>promluví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vytržení</a:t>
            </a:r>
            <a:r>
              <a:rPr lang="en-US" dirty="0"/>
              <a:t> a </a:t>
            </a:r>
            <a:r>
              <a:rPr lang="en-US" dirty="0" err="1"/>
              <a:t>další</a:t>
            </a:r>
            <a:r>
              <a:rPr lang="en-US" dirty="0"/>
              <a:t> to </a:t>
            </a:r>
            <a:r>
              <a:rPr lang="en-US" dirty="0" err="1"/>
              <a:t>vyloží</a:t>
            </a:r>
            <a:r>
              <a:rPr lang="en-US" dirty="0"/>
              <a:t>. </a:t>
            </a:r>
            <a:r>
              <a:rPr lang="en-US" dirty="0" err="1"/>
              <a:t>Všecko</a:t>
            </a:r>
            <a:r>
              <a:rPr lang="en-US" dirty="0"/>
              <a:t> </a:t>
            </a:r>
            <a:r>
              <a:rPr lang="en-US" dirty="0" err="1"/>
              <a:t>ať</a:t>
            </a:r>
            <a:r>
              <a:rPr lang="en-US" dirty="0"/>
              <a:t> </a:t>
            </a:r>
            <a:r>
              <a:rPr lang="en-US" dirty="0" err="1"/>
              <a:t>slouží</a:t>
            </a:r>
            <a:r>
              <a:rPr lang="en-US" dirty="0"/>
              <a:t> </a:t>
            </a:r>
            <a:r>
              <a:rPr lang="en-US" dirty="0" err="1"/>
              <a:t>společnému</a:t>
            </a:r>
            <a:r>
              <a:rPr lang="en-US" dirty="0"/>
              <a:t> </a:t>
            </a:r>
            <a:r>
              <a:rPr lang="en-US" dirty="0" err="1"/>
              <a:t>růstu</a:t>
            </a:r>
            <a:r>
              <a:rPr lang="en-US" dirty="0"/>
              <a:t>.  </a:t>
            </a:r>
            <a:endParaRPr lang="cs-CZ" dirty="0"/>
          </a:p>
          <a:p>
            <a:pPr marL="0" indent="0">
              <a:buNone/>
            </a:pPr>
            <a:r>
              <a:rPr lang="en-US" baseline="30000" dirty="0"/>
              <a:t>27</a:t>
            </a:r>
            <a:r>
              <a:rPr lang="en-US" dirty="0"/>
              <a:t> </a:t>
            </a:r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jde</a:t>
            </a:r>
            <a:r>
              <a:rPr lang="en-US" dirty="0"/>
              <a:t> o </a:t>
            </a:r>
            <a:r>
              <a:rPr lang="en-US" dirty="0" err="1"/>
              <a:t>mluvení</a:t>
            </a:r>
            <a:r>
              <a:rPr lang="en-US" dirty="0"/>
              <a:t> </a:t>
            </a:r>
            <a:r>
              <a:rPr lang="en-US" dirty="0" err="1"/>
              <a:t>jazyky</a:t>
            </a:r>
            <a:r>
              <a:rPr lang="en-US" dirty="0"/>
              <a:t>, </a:t>
            </a:r>
            <a:r>
              <a:rPr lang="en-US" dirty="0" err="1"/>
              <a:t>ať</a:t>
            </a:r>
            <a:r>
              <a:rPr lang="en-US" dirty="0"/>
              <a:t> </a:t>
            </a:r>
            <a:r>
              <a:rPr lang="en-US" dirty="0" err="1"/>
              <a:t>promluví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tři</a:t>
            </a:r>
            <a:r>
              <a:rPr lang="en-US" dirty="0"/>
              <a:t>, </a:t>
            </a:r>
            <a:r>
              <a:rPr lang="en-US" dirty="0" err="1"/>
              <a:t>jeden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druhém</a:t>
            </a:r>
            <a:r>
              <a:rPr lang="en-US" dirty="0"/>
              <a:t>, a </a:t>
            </a:r>
            <a:r>
              <a:rPr lang="en-US" dirty="0" err="1"/>
              <a:t>někdo</a:t>
            </a:r>
            <a:r>
              <a:rPr lang="en-US" dirty="0"/>
              <a:t> </a:t>
            </a:r>
            <a:r>
              <a:rPr lang="en-US" dirty="0" err="1"/>
              <a:t>ať</a:t>
            </a:r>
            <a:r>
              <a:rPr lang="en-US" dirty="0"/>
              <a:t> </a:t>
            </a:r>
            <a:r>
              <a:rPr lang="en-US" dirty="0" err="1"/>
              <a:t>vykládá</a:t>
            </a:r>
            <a:r>
              <a:rPr lang="en-US" dirty="0"/>
              <a:t>.  </a:t>
            </a:r>
            <a:endParaRPr lang="cs-CZ" dirty="0"/>
          </a:p>
          <a:p>
            <a:pPr marL="0" indent="0">
              <a:buNone/>
            </a:pPr>
            <a:r>
              <a:rPr lang="en-US" baseline="30000" dirty="0"/>
              <a:t>28</a:t>
            </a:r>
            <a:r>
              <a:rPr lang="en-US" dirty="0"/>
              <a:t> </a:t>
            </a:r>
            <a:r>
              <a:rPr lang="en-US" dirty="0" err="1"/>
              <a:t>Kdyby</a:t>
            </a:r>
            <a:r>
              <a:rPr lang="en-US" dirty="0"/>
              <a:t> </a:t>
            </a:r>
            <a:r>
              <a:rPr lang="en-US" dirty="0" err="1"/>
              <a:t>neměli</a:t>
            </a:r>
            <a:r>
              <a:rPr lang="en-US" dirty="0"/>
              <a:t> </a:t>
            </a:r>
            <a:r>
              <a:rPr lang="en-US" dirty="0" err="1"/>
              <a:t>vykladače</a:t>
            </a:r>
            <a:r>
              <a:rPr lang="en-US" dirty="0"/>
              <a:t>, </a:t>
            </a:r>
            <a:r>
              <a:rPr lang="en-US" dirty="0" err="1"/>
              <a:t>ať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shromáždění</a:t>
            </a:r>
            <a:r>
              <a:rPr lang="en-US" dirty="0"/>
              <a:t> </a:t>
            </a:r>
            <a:r>
              <a:rPr lang="en-US" dirty="0" err="1"/>
              <a:t>mlčí</a:t>
            </a:r>
            <a:r>
              <a:rPr lang="en-US" dirty="0"/>
              <a:t>, </a:t>
            </a:r>
            <a:r>
              <a:rPr lang="en-US" dirty="0" err="1"/>
              <a:t>každý</a:t>
            </a:r>
            <a:r>
              <a:rPr lang="en-US" dirty="0"/>
              <a:t> </a:t>
            </a:r>
            <a:r>
              <a:rPr lang="en-US" dirty="0" err="1"/>
              <a:t>ať</a:t>
            </a:r>
            <a:r>
              <a:rPr lang="en-US" dirty="0"/>
              <a:t> </a:t>
            </a:r>
            <a:r>
              <a:rPr lang="en-US" dirty="0" err="1"/>
              <a:t>mluví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vytržení</a:t>
            </a:r>
            <a:r>
              <a:rPr lang="en-US" dirty="0"/>
              <a:t> </a:t>
            </a:r>
            <a:r>
              <a:rPr lang="en-US" dirty="0" err="1"/>
              <a:t>jen</a:t>
            </a:r>
            <a:r>
              <a:rPr lang="en-US" dirty="0"/>
              <a:t> pro </a:t>
            </a:r>
            <a:r>
              <a:rPr lang="en-US" dirty="0" err="1"/>
              <a:t>sebe</a:t>
            </a:r>
            <a:r>
              <a:rPr lang="en-US" dirty="0"/>
              <a:t> a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Bohem</a:t>
            </a:r>
            <a:r>
              <a:rPr lang="en-US" dirty="0"/>
              <a:t>.  </a:t>
            </a:r>
            <a:endParaRPr lang="cs-CZ" dirty="0"/>
          </a:p>
          <a:p>
            <a:pPr marL="0" indent="0">
              <a:buNone/>
            </a:pPr>
            <a:r>
              <a:rPr lang="en-US" baseline="30000" dirty="0"/>
              <a:t>29</a:t>
            </a:r>
            <a:r>
              <a:rPr lang="en-US" dirty="0"/>
              <a:t> Z </a:t>
            </a:r>
            <a:r>
              <a:rPr lang="en-US" dirty="0" err="1"/>
              <a:t>proroků</a:t>
            </a:r>
            <a:r>
              <a:rPr lang="en-US" dirty="0"/>
              <a:t> </a:t>
            </a:r>
            <a:r>
              <a:rPr lang="en-US" dirty="0" err="1"/>
              <a:t>ať</a:t>
            </a:r>
            <a:r>
              <a:rPr lang="en-US" dirty="0"/>
              <a:t> </a:t>
            </a:r>
            <a:r>
              <a:rPr lang="en-US" dirty="0" err="1"/>
              <a:t>promluví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neb </a:t>
            </a:r>
            <a:r>
              <a:rPr lang="en-US" dirty="0" err="1"/>
              <a:t>tři</a:t>
            </a:r>
            <a:r>
              <a:rPr lang="en-US" dirty="0"/>
              <a:t> a </a:t>
            </a:r>
            <a:r>
              <a:rPr lang="en-US" dirty="0" err="1"/>
              <a:t>ostatní</a:t>
            </a:r>
            <a:r>
              <a:rPr lang="en-US" dirty="0"/>
              <a:t> </a:t>
            </a:r>
            <a:r>
              <a:rPr lang="en-US" dirty="0" err="1"/>
              <a:t>ať</a:t>
            </a:r>
            <a:r>
              <a:rPr lang="en-US" dirty="0"/>
              <a:t> to </a:t>
            </a:r>
            <a:r>
              <a:rPr lang="en-US" dirty="0" err="1"/>
              <a:t>posuzují</a:t>
            </a:r>
            <a:r>
              <a:rPr lang="en-US" dirty="0"/>
              <a:t>.  </a:t>
            </a:r>
            <a:endParaRPr lang="cs-CZ" dirty="0"/>
          </a:p>
          <a:p>
            <a:pPr marL="0" indent="0">
              <a:buNone/>
            </a:pPr>
            <a:r>
              <a:rPr lang="en-US" baseline="30000" dirty="0"/>
              <a:t>30</a:t>
            </a:r>
            <a:r>
              <a:rPr lang="en-US" dirty="0"/>
              <a:t> </a:t>
            </a:r>
            <a:r>
              <a:rPr lang="en-US" dirty="0" err="1"/>
              <a:t>Dostane</a:t>
            </a:r>
            <a:r>
              <a:rPr lang="en-US" dirty="0"/>
              <a:t>-li se </a:t>
            </a:r>
            <a:r>
              <a:rPr lang="en-US" dirty="0" err="1"/>
              <a:t>zjevení</a:t>
            </a:r>
            <a:r>
              <a:rPr lang="en-US" dirty="0"/>
              <a:t> </a:t>
            </a:r>
            <a:r>
              <a:rPr lang="en-US" dirty="0" err="1"/>
              <a:t>jinému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shromáždění</a:t>
            </a:r>
            <a:r>
              <a:rPr lang="en-US" dirty="0"/>
              <a:t>, </a:t>
            </a:r>
            <a:r>
              <a:rPr lang="en-US" dirty="0" err="1"/>
              <a:t>nechť</a:t>
            </a:r>
            <a:r>
              <a:rPr lang="en-US" dirty="0"/>
              <a:t> ten </a:t>
            </a:r>
            <a:r>
              <a:rPr lang="en-US" dirty="0" err="1"/>
              <a:t>první</a:t>
            </a:r>
            <a:r>
              <a:rPr lang="en-US" dirty="0"/>
              <a:t> </a:t>
            </a:r>
            <a:r>
              <a:rPr lang="en-US" dirty="0" err="1"/>
              <a:t>umlkne</a:t>
            </a:r>
            <a:r>
              <a:rPr lang="en-US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871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Kontext, varianta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9534" y="1357803"/>
            <a:ext cx="10649755" cy="6626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cs-CZ" dirty="0" smtClean="0"/>
          </a:p>
          <a:p>
            <a:pPr marL="0" indent="0">
              <a:buNone/>
            </a:pPr>
            <a:r>
              <a:rPr lang="en-US" baseline="30000" dirty="0" smtClean="0"/>
              <a:t>31</a:t>
            </a:r>
            <a:r>
              <a:rPr lang="en-US" dirty="0" smtClean="0"/>
              <a:t> </a:t>
            </a:r>
            <a:r>
              <a:rPr lang="en-US" dirty="0" err="1"/>
              <a:t>Jeden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druhém</a:t>
            </a:r>
            <a:r>
              <a:rPr lang="en-US" dirty="0"/>
              <a:t> </a:t>
            </a:r>
            <a:r>
              <a:rPr lang="en-US" dirty="0" err="1"/>
              <a:t>můžete</a:t>
            </a:r>
            <a:r>
              <a:rPr lang="en-US" dirty="0"/>
              <a:t> </a:t>
            </a:r>
            <a:r>
              <a:rPr lang="en-US" dirty="0" err="1"/>
              <a:t>všichni</a:t>
            </a:r>
            <a:r>
              <a:rPr lang="en-US" dirty="0"/>
              <a:t> </a:t>
            </a:r>
            <a:r>
              <a:rPr lang="en-US" dirty="0" err="1"/>
              <a:t>prorocky</a:t>
            </a:r>
            <a:r>
              <a:rPr lang="en-US" dirty="0"/>
              <a:t> </a:t>
            </a:r>
            <a:r>
              <a:rPr lang="en-US" dirty="0" err="1"/>
              <a:t>promluvit</a:t>
            </a:r>
            <a:r>
              <a:rPr lang="en-US" dirty="0"/>
              <a:t>, aby </a:t>
            </a:r>
            <a:r>
              <a:rPr lang="en-US" dirty="0" err="1"/>
              <a:t>všichni</a:t>
            </a:r>
            <a:r>
              <a:rPr lang="en-US" dirty="0"/>
              <a:t> </a:t>
            </a:r>
            <a:r>
              <a:rPr lang="en-US" dirty="0" err="1"/>
              <a:t>byli</a:t>
            </a:r>
            <a:r>
              <a:rPr lang="en-US" dirty="0"/>
              <a:t> </a:t>
            </a:r>
            <a:r>
              <a:rPr lang="en-US" dirty="0" err="1"/>
              <a:t>poučeni</a:t>
            </a:r>
            <a:r>
              <a:rPr lang="en-US" dirty="0"/>
              <a:t> a </a:t>
            </a:r>
            <a:r>
              <a:rPr lang="en-US" dirty="0" err="1"/>
              <a:t>všichni</a:t>
            </a:r>
            <a:r>
              <a:rPr lang="en-US" dirty="0"/>
              <a:t>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povzbuzeni</a:t>
            </a:r>
            <a:r>
              <a:rPr lang="en-US" dirty="0"/>
              <a:t>.  </a:t>
            </a:r>
            <a:endParaRPr lang="cs-CZ" dirty="0" smtClean="0"/>
          </a:p>
          <a:p>
            <a:pPr marL="0" indent="0">
              <a:buNone/>
            </a:pPr>
            <a:r>
              <a:rPr lang="en-US" baseline="30000" dirty="0" smtClean="0"/>
              <a:t>32</a:t>
            </a:r>
            <a:r>
              <a:rPr lang="en-US" dirty="0" smtClean="0"/>
              <a:t> </a:t>
            </a:r>
            <a:r>
              <a:rPr lang="en-US" dirty="0" err="1"/>
              <a:t>Prorok</a:t>
            </a:r>
            <a:r>
              <a:rPr lang="en-US" dirty="0"/>
              <a:t> </a:t>
            </a:r>
            <a:r>
              <a:rPr lang="en-US" dirty="0" err="1"/>
              <a:t>přece</a:t>
            </a:r>
            <a:r>
              <a:rPr lang="en-US" dirty="0"/>
              <a:t> </a:t>
            </a:r>
            <a:r>
              <a:rPr lang="en-US" dirty="0" err="1"/>
              <a:t>ovládá</a:t>
            </a:r>
            <a:r>
              <a:rPr lang="en-US" dirty="0"/>
              <a:t> </a:t>
            </a:r>
            <a:r>
              <a:rPr lang="en-US" dirty="0" err="1"/>
              <a:t>svůj</a:t>
            </a:r>
            <a:r>
              <a:rPr lang="en-US" dirty="0"/>
              <a:t> </a:t>
            </a:r>
            <a:r>
              <a:rPr lang="en-US" dirty="0" err="1"/>
              <a:t>prorocký</a:t>
            </a:r>
            <a:r>
              <a:rPr lang="en-US" dirty="0"/>
              <a:t> </a:t>
            </a:r>
            <a:r>
              <a:rPr lang="en-US" dirty="0" err="1"/>
              <a:t>dar</a:t>
            </a:r>
            <a:r>
              <a:rPr lang="en-US" dirty="0"/>
              <a:t>.  </a:t>
            </a:r>
            <a:endParaRPr lang="cs-CZ" dirty="0" smtClean="0"/>
          </a:p>
          <a:p>
            <a:pPr marL="0" indent="0">
              <a:buNone/>
            </a:pPr>
            <a:r>
              <a:rPr lang="en-US" baseline="30000" dirty="0" smtClean="0"/>
              <a:t>33</a:t>
            </a:r>
            <a:r>
              <a:rPr lang="en-US" dirty="0" smtClean="0"/>
              <a:t> </a:t>
            </a:r>
            <a:r>
              <a:rPr lang="en-US" dirty="0" err="1"/>
              <a:t>Bůh</a:t>
            </a:r>
            <a:r>
              <a:rPr lang="en-US" dirty="0"/>
              <a:t>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Bohem</a:t>
            </a:r>
            <a:r>
              <a:rPr lang="en-US" dirty="0"/>
              <a:t> </a:t>
            </a:r>
            <a:r>
              <a:rPr lang="en-US" dirty="0" err="1"/>
              <a:t>zmatku</a:t>
            </a:r>
            <a:r>
              <a:rPr lang="en-US" dirty="0"/>
              <a:t>, </a:t>
            </a:r>
            <a:r>
              <a:rPr lang="en-US" dirty="0" err="1"/>
              <a:t>nýbrž</a:t>
            </a:r>
            <a:r>
              <a:rPr lang="en-US" dirty="0"/>
              <a:t> </a:t>
            </a:r>
            <a:r>
              <a:rPr lang="en-US" dirty="0" err="1"/>
              <a:t>Bohem</a:t>
            </a:r>
            <a:r>
              <a:rPr lang="en-US" dirty="0"/>
              <a:t> </a:t>
            </a:r>
            <a:r>
              <a:rPr lang="en-US" dirty="0" err="1"/>
              <a:t>pokoje</a:t>
            </a:r>
            <a:r>
              <a:rPr lang="en-US" dirty="0"/>
              <a:t>. </a:t>
            </a:r>
            <a:endParaRPr lang="cs-CZ" dirty="0" smtClean="0"/>
          </a:p>
          <a:p>
            <a:pPr marL="0" indent="0">
              <a:buNone/>
            </a:pPr>
            <a:r>
              <a:rPr lang="en-US" b="1" dirty="0" err="1"/>
              <a:t>Jako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všech</a:t>
            </a:r>
            <a:r>
              <a:rPr lang="en-US" b="1" dirty="0"/>
              <a:t> </a:t>
            </a:r>
            <a:r>
              <a:rPr lang="en-US" b="1" dirty="0" err="1"/>
              <a:t>obcích</a:t>
            </a:r>
            <a:r>
              <a:rPr lang="en-US" b="1" dirty="0"/>
              <a:t> </a:t>
            </a:r>
            <a:r>
              <a:rPr lang="en-US" b="1" dirty="0" err="1"/>
              <a:t>Božího</a:t>
            </a:r>
            <a:r>
              <a:rPr lang="en-US" b="1" dirty="0"/>
              <a:t> </a:t>
            </a:r>
            <a:r>
              <a:rPr lang="en-US" b="1" dirty="0" err="1"/>
              <a:t>lidu</a:t>
            </a:r>
            <a:r>
              <a:rPr lang="en-US" b="1" dirty="0"/>
              <a:t>,  </a:t>
            </a:r>
            <a:endParaRPr lang="cs-CZ" b="1" dirty="0"/>
          </a:p>
          <a:p>
            <a:pPr marL="0" indent="0">
              <a:buNone/>
            </a:pPr>
            <a:r>
              <a:rPr lang="en-US" b="1" baseline="30000" dirty="0"/>
              <a:t>34</a:t>
            </a:r>
            <a:r>
              <a:rPr lang="en-US" b="1" dirty="0"/>
              <a:t> </a:t>
            </a:r>
            <a:r>
              <a:rPr lang="en-US" b="1" dirty="0" err="1"/>
              <a:t>ženy</a:t>
            </a:r>
            <a:r>
              <a:rPr lang="en-US" b="1" dirty="0"/>
              <a:t> </a:t>
            </a:r>
            <a:r>
              <a:rPr lang="en-US" b="1" dirty="0" err="1"/>
              <a:t>nechť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shromáždění</a:t>
            </a:r>
            <a:r>
              <a:rPr lang="en-US" b="1" dirty="0"/>
              <a:t> </a:t>
            </a:r>
            <a:r>
              <a:rPr lang="en-US" b="1" dirty="0" err="1"/>
              <a:t>mlčí</a:t>
            </a:r>
            <a:r>
              <a:rPr lang="en-US" b="1" dirty="0"/>
              <a:t>. </a:t>
            </a:r>
            <a:r>
              <a:rPr lang="en-US" b="1" dirty="0" err="1"/>
              <a:t>Nedovoluje</a:t>
            </a:r>
            <a:r>
              <a:rPr lang="en-US" b="1" dirty="0"/>
              <a:t> se </a:t>
            </a:r>
            <a:r>
              <a:rPr lang="en-US" b="1" dirty="0" err="1"/>
              <a:t>jim</a:t>
            </a:r>
            <a:r>
              <a:rPr lang="en-US" b="1" dirty="0"/>
              <a:t>, aby </a:t>
            </a:r>
            <a:r>
              <a:rPr lang="en-US" b="1" dirty="0" err="1"/>
              <a:t>mluvily</a:t>
            </a:r>
            <a:r>
              <a:rPr lang="en-US" b="1" dirty="0"/>
              <a:t>; </a:t>
            </a:r>
            <a:r>
              <a:rPr lang="en-US" b="1" dirty="0" err="1"/>
              <a:t>mají</a:t>
            </a:r>
            <a:r>
              <a:rPr lang="en-US" b="1" dirty="0"/>
              <a:t> se </a:t>
            </a:r>
            <a:r>
              <a:rPr lang="en-US" b="1" dirty="0" err="1"/>
              <a:t>podřizovat</a:t>
            </a:r>
            <a:r>
              <a:rPr lang="en-US" b="1" dirty="0"/>
              <a:t>, </a:t>
            </a:r>
            <a:r>
              <a:rPr lang="en-US" b="1" dirty="0" err="1"/>
              <a:t>jak</a:t>
            </a:r>
            <a:r>
              <a:rPr lang="en-US" b="1" dirty="0"/>
              <a:t> to </a:t>
            </a:r>
            <a:r>
              <a:rPr lang="en-US" b="1" dirty="0" err="1"/>
              <a:t>říká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Zákon</a:t>
            </a:r>
            <a:r>
              <a:rPr lang="en-US" b="1" dirty="0"/>
              <a:t>.  </a:t>
            </a:r>
            <a:endParaRPr lang="cs-CZ" b="1" dirty="0"/>
          </a:p>
          <a:p>
            <a:pPr marL="0" indent="0">
              <a:buNone/>
            </a:pPr>
            <a:r>
              <a:rPr lang="en-US" b="1" baseline="30000" dirty="0"/>
              <a:t>35</a:t>
            </a:r>
            <a:r>
              <a:rPr lang="en-US" b="1" dirty="0"/>
              <a:t> </a:t>
            </a:r>
            <a:r>
              <a:rPr lang="en-US" b="1" dirty="0" err="1"/>
              <a:t>Chtějí</a:t>
            </a:r>
            <a:r>
              <a:rPr lang="en-US" b="1" dirty="0"/>
              <a:t>-li se o </a:t>
            </a:r>
            <a:r>
              <a:rPr lang="en-US" b="1" dirty="0" err="1"/>
              <a:t>něčem</a:t>
            </a:r>
            <a:r>
              <a:rPr lang="en-US" b="1" dirty="0"/>
              <a:t> </a:t>
            </a:r>
            <a:r>
              <a:rPr lang="en-US" b="1" dirty="0" err="1"/>
              <a:t>poučit</a:t>
            </a:r>
            <a:r>
              <a:rPr lang="en-US" b="1" dirty="0"/>
              <a:t>, </a:t>
            </a:r>
            <a:r>
              <a:rPr lang="en-US" b="1" dirty="0" err="1"/>
              <a:t>ať</a:t>
            </a:r>
            <a:r>
              <a:rPr lang="en-US" b="1" dirty="0"/>
              <a:t> se </a:t>
            </a:r>
            <a:r>
              <a:rPr lang="en-US" b="1" dirty="0" err="1"/>
              <a:t>doma</a:t>
            </a:r>
            <a:r>
              <a:rPr lang="en-US" b="1" dirty="0"/>
              <a:t> </a:t>
            </a:r>
            <a:r>
              <a:rPr lang="en-US" b="1" dirty="0" err="1"/>
              <a:t>zeptají</a:t>
            </a:r>
            <a:r>
              <a:rPr lang="en-US" b="1" dirty="0"/>
              <a:t> </a:t>
            </a:r>
            <a:r>
              <a:rPr lang="en-US" b="1" dirty="0" err="1"/>
              <a:t>svých</a:t>
            </a:r>
            <a:r>
              <a:rPr lang="en-US" b="1" dirty="0"/>
              <a:t> </a:t>
            </a:r>
            <a:r>
              <a:rPr lang="en-US" b="1" dirty="0" err="1"/>
              <a:t>mužů</a:t>
            </a:r>
            <a:r>
              <a:rPr lang="en-US" b="1" dirty="0"/>
              <a:t>; </a:t>
            </a:r>
            <a:r>
              <a:rPr lang="en-US" b="1" dirty="0" err="1"/>
              <a:t>ženě</a:t>
            </a:r>
            <a:r>
              <a:rPr lang="en-US" b="1" dirty="0"/>
              <a:t> se </a:t>
            </a:r>
            <a:r>
              <a:rPr lang="en-US" b="1" dirty="0" err="1"/>
              <a:t>nesluší</a:t>
            </a:r>
            <a:r>
              <a:rPr lang="en-US" b="1" dirty="0"/>
              <a:t> </a:t>
            </a:r>
            <a:r>
              <a:rPr lang="en-US" b="1" dirty="0" err="1"/>
              <a:t>mluvit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shromáždění</a:t>
            </a:r>
            <a:r>
              <a:rPr lang="en-US" b="1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772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Kontext, varianta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aseline="30000" dirty="0" smtClean="0"/>
              <a:t>36</a:t>
            </a:r>
            <a:r>
              <a:rPr lang="en-US" dirty="0" smtClean="0"/>
              <a:t> </a:t>
            </a:r>
            <a:r>
              <a:rPr lang="en-US" dirty="0" err="1" smtClean="0"/>
              <a:t>Vyšlo</a:t>
            </a:r>
            <a:r>
              <a:rPr lang="en-US" dirty="0" smtClean="0"/>
              <a:t> </a:t>
            </a:r>
            <a:r>
              <a:rPr lang="en-US" dirty="0" err="1" smtClean="0"/>
              <a:t>snad</a:t>
            </a:r>
            <a:r>
              <a:rPr lang="en-US" dirty="0" smtClean="0"/>
              <a:t> </a:t>
            </a:r>
            <a:r>
              <a:rPr lang="en-US" dirty="0" err="1" smtClean="0"/>
              <a:t>slovo</a:t>
            </a:r>
            <a:r>
              <a:rPr lang="en-US" dirty="0" smtClean="0"/>
              <a:t> </a:t>
            </a:r>
            <a:r>
              <a:rPr lang="en-US" dirty="0" err="1" smtClean="0"/>
              <a:t>Boží</a:t>
            </a:r>
            <a:r>
              <a:rPr lang="en-US" dirty="0" smtClean="0"/>
              <a:t> od </a:t>
            </a:r>
            <a:r>
              <a:rPr lang="en-US" dirty="0" err="1" smtClean="0"/>
              <a:t>vás</a:t>
            </a:r>
            <a:r>
              <a:rPr lang="en-US" dirty="0" smtClean="0"/>
              <a:t>? Nebo </a:t>
            </a:r>
            <a:r>
              <a:rPr lang="en-US" dirty="0" err="1" smtClean="0"/>
              <a:t>přišlo</a:t>
            </a:r>
            <a:r>
              <a:rPr lang="en-US" dirty="0" smtClean="0"/>
              <a:t> </a:t>
            </a:r>
            <a:r>
              <a:rPr lang="en-US" dirty="0" err="1" smtClean="0"/>
              <a:t>jen</a:t>
            </a:r>
            <a:r>
              <a:rPr lang="en-US" dirty="0" smtClean="0"/>
              <a:t> k </a:t>
            </a:r>
            <a:r>
              <a:rPr lang="en-US" dirty="0" err="1" smtClean="0"/>
              <a:t>vám</a:t>
            </a:r>
            <a:r>
              <a:rPr lang="en-US" dirty="0" smtClean="0"/>
              <a:t> </a:t>
            </a:r>
            <a:r>
              <a:rPr lang="en-US" dirty="0" err="1" smtClean="0"/>
              <a:t>samotným</a:t>
            </a:r>
            <a:r>
              <a:rPr lang="en-US" dirty="0" smtClean="0"/>
              <a:t>?  </a:t>
            </a:r>
            <a:endParaRPr lang="cs-CZ" dirty="0" smtClean="0"/>
          </a:p>
          <a:p>
            <a:pPr marL="0" indent="0">
              <a:buNone/>
            </a:pPr>
            <a:r>
              <a:rPr lang="en-US" baseline="30000" dirty="0" smtClean="0"/>
              <a:t>37</a:t>
            </a:r>
            <a:r>
              <a:rPr lang="en-US" dirty="0" smtClean="0"/>
              <a:t> </a:t>
            </a:r>
            <a:r>
              <a:rPr lang="en-US" dirty="0" err="1" smtClean="0"/>
              <a:t>Pokládá</a:t>
            </a:r>
            <a:r>
              <a:rPr lang="en-US" dirty="0" smtClean="0"/>
              <a:t>-li se </a:t>
            </a:r>
            <a:r>
              <a:rPr lang="en-US" dirty="0" err="1" smtClean="0"/>
              <a:t>někdo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proroka</a:t>
            </a:r>
            <a:r>
              <a:rPr lang="en-US" dirty="0" smtClean="0"/>
              <a:t> </a:t>
            </a:r>
            <a:r>
              <a:rPr lang="en-US" dirty="0" err="1" smtClean="0"/>
              <a:t>nebo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člověka</a:t>
            </a:r>
            <a:r>
              <a:rPr lang="en-US" dirty="0" smtClean="0"/>
              <a:t> </a:t>
            </a:r>
            <a:r>
              <a:rPr lang="en-US" dirty="0" err="1" smtClean="0"/>
              <a:t>obdařeného</a:t>
            </a:r>
            <a:r>
              <a:rPr lang="en-US" dirty="0" smtClean="0"/>
              <a:t> </a:t>
            </a:r>
            <a:r>
              <a:rPr lang="en-US" dirty="0" err="1" smtClean="0"/>
              <a:t>Duchem</a:t>
            </a:r>
            <a:r>
              <a:rPr lang="en-US" dirty="0" smtClean="0"/>
              <a:t>, </a:t>
            </a:r>
            <a:r>
              <a:rPr lang="en-US" dirty="0" err="1" smtClean="0"/>
              <a:t>měl</a:t>
            </a:r>
            <a:r>
              <a:rPr lang="en-US" dirty="0" smtClean="0"/>
              <a:t> by </a:t>
            </a:r>
            <a:r>
              <a:rPr lang="en-US" dirty="0" err="1" smtClean="0"/>
              <a:t>poznat</a:t>
            </a:r>
            <a:r>
              <a:rPr lang="en-US" dirty="0" smtClean="0"/>
              <a:t>, </a:t>
            </a:r>
            <a:r>
              <a:rPr lang="en-US" dirty="0" err="1" smtClean="0"/>
              <a:t>že</a:t>
            </a:r>
            <a:r>
              <a:rPr lang="en-US" dirty="0" smtClean="0"/>
              <a:t> to, co </a:t>
            </a:r>
            <a:r>
              <a:rPr lang="en-US" dirty="0" err="1" smtClean="0"/>
              <a:t>vám</a:t>
            </a:r>
            <a:r>
              <a:rPr lang="en-US" dirty="0" smtClean="0"/>
              <a:t> </a:t>
            </a:r>
            <a:r>
              <a:rPr lang="en-US" dirty="0" err="1" smtClean="0"/>
              <a:t>píšu</a:t>
            </a:r>
            <a:r>
              <a:rPr lang="en-US" dirty="0" smtClean="0"/>
              <a:t>, je </a:t>
            </a:r>
            <a:r>
              <a:rPr lang="en-US" dirty="0" err="1" smtClean="0"/>
              <a:t>přikázání</a:t>
            </a:r>
            <a:r>
              <a:rPr lang="en-US" dirty="0" smtClean="0"/>
              <a:t> </a:t>
            </a:r>
            <a:r>
              <a:rPr lang="en-US" dirty="0" err="1" smtClean="0"/>
              <a:t>Páně</a:t>
            </a:r>
            <a:r>
              <a:rPr lang="en-US" dirty="0" smtClean="0"/>
              <a:t>.  </a:t>
            </a:r>
            <a:endParaRPr lang="cs-CZ" dirty="0" smtClean="0"/>
          </a:p>
          <a:p>
            <a:pPr marL="0" indent="0">
              <a:buNone/>
            </a:pPr>
            <a:r>
              <a:rPr lang="en-US" baseline="30000" dirty="0" smtClean="0"/>
              <a:t>38</a:t>
            </a:r>
            <a:r>
              <a:rPr lang="en-US" dirty="0" smtClean="0"/>
              <a:t> </a:t>
            </a:r>
            <a:r>
              <a:rPr lang="en-US" dirty="0" err="1" smtClean="0"/>
              <a:t>Kdo</a:t>
            </a:r>
            <a:r>
              <a:rPr lang="en-US" dirty="0" smtClean="0"/>
              <a:t> to </a:t>
            </a:r>
            <a:r>
              <a:rPr lang="en-US" dirty="0" err="1" smtClean="0"/>
              <a:t>neuznává</a:t>
            </a:r>
            <a:r>
              <a:rPr lang="en-US" dirty="0" smtClean="0"/>
              <a:t>, </a:t>
            </a:r>
            <a:r>
              <a:rPr lang="en-US" dirty="0" err="1" smtClean="0"/>
              <a:t>nedojde</a:t>
            </a:r>
            <a:r>
              <a:rPr lang="en-US" dirty="0" smtClean="0"/>
              <a:t> </a:t>
            </a:r>
            <a:r>
              <a:rPr lang="en-US" dirty="0" err="1" smtClean="0"/>
              <a:t>sám</a:t>
            </a:r>
            <a:r>
              <a:rPr lang="en-US" dirty="0" smtClean="0"/>
              <a:t> </a:t>
            </a:r>
            <a:r>
              <a:rPr lang="en-US" dirty="0" err="1" smtClean="0"/>
              <a:t>uznání</a:t>
            </a:r>
            <a:r>
              <a:rPr lang="en-US" dirty="0" smtClean="0"/>
              <a:t>.  </a:t>
            </a:r>
            <a:endParaRPr lang="cs-CZ" dirty="0" smtClean="0"/>
          </a:p>
          <a:p>
            <a:pPr marL="0" indent="0">
              <a:buNone/>
            </a:pPr>
            <a:r>
              <a:rPr lang="en-US" baseline="30000" dirty="0" smtClean="0"/>
              <a:t>39</a:t>
            </a:r>
            <a:r>
              <a:rPr lang="en-US" dirty="0" smtClean="0"/>
              <a:t> A </a:t>
            </a:r>
            <a:r>
              <a:rPr lang="en-US" dirty="0" err="1" smtClean="0"/>
              <a:t>tak</a:t>
            </a:r>
            <a:r>
              <a:rPr lang="en-US" dirty="0" smtClean="0"/>
              <a:t>, </a:t>
            </a:r>
            <a:r>
              <a:rPr lang="en-US" dirty="0" err="1" smtClean="0"/>
              <a:t>bratří</a:t>
            </a:r>
            <a:r>
              <a:rPr lang="en-US" dirty="0" smtClean="0"/>
              <a:t> </a:t>
            </a:r>
            <a:r>
              <a:rPr lang="en-US" dirty="0" err="1" smtClean="0"/>
              <a:t>moji</a:t>
            </a:r>
            <a:r>
              <a:rPr lang="en-US" dirty="0" smtClean="0"/>
              <a:t>, </a:t>
            </a:r>
            <a:r>
              <a:rPr lang="en-US" dirty="0" err="1" smtClean="0"/>
              <a:t>horlivě</a:t>
            </a:r>
            <a:r>
              <a:rPr lang="en-US" dirty="0" smtClean="0"/>
              <a:t> se </a:t>
            </a:r>
            <a:r>
              <a:rPr lang="en-US" dirty="0" err="1" smtClean="0"/>
              <a:t>snažte</a:t>
            </a:r>
            <a:r>
              <a:rPr lang="en-US" dirty="0" smtClean="0"/>
              <a:t> </a:t>
            </a:r>
            <a:r>
              <a:rPr lang="en-US" dirty="0" err="1" smtClean="0"/>
              <a:t>prorokovat</a:t>
            </a:r>
            <a:r>
              <a:rPr lang="en-US" dirty="0" smtClean="0"/>
              <a:t> a </a:t>
            </a:r>
            <a:r>
              <a:rPr lang="en-US" dirty="0" err="1" smtClean="0"/>
              <a:t>nebraňte</a:t>
            </a:r>
            <a:r>
              <a:rPr lang="en-US" dirty="0" smtClean="0"/>
              <a:t> </a:t>
            </a:r>
            <a:r>
              <a:rPr lang="en-US" dirty="0" err="1" smtClean="0"/>
              <a:t>mluvit</a:t>
            </a:r>
            <a:r>
              <a:rPr lang="en-US" dirty="0" smtClean="0"/>
              <a:t> </a:t>
            </a:r>
            <a:r>
              <a:rPr lang="en-US" dirty="0" err="1" smtClean="0"/>
              <a:t>jazyky</a:t>
            </a:r>
            <a:r>
              <a:rPr lang="en-US" dirty="0" smtClean="0"/>
              <a:t>.  </a:t>
            </a:r>
            <a:endParaRPr lang="cs-CZ" dirty="0" smtClean="0"/>
          </a:p>
          <a:p>
            <a:pPr marL="0" indent="0">
              <a:buNone/>
            </a:pPr>
            <a:r>
              <a:rPr lang="en-US" baseline="30000" dirty="0" smtClean="0"/>
              <a:t>40</a:t>
            </a:r>
            <a:r>
              <a:rPr lang="en-US" dirty="0" smtClean="0"/>
              <a:t> </a:t>
            </a:r>
            <a:r>
              <a:rPr lang="en-US" dirty="0" err="1" smtClean="0"/>
              <a:t>Všechno</a:t>
            </a:r>
            <a:r>
              <a:rPr lang="en-US" dirty="0" smtClean="0"/>
              <a:t> </a:t>
            </a:r>
            <a:r>
              <a:rPr lang="en-US" dirty="0" err="1" smtClean="0"/>
              <a:t>ať</a:t>
            </a:r>
            <a:r>
              <a:rPr lang="en-US" dirty="0" smtClean="0"/>
              <a:t> se </a:t>
            </a:r>
            <a:r>
              <a:rPr lang="en-US" dirty="0" err="1" smtClean="0"/>
              <a:t>děje</a:t>
            </a:r>
            <a:r>
              <a:rPr lang="en-US" dirty="0" smtClean="0"/>
              <a:t> </a:t>
            </a:r>
            <a:r>
              <a:rPr lang="en-US" dirty="0" err="1" smtClean="0"/>
              <a:t>slušně</a:t>
            </a:r>
            <a:r>
              <a:rPr lang="en-US" dirty="0" smtClean="0"/>
              <a:t> a </a:t>
            </a:r>
            <a:r>
              <a:rPr lang="en-US" dirty="0" err="1" smtClean="0"/>
              <a:t>spořádaně</a:t>
            </a:r>
            <a:r>
              <a:rPr lang="en-US" dirty="0" smtClean="0"/>
              <a:t>.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718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Je třeba jít na podstatu věcí. Jeden z nás, Pavel, to ukázal, a tak naznačuje cestu ostatním. Jeho cesta může být cestou skutečného smíření a dialogu právě proto, že jde na podstatu.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2208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/>
              <a:t>Kontext, varianta </a:t>
            </a:r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43188"/>
            <a:ext cx="10611118" cy="58148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aseline="30000" dirty="0"/>
              <a:t>36</a:t>
            </a:r>
            <a:r>
              <a:rPr lang="en-US" dirty="0"/>
              <a:t> </a:t>
            </a:r>
            <a:r>
              <a:rPr lang="en-US" dirty="0" err="1"/>
              <a:t>Vyšlo</a:t>
            </a:r>
            <a:r>
              <a:rPr lang="en-US" dirty="0"/>
              <a:t> </a:t>
            </a:r>
            <a:r>
              <a:rPr lang="en-US" dirty="0" err="1"/>
              <a:t>snad</a:t>
            </a:r>
            <a:r>
              <a:rPr lang="en-US" dirty="0"/>
              <a:t> </a:t>
            </a:r>
            <a:r>
              <a:rPr lang="en-US" dirty="0" err="1"/>
              <a:t>slovo</a:t>
            </a:r>
            <a:r>
              <a:rPr lang="en-US" dirty="0"/>
              <a:t> </a:t>
            </a:r>
            <a:r>
              <a:rPr lang="en-US" dirty="0" err="1"/>
              <a:t>Boží</a:t>
            </a:r>
            <a:r>
              <a:rPr lang="en-US" dirty="0"/>
              <a:t> od </a:t>
            </a:r>
            <a:r>
              <a:rPr lang="en-US" dirty="0" err="1"/>
              <a:t>vás</a:t>
            </a:r>
            <a:r>
              <a:rPr lang="en-US" dirty="0"/>
              <a:t>? Nebo </a:t>
            </a:r>
            <a:r>
              <a:rPr lang="en-US" dirty="0" err="1"/>
              <a:t>přišlo</a:t>
            </a:r>
            <a:r>
              <a:rPr lang="en-US" dirty="0"/>
              <a:t> </a:t>
            </a:r>
            <a:r>
              <a:rPr lang="en-US" dirty="0" err="1"/>
              <a:t>jen</a:t>
            </a:r>
            <a:r>
              <a:rPr lang="en-US" dirty="0"/>
              <a:t> k </a:t>
            </a:r>
            <a:r>
              <a:rPr lang="en-US" dirty="0" err="1"/>
              <a:t>vám</a:t>
            </a:r>
            <a:r>
              <a:rPr lang="en-US" dirty="0"/>
              <a:t> </a:t>
            </a:r>
            <a:r>
              <a:rPr lang="en-US" dirty="0" err="1"/>
              <a:t>samotným</a:t>
            </a:r>
            <a:r>
              <a:rPr lang="en-US" dirty="0"/>
              <a:t>?  </a:t>
            </a:r>
            <a:endParaRPr lang="cs-CZ" dirty="0"/>
          </a:p>
          <a:p>
            <a:pPr marL="0" indent="0">
              <a:buNone/>
            </a:pPr>
            <a:r>
              <a:rPr lang="en-US" baseline="30000" dirty="0"/>
              <a:t>37</a:t>
            </a:r>
            <a:r>
              <a:rPr lang="en-US" dirty="0"/>
              <a:t> </a:t>
            </a:r>
            <a:r>
              <a:rPr lang="en-US" dirty="0" err="1"/>
              <a:t>Pokládá</a:t>
            </a:r>
            <a:r>
              <a:rPr lang="en-US" dirty="0"/>
              <a:t>-li se </a:t>
            </a:r>
            <a:r>
              <a:rPr lang="en-US" dirty="0" err="1"/>
              <a:t>někdo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proroka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člověka</a:t>
            </a:r>
            <a:r>
              <a:rPr lang="en-US" dirty="0"/>
              <a:t> </a:t>
            </a:r>
            <a:r>
              <a:rPr lang="en-US" dirty="0" err="1"/>
              <a:t>obdařeného</a:t>
            </a:r>
            <a:r>
              <a:rPr lang="en-US" dirty="0"/>
              <a:t> </a:t>
            </a:r>
            <a:r>
              <a:rPr lang="en-US" dirty="0" err="1"/>
              <a:t>Duchem</a:t>
            </a:r>
            <a:r>
              <a:rPr lang="en-US" dirty="0"/>
              <a:t>, </a:t>
            </a:r>
            <a:r>
              <a:rPr lang="en-US" dirty="0" err="1"/>
              <a:t>měl</a:t>
            </a:r>
            <a:r>
              <a:rPr lang="en-US" dirty="0"/>
              <a:t> by </a:t>
            </a:r>
            <a:r>
              <a:rPr lang="en-US" dirty="0" err="1"/>
              <a:t>poznat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to, co </a:t>
            </a:r>
            <a:r>
              <a:rPr lang="en-US" dirty="0" err="1"/>
              <a:t>vám</a:t>
            </a:r>
            <a:r>
              <a:rPr lang="en-US" dirty="0"/>
              <a:t> </a:t>
            </a:r>
            <a:r>
              <a:rPr lang="en-US" dirty="0" err="1"/>
              <a:t>píšu</a:t>
            </a:r>
            <a:r>
              <a:rPr lang="en-US" dirty="0"/>
              <a:t>, je </a:t>
            </a:r>
            <a:r>
              <a:rPr lang="en-US" dirty="0" err="1"/>
              <a:t>přikázání</a:t>
            </a:r>
            <a:r>
              <a:rPr lang="en-US" dirty="0"/>
              <a:t> </a:t>
            </a:r>
            <a:r>
              <a:rPr lang="en-US" dirty="0" err="1"/>
              <a:t>Páně</a:t>
            </a:r>
            <a:r>
              <a:rPr lang="en-US" dirty="0"/>
              <a:t>.  </a:t>
            </a:r>
            <a:endParaRPr lang="cs-CZ" dirty="0"/>
          </a:p>
          <a:p>
            <a:pPr marL="0" indent="0">
              <a:buNone/>
            </a:pPr>
            <a:r>
              <a:rPr lang="en-US" baseline="30000" dirty="0"/>
              <a:t>38</a:t>
            </a:r>
            <a:r>
              <a:rPr lang="en-US" dirty="0"/>
              <a:t> </a:t>
            </a:r>
            <a:r>
              <a:rPr lang="en-US" dirty="0" err="1"/>
              <a:t>Kdo</a:t>
            </a:r>
            <a:r>
              <a:rPr lang="en-US" dirty="0"/>
              <a:t> to </a:t>
            </a:r>
            <a:r>
              <a:rPr lang="en-US" dirty="0" err="1"/>
              <a:t>neuznává</a:t>
            </a:r>
            <a:r>
              <a:rPr lang="en-US" dirty="0"/>
              <a:t>, </a:t>
            </a:r>
            <a:r>
              <a:rPr lang="en-US" dirty="0" err="1"/>
              <a:t>nedojde</a:t>
            </a:r>
            <a:r>
              <a:rPr lang="en-US" dirty="0"/>
              <a:t> </a:t>
            </a:r>
            <a:r>
              <a:rPr lang="en-US" dirty="0" err="1"/>
              <a:t>sám</a:t>
            </a:r>
            <a:r>
              <a:rPr lang="en-US" dirty="0"/>
              <a:t> </a:t>
            </a:r>
            <a:r>
              <a:rPr lang="en-US" dirty="0" err="1"/>
              <a:t>uznání</a:t>
            </a:r>
            <a:r>
              <a:rPr lang="en-US" dirty="0"/>
              <a:t>.  </a:t>
            </a:r>
            <a:endParaRPr lang="cs-CZ" dirty="0"/>
          </a:p>
          <a:p>
            <a:pPr marL="0" indent="0">
              <a:buNone/>
            </a:pPr>
            <a:r>
              <a:rPr lang="en-US" baseline="30000" dirty="0"/>
              <a:t>39</a:t>
            </a:r>
            <a:r>
              <a:rPr lang="en-US" dirty="0"/>
              <a:t> A </a:t>
            </a:r>
            <a:r>
              <a:rPr lang="en-US" dirty="0" err="1"/>
              <a:t>tak</a:t>
            </a:r>
            <a:r>
              <a:rPr lang="en-US" dirty="0"/>
              <a:t>, </a:t>
            </a:r>
            <a:r>
              <a:rPr lang="en-US" dirty="0" err="1"/>
              <a:t>bratří</a:t>
            </a:r>
            <a:r>
              <a:rPr lang="en-US" dirty="0"/>
              <a:t> </a:t>
            </a:r>
            <a:r>
              <a:rPr lang="en-US" dirty="0" err="1"/>
              <a:t>moji</a:t>
            </a:r>
            <a:r>
              <a:rPr lang="en-US" dirty="0"/>
              <a:t>, </a:t>
            </a:r>
            <a:r>
              <a:rPr lang="en-US" dirty="0" err="1"/>
              <a:t>horlivě</a:t>
            </a:r>
            <a:r>
              <a:rPr lang="en-US" dirty="0"/>
              <a:t> se </a:t>
            </a:r>
            <a:r>
              <a:rPr lang="en-US" dirty="0" err="1"/>
              <a:t>snažte</a:t>
            </a:r>
            <a:r>
              <a:rPr lang="en-US" dirty="0"/>
              <a:t> </a:t>
            </a:r>
            <a:r>
              <a:rPr lang="en-US" dirty="0" err="1"/>
              <a:t>prorokovat</a:t>
            </a:r>
            <a:r>
              <a:rPr lang="en-US" dirty="0"/>
              <a:t> a </a:t>
            </a:r>
            <a:r>
              <a:rPr lang="en-US" dirty="0" err="1"/>
              <a:t>nebraňte</a:t>
            </a:r>
            <a:r>
              <a:rPr lang="en-US" dirty="0"/>
              <a:t> </a:t>
            </a:r>
            <a:r>
              <a:rPr lang="en-US" dirty="0" err="1"/>
              <a:t>mluvit</a:t>
            </a:r>
            <a:r>
              <a:rPr lang="en-US" dirty="0"/>
              <a:t> </a:t>
            </a:r>
            <a:r>
              <a:rPr lang="en-US" dirty="0" err="1"/>
              <a:t>jazyky</a:t>
            </a:r>
            <a:r>
              <a:rPr lang="en-US" dirty="0"/>
              <a:t>.  </a:t>
            </a:r>
            <a:endParaRPr lang="cs-CZ" dirty="0"/>
          </a:p>
          <a:p>
            <a:pPr marL="0" indent="0">
              <a:buNone/>
            </a:pPr>
            <a:r>
              <a:rPr lang="en-US" baseline="30000" dirty="0"/>
              <a:t>40</a:t>
            </a:r>
            <a:r>
              <a:rPr lang="en-US" dirty="0"/>
              <a:t> </a:t>
            </a:r>
            <a:r>
              <a:rPr lang="en-US" dirty="0" err="1"/>
              <a:t>Všechno</a:t>
            </a:r>
            <a:r>
              <a:rPr lang="en-US" dirty="0"/>
              <a:t> </a:t>
            </a:r>
            <a:r>
              <a:rPr lang="en-US" dirty="0" err="1"/>
              <a:t>ať</a:t>
            </a:r>
            <a:r>
              <a:rPr lang="en-US" dirty="0"/>
              <a:t> se </a:t>
            </a:r>
            <a:r>
              <a:rPr lang="en-US" dirty="0" err="1"/>
              <a:t>děje</a:t>
            </a:r>
            <a:r>
              <a:rPr lang="en-US" dirty="0"/>
              <a:t> </a:t>
            </a:r>
            <a:r>
              <a:rPr lang="en-US" dirty="0" err="1"/>
              <a:t>slušně</a:t>
            </a:r>
            <a:r>
              <a:rPr lang="en-US" dirty="0"/>
              <a:t> a </a:t>
            </a:r>
            <a:r>
              <a:rPr lang="en-US" dirty="0" err="1"/>
              <a:t>spořádaně</a:t>
            </a:r>
            <a:r>
              <a:rPr lang="en-US" dirty="0"/>
              <a:t>.</a:t>
            </a:r>
            <a:endParaRPr lang="cs-CZ" dirty="0"/>
          </a:p>
          <a:p>
            <a:pPr marL="0" indent="0">
              <a:buNone/>
            </a:pPr>
            <a:r>
              <a:rPr lang="en-US" b="1" dirty="0" err="1"/>
              <a:t>Jako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všech</a:t>
            </a:r>
            <a:r>
              <a:rPr lang="en-US" b="1" dirty="0"/>
              <a:t> </a:t>
            </a:r>
            <a:r>
              <a:rPr lang="en-US" b="1" dirty="0" err="1"/>
              <a:t>obcích</a:t>
            </a:r>
            <a:r>
              <a:rPr lang="en-US" b="1" dirty="0"/>
              <a:t> </a:t>
            </a:r>
            <a:r>
              <a:rPr lang="en-US" b="1" dirty="0" err="1"/>
              <a:t>Božího</a:t>
            </a:r>
            <a:r>
              <a:rPr lang="en-US" b="1" dirty="0"/>
              <a:t> </a:t>
            </a:r>
            <a:r>
              <a:rPr lang="en-US" b="1" dirty="0" err="1"/>
              <a:t>lidu</a:t>
            </a:r>
            <a:r>
              <a:rPr lang="en-US" b="1" dirty="0"/>
              <a:t>,  </a:t>
            </a:r>
            <a:endParaRPr lang="cs-CZ" b="1" dirty="0"/>
          </a:p>
          <a:p>
            <a:pPr marL="0" indent="0">
              <a:buNone/>
            </a:pPr>
            <a:r>
              <a:rPr lang="en-US" b="1" baseline="30000" dirty="0"/>
              <a:t>34</a:t>
            </a:r>
            <a:r>
              <a:rPr lang="en-US" b="1" dirty="0"/>
              <a:t> </a:t>
            </a:r>
            <a:r>
              <a:rPr lang="en-US" b="1" dirty="0" err="1"/>
              <a:t>ženy</a:t>
            </a:r>
            <a:r>
              <a:rPr lang="en-US" b="1" dirty="0"/>
              <a:t> </a:t>
            </a:r>
            <a:r>
              <a:rPr lang="en-US" b="1" dirty="0" err="1"/>
              <a:t>nechť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shromáždění</a:t>
            </a:r>
            <a:r>
              <a:rPr lang="en-US" b="1" dirty="0"/>
              <a:t> </a:t>
            </a:r>
            <a:r>
              <a:rPr lang="en-US" b="1" dirty="0" err="1"/>
              <a:t>mlčí</a:t>
            </a:r>
            <a:r>
              <a:rPr lang="en-US" b="1" dirty="0"/>
              <a:t>. </a:t>
            </a:r>
            <a:r>
              <a:rPr lang="en-US" b="1" dirty="0" err="1"/>
              <a:t>Nedovoluje</a:t>
            </a:r>
            <a:r>
              <a:rPr lang="en-US" b="1" dirty="0"/>
              <a:t> se </a:t>
            </a:r>
            <a:r>
              <a:rPr lang="en-US" b="1" dirty="0" err="1"/>
              <a:t>jim</a:t>
            </a:r>
            <a:r>
              <a:rPr lang="en-US" b="1" dirty="0"/>
              <a:t>, aby </a:t>
            </a:r>
            <a:r>
              <a:rPr lang="en-US" b="1" dirty="0" err="1"/>
              <a:t>mluvily</a:t>
            </a:r>
            <a:r>
              <a:rPr lang="en-US" b="1" dirty="0"/>
              <a:t>; </a:t>
            </a:r>
            <a:r>
              <a:rPr lang="en-US" b="1" dirty="0" err="1"/>
              <a:t>mají</a:t>
            </a:r>
            <a:r>
              <a:rPr lang="en-US" b="1" dirty="0"/>
              <a:t> se </a:t>
            </a:r>
            <a:r>
              <a:rPr lang="en-US" b="1" dirty="0" err="1"/>
              <a:t>podřizovat</a:t>
            </a:r>
            <a:r>
              <a:rPr lang="en-US" b="1" dirty="0"/>
              <a:t>, </a:t>
            </a:r>
            <a:r>
              <a:rPr lang="en-US" b="1" dirty="0" err="1"/>
              <a:t>jak</a:t>
            </a:r>
            <a:r>
              <a:rPr lang="en-US" b="1" dirty="0"/>
              <a:t> to </a:t>
            </a:r>
            <a:r>
              <a:rPr lang="en-US" b="1" dirty="0" err="1"/>
              <a:t>říká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Zákon</a:t>
            </a:r>
            <a:r>
              <a:rPr lang="en-US" b="1" dirty="0"/>
              <a:t>.  </a:t>
            </a:r>
            <a:endParaRPr lang="cs-CZ" b="1" dirty="0"/>
          </a:p>
          <a:p>
            <a:pPr marL="0" indent="0">
              <a:buNone/>
            </a:pPr>
            <a:r>
              <a:rPr lang="en-US" b="1" baseline="30000" dirty="0"/>
              <a:t>35</a:t>
            </a:r>
            <a:r>
              <a:rPr lang="en-US" b="1" dirty="0"/>
              <a:t> </a:t>
            </a:r>
            <a:r>
              <a:rPr lang="en-US" b="1" dirty="0" err="1"/>
              <a:t>Chtějí</a:t>
            </a:r>
            <a:r>
              <a:rPr lang="en-US" b="1" dirty="0"/>
              <a:t>-li se o </a:t>
            </a:r>
            <a:r>
              <a:rPr lang="en-US" b="1" dirty="0" err="1"/>
              <a:t>něčem</a:t>
            </a:r>
            <a:r>
              <a:rPr lang="en-US" b="1" dirty="0"/>
              <a:t> </a:t>
            </a:r>
            <a:r>
              <a:rPr lang="en-US" b="1" dirty="0" err="1"/>
              <a:t>poučit</a:t>
            </a:r>
            <a:r>
              <a:rPr lang="en-US" b="1" dirty="0"/>
              <a:t>, </a:t>
            </a:r>
            <a:r>
              <a:rPr lang="en-US" b="1" dirty="0" err="1"/>
              <a:t>ať</a:t>
            </a:r>
            <a:r>
              <a:rPr lang="en-US" b="1" dirty="0"/>
              <a:t> se </a:t>
            </a:r>
            <a:r>
              <a:rPr lang="en-US" b="1" dirty="0" err="1"/>
              <a:t>doma</a:t>
            </a:r>
            <a:r>
              <a:rPr lang="en-US" b="1" dirty="0"/>
              <a:t> </a:t>
            </a:r>
            <a:r>
              <a:rPr lang="en-US" b="1" dirty="0" err="1"/>
              <a:t>zeptají</a:t>
            </a:r>
            <a:r>
              <a:rPr lang="en-US" b="1" dirty="0"/>
              <a:t> </a:t>
            </a:r>
            <a:r>
              <a:rPr lang="en-US" b="1" dirty="0" err="1"/>
              <a:t>svých</a:t>
            </a:r>
            <a:r>
              <a:rPr lang="en-US" b="1" dirty="0"/>
              <a:t> </a:t>
            </a:r>
            <a:r>
              <a:rPr lang="en-US" b="1" dirty="0" err="1"/>
              <a:t>mužů</a:t>
            </a:r>
            <a:r>
              <a:rPr lang="en-US" b="1" dirty="0"/>
              <a:t>; </a:t>
            </a:r>
            <a:r>
              <a:rPr lang="en-US" b="1" dirty="0" err="1"/>
              <a:t>ženě</a:t>
            </a:r>
            <a:r>
              <a:rPr lang="en-US" b="1" dirty="0"/>
              <a:t> se </a:t>
            </a:r>
            <a:r>
              <a:rPr lang="en-US" b="1" dirty="0" err="1"/>
              <a:t>nesluší</a:t>
            </a:r>
            <a:r>
              <a:rPr lang="en-US" b="1" dirty="0"/>
              <a:t> </a:t>
            </a:r>
            <a:r>
              <a:rPr lang="en-US" b="1" dirty="0" err="1"/>
              <a:t>mluvit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shromáždění</a:t>
            </a:r>
            <a:r>
              <a:rPr lang="en-US" b="1" dirty="0"/>
              <a:t>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959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Nebo: 1K 14,34-35 je </a:t>
            </a:r>
            <a:r>
              <a:rPr lang="cs-CZ" b="1" dirty="0" smtClean="0"/>
              <a:t>interpolace</a:t>
            </a:r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3956" y="618518"/>
            <a:ext cx="10971729" cy="62394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aseline="30000" dirty="0"/>
              <a:t>31</a:t>
            </a:r>
            <a:r>
              <a:rPr lang="en-US" dirty="0"/>
              <a:t> </a:t>
            </a:r>
            <a:r>
              <a:rPr lang="en-US" dirty="0" err="1"/>
              <a:t>Jeden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druhém</a:t>
            </a:r>
            <a:r>
              <a:rPr lang="en-US" dirty="0"/>
              <a:t> </a:t>
            </a:r>
            <a:r>
              <a:rPr lang="en-US" dirty="0" err="1"/>
              <a:t>můžete</a:t>
            </a:r>
            <a:r>
              <a:rPr lang="en-US" dirty="0"/>
              <a:t> </a:t>
            </a:r>
            <a:r>
              <a:rPr lang="en-US" dirty="0" err="1"/>
              <a:t>všichni</a:t>
            </a:r>
            <a:r>
              <a:rPr lang="en-US" dirty="0"/>
              <a:t> </a:t>
            </a:r>
            <a:r>
              <a:rPr lang="en-US" dirty="0" err="1"/>
              <a:t>prorocky</a:t>
            </a:r>
            <a:r>
              <a:rPr lang="en-US" dirty="0"/>
              <a:t> </a:t>
            </a:r>
            <a:r>
              <a:rPr lang="en-US" dirty="0" err="1"/>
              <a:t>promluvit</a:t>
            </a:r>
            <a:r>
              <a:rPr lang="en-US" dirty="0"/>
              <a:t>, aby </a:t>
            </a:r>
            <a:r>
              <a:rPr lang="en-US" dirty="0" err="1"/>
              <a:t>všichni</a:t>
            </a:r>
            <a:r>
              <a:rPr lang="en-US" dirty="0"/>
              <a:t> </a:t>
            </a:r>
            <a:r>
              <a:rPr lang="en-US" dirty="0" err="1"/>
              <a:t>byli</a:t>
            </a:r>
            <a:r>
              <a:rPr lang="en-US" dirty="0"/>
              <a:t> </a:t>
            </a:r>
            <a:r>
              <a:rPr lang="en-US" dirty="0" err="1"/>
              <a:t>poučeni</a:t>
            </a:r>
            <a:r>
              <a:rPr lang="en-US" dirty="0"/>
              <a:t> a </a:t>
            </a:r>
            <a:r>
              <a:rPr lang="en-US" dirty="0" err="1"/>
              <a:t>všichni</a:t>
            </a:r>
            <a:r>
              <a:rPr lang="en-US" dirty="0"/>
              <a:t>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povzbuzeni</a:t>
            </a:r>
            <a:r>
              <a:rPr lang="en-US" dirty="0"/>
              <a:t>.  </a:t>
            </a:r>
            <a:endParaRPr lang="cs-CZ" dirty="0"/>
          </a:p>
          <a:p>
            <a:pPr marL="0" indent="0">
              <a:buNone/>
            </a:pPr>
            <a:r>
              <a:rPr lang="en-US" baseline="30000" dirty="0"/>
              <a:t>32</a:t>
            </a:r>
            <a:r>
              <a:rPr lang="en-US" dirty="0"/>
              <a:t> </a:t>
            </a:r>
            <a:r>
              <a:rPr lang="en-US" dirty="0" err="1"/>
              <a:t>Prorok</a:t>
            </a:r>
            <a:r>
              <a:rPr lang="en-US" dirty="0"/>
              <a:t> </a:t>
            </a:r>
            <a:r>
              <a:rPr lang="en-US" dirty="0" err="1"/>
              <a:t>přece</a:t>
            </a:r>
            <a:r>
              <a:rPr lang="en-US" dirty="0"/>
              <a:t> </a:t>
            </a:r>
            <a:r>
              <a:rPr lang="en-US" dirty="0" err="1"/>
              <a:t>ovládá</a:t>
            </a:r>
            <a:r>
              <a:rPr lang="en-US" dirty="0"/>
              <a:t> </a:t>
            </a:r>
            <a:r>
              <a:rPr lang="en-US" dirty="0" err="1"/>
              <a:t>svůj</a:t>
            </a:r>
            <a:r>
              <a:rPr lang="en-US" dirty="0"/>
              <a:t> </a:t>
            </a:r>
            <a:r>
              <a:rPr lang="en-US" dirty="0" err="1"/>
              <a:t>prorocký</a:t>
            </a:r>
            <a:r>
              <a:rPr lang="en-US" dirty="0"/>
              <a:t> </a:t>
            </a:r>
            <a:r>
              <a:rPr lang="en-US" dirty="0" err="1"/>
              <a:t>dar</a:t>
            </a:r>
            <a:r>
              <a:rPr lang="en-US" dirty="0"/>
              <a:t>.  </a:t>
            </a:r>
            <a:endParaRPr lang="cs-CZ" dirty="0"/>
          </a:p>
          <a:p>
            <a:pPr marL="0" indent="0">
              <a:buNone/>
            </a:pPr>
            <a:r>
              <a:rPr lang="en-US" baseline="30000" dirty="0"/>
              <a:t>33</a:t>
            </a:r>
            <a:r>
              <a:rPr lang="en-US" dirty="0"/>
              <a:t> </a:t>
            </a:r>
            <a:r>
              <a:rPr lang="en-US" dirty="0" err="1"/>
              <a:t>Bůh</a:t>
            </a:r>
            <a:r>
              <a:rPr lang="en-US" dirty="0"/>
              <a:t>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Bohem</a:t>
            </a:r>
            <a:r>
              <a:rPr lang="en-US" dirty="0"/>
              <a:t> </a:t>
            </a:r>
            <a:r>
              <a:rPr lang="en-US" dirty="0" err="1"/>
              <a:t>zmatku</a:t>
            </a:r>
            <a:r>
              <a:rPr lang="en-US" dirty="0"/>
              <a:t>, </a:t>
            </a:r>
            <a:r>
              <a:rPr lang="en-US" dirty="0" err="1"/>
              <a:t>nýbrž</a:t>
            </a:r>
            <a:r>
              <a:rPr lang="en-US" dirty="0"/>
              <a:t> </a:t>
            </a:r>
            <a:r>
              <a:rPr lang="en-US" dirty="0" err="1"/>
              <a:t>Bohem</a:t>
            </a:r>
            <a:r>
              <a:rPr lang="en-US" dirty="0"/>
              <a:t> </a:t>
            </a:r>
            <a:r>
              <a:rPr lang="en-US" dirty="0" err="1" smtClean="0"/>
              <a:t>pokoje</a:t>
            </a:r>
            <a:r>
              <a:rPr lang="cs-CZ" dirty="0"/>
              <a:t> </a:t>
            </a:r>
            <a:r>
              <a:rPr lang="cs-CZ" i="1" dirty="0" smtClean="0"/>
              <a:t>jako ve všech obcích Božího lidu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en-US" baseline="30000" dirty="0"/>
              <a:t>36</a:t>
            </a:r>
            <a:r>
              <a:rPr lang="en-US" dirty="0"/>
              <a:t> </a:t>
            </a:r>
            <a:r>
              <a:rPr lang="en-US" dirty="0" err="1"/>
              <a:t>Vyšlo</a:t>
            </a:r>
            <a:r>
              <a:rPr lang="en-US" dirty="0"/>
              <a:t> </a:t>
            </a:r>
            <a:r>
              <a:rPr lang="en-US" dirty="0" err="1"/>
              <a:t>snad</a:t>
            </a:r>
            <a:r>
              <a:rPr lang="en-US" dirty="0"/>
              <a:t> </a:t>
            </a:r>
            <a:r>
              <a:rPr lang="en-US" dirty="0" err="1"/>
              <a:t>slovo</a:t>
            </a:r>
            <a:r>
              <a:rPr lang="en-US" dirty="0"/>
              <a:t> </a:t>
            </a:r>
            <a:r>
              <a:rPr lang="en-US" dirty="0" err="1"/>
              <a:t>Boží</a:t>
            </a:r>
            <a:r>
              <a:rPr lang="en-US" dirty="0"/>
              <a:t> od </a:t>
            </a:r>
            <a:r>
              <a:rPr lang="en-US" dirty="0" err="1"/>
              <a:t>vás</a:t>
            </a:r>
            <a:r>
              <a:rPr lang="en-US" dirty="0"/>
              <a:t>? Nebo </a:t>
            </a:r>
            <a:r>
              <a:rPr lang="en-US" dirty="0" err="1"/>
              <a:t>přišlo</a:t>
            </a:r>
            <a:r>
              <a:rPr lang="en-US" dirty="0"/>
              <a:t> </a:t>
            </a:r>
            <a:r>
              <a:rPr lang="en-US" dirty="0" err="1"/>
              <a:t>jen</a:t>
            </a:r>
            <a:r>
              <a:rPr lang="en-US" dirty="0"/>
              <a:t> k </a:t>
            </a:r>
            <a:r>
              <a:rPr lang="en-US" dirty="0" err="1"/>
              <a:t>vám</a:t>
            </a:r>
            <a:r>
              <a:rPr lang="en-US" dirty="0"/>
              <a:t> </a:t>
            </a:r>
            <a:r>
              <a:rPr lang="en-US" dirty="0" err="1"/>
              <a:t>samotným</a:t>
            </a:r>
            <a:r>
              <a:rPr lang="en-US" dirty="0"/>
              <a:t>?  </a:t>
            </a:r>
            <a:endParaRPr lang="cs-CZ" dirty="0"/>
          </a:p>
          <a:p>
            <a:pPr marL="0" indent="0">
              <a:buNone/>
            </a:pPr>
            <a:r>
              <a:rPr lang="en-US" baseline="30000" dirty="0"/>
              <a:t>37</a:t>
            </a:r>
            <a:r>
              <a:rPr lang="en-US" dirty="0"/>
              <a:t> </a:t>
            </a:r>
            <a:r>
              <a:rPr lang="en-US" dirty="0" err="1"/>
              <a:t>Pokládá</a:t>
            </a:r>
            <a:r>
              <a:rPr lang="en-US" dirty="0"/>
              <a:t>-li se </a:t>
            </a:r>
            <a:r>
              <a:rPr lang="en-US" dirty="0" err="1"/>
              <a:t>někdo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proroka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člověka</a:t>
            </a:r>
            <a:r>
              <a:rPr lang="en-US" dirty="0"/>
              <a:t> </a:t>
            </a:r>
            <a:r>
              <a:rPr lang="en-US" dirty="0" err="1"/>
              <a:t>obdařeného</a:t>
            </a:r>
            <a:r>
              <a:rPr lang="en-US" dirty="0"/>
              <a:t> </a:t>
            </a:r>
            <a:r>
              <a:rPr lang="en-US" dirty="0" err="1"/>
              <a:t>Duchem</a:t>
            </a:r>
            <a:r>
              <a:rPr lang="en-US" dirty="0"/>
              <a:t>, </a:t>
            </a:r>
            <a:r>
              <a:rPr lang="en-US" dirty="0" err="1"/>
              <a:t>měl</a:t>
            </a:r>
            <a:r>
              <a:rPr lang="en-US" dirty="0"/>
              <a:t> by </a:t>
            </a:r>
            <a:r>
              <a:rPr lang="en-US" dirty="0" err="1"/>
              <a:t>poznat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to, co </a:t>
            </a:r>
            <a:r>
              <a:rPr lang="en-US" dirty="0" err="1"/>
              <a:t>vám</a:t>
            </a:r>
            <a:r>
              <a:rPr lang="en-US" dirty="0"/>
              <a:t> </a:t>
            </a:r>
            <a:r>
              <a:rPr lang="en-US" dirty="0" err="1"/>
              <a:t>píšu</a:t>
            </a:r>
            <a:r>
              <a:rPr lang="en-US" dirty="0"/>
              <a:t>, je </a:t>
            </a:r>
            <a:r>
              <a:rPr lang="en-US" dirty="0" err="1"/>
              <a:t>přikázání</a:t>
            </a:r>
            <a:r>
              <a:rPr lang="en-US" dirty="0"/>
              <a:t> </a:t>
            </a:r>
            <a:r>
              <a:rPr lang="en-US" dirty="0" err="1"/>
              <a:t>Páně</a:t>
            </a:r>
            <a:r>
              <a:rPr lang="en-US" dirty="0"/>
              <a:t>.  </a:t>
            </a:r>
            <a:endParaRPr lang="cs-CZ" dirty="0"/>
          </a:p>
          <a:p>
            <a:pPr marL="0" indent="0">
              <a:buNone/>
            </a:pPr>
            <a:r>
              <a:rPr lang="en-US" baseline="30000" dirty="0"/>
              <a:t>38</a:t>
            </a:r>
            <a:r>
              <a:rPr lang="en-US" dirty="0"/>
              <a:t> </a:t>
            </a:r>
            <a:r>
              <a:rPr lang="en-US" dirty="0" err="1"/>
              <a:t>Kdo</a:t>
            </a:r>
            <a:r>
              <a:rPr lang="en-US" dirty="0"/>
              <a:t> to </a:t>
            </a:r>
            <a:r>
              <a:rPr lang="en-US" dirty="0" err="1"/>
              <a:t>neuznává</a:t>
            </a:r>
            <a:r>
              <a:rPr lang="en-US" dirty="0"/>
              <a:t>, </a:t>
            </a:r>
            <a:r>
              <a:rPr lang="en-US" dirty="0" err="1"/>
              <a:t>nedojde</a:t>
            </a:r>
            <a:r>
              <a:rPr lang="en-US" dirty="0"/>
              <a:t> </a:t>
            </a:r>
            <a:r>
              <a:rPr lang="en-US" dirty="0" err="1"/>
              <a:t>sám</a:t>
            </a:r>
            <a:r>
              <a:rPr lang="en-US" dirty="0"/>
              <a:t> </a:t>
            </a:r>
            <a:r>
              <a:rPr lang="en-US" dirty="0" err="1"/>
              <a:t>uznání</a:t>
            </a:r>
            <a:r>
              <a:rPr lang="en-US" dirty="0"/>
              <a:t>.  </a:t>
            </a:r>
            <a:endParaRPr lang="cs-CZ" dirty="0"/>
          </a:p>
          <a:p>
            <a:pPr marL="0" indent="0">
              <a:buNone/>
            </a:pPr>
            <a:r>
              <a:rPr lang="en-US" baseline="30000" dirty="0"/>
              <a:t>39</a:t>
            </a:r>
            <a:r>
              <a:rPr lang="en-US" dirty="0"/>
              <a:t> A </a:t>
            </a:r>
            <a:r>
              <a:rPr lang="en-US" dirty="0" err="1"/>
              <a:t>tak</a:t>
            </a:r>
            <a:r>
              <a:rPr lang="en-US" dirty="0"/>
              <a:t>, </a:t>
            </a:r>
            <a:r>
              <a:rPr lang="en-US" dirty="0" err="1"/>
              <a:t>bratří</a:t>
            </a:r>
            <a:r>
              <a:rPr lang="en-US" dirty="0"/>
              <a:t> </a:t>
            </a:r>
            <a:r>
              <a:rPr lang="en-US" dirty="0" err="1"/>
              <a:t>moji</a:t>
            </a:r>
            <a:r>
              <a:rPr lang="en-US" dirty="0"/>
              <a:t>, </a:t>
            </a:r>
            <a:r>
              <a:rPr lang="en-US" dirty="0" err="1"/>
              <a:t>horlivě</a:t>
            </a:r>
            <a:r>
              <a:rPr lang="en-US" dirty="0"/>
              <a:t> se </a:t>
            </a:r>
            <a:r>
              <a:rPr lang="en-US" dirty="0" err="1"/>
              <a:t>snažte</a:t>
            </a:r>
            <a:r>
              <a:rPr lang="en-US" dirty="0"/>
              <a:t> </a:t>
            </a:r>
            <a:r>
              <a:rPr lang="en-US" dirty="0" err="1"/>
              <a:t>prorokovat</a:t>
            </a:r>
            <a:r>
              <a:rPr lang="en-US" dirty="0"/>
              <a:t> a </a:t>
            </a:r>
            <a:r>
              <a:rPr lang="en-US" dirty="0" err="1"/>
              <a:t>nebraňte</a:t>
            </a:r>
            <a:r>
              <a:rPr lang="en-US" dirty="0"/>
              <a:t> </a:t>
            </a:r>
            <a:r>
              <a:rPr lang="en-US" dirty="0" err="1"/>
              <a:t>mluvit</a:t>
            </a:r>
            <a:r>
              <a:rPr lang="en-US" dirty="0"/>
              <a:t> </a:t>
            </a:r>
            <a:r>
              <a:rPr lang="en-US" dirty="0" err="1"/>
              <a:t>jazyky</a:t>
            </a:r>
            <a:r>
              <a:rPr lang="en-US" dirty="0"/>
              <a:t>.  </a:t>
            </a:r>
            <a:endParaRPr lang="cs-CZ" dirty="0"/>
          </a:p>
          <a:p>
            <a:pPr marL="0" indent="0">
              <a:buNone/>
            </a:pPr>
            <a:r>
              <a:rPr lang="en-US" baseline="30000" dirty="0"/>
              <a:t>40</a:t>
            </a:r>
            <a:r>
              <a:rPr lang="en-US" dirty="0"/>
              <a:t> </a:t>
            </a:r>
            <a:r>
              <a:rPr lang="en-US" dirty="0" err="1"/>
              <a:t>Všechno</a:t>
            </a:r>
            <a:r>
              <a:rPr lang="en-US" dirty="0"/>
              <a:t> </a:t>
            </a:r>
            <a:r>
              <a:rPr lang="en-US" dirty="0" err="1"/>
              <a:t>ať</a:t>
            </a:r>
            <a:r>
              <a:rPr lang="en-US" dirty="0"/>
              <a:t> se </a:t>
            </a:r>
            <a:r>
              <a:rPr lang="en-US" dirty="0" err="1"/>
              <a:t>děje</a:t>
            </a:r>
            <a:r>
              <a:rPr lang="en-US" dirty="0"/>
              <a:t> </a:t>
            </a:r>
            <a:r>
              <a:rPr lang="en-US" dirty="0" err="1"/>
              <a:t>slušně</a:t>
            </a:r>
            <a:r>
              <a:rPr lang="en-US" dirty="0"/>
              <a:t> a </a:t>
            </a:r>
            <a:r>
              <a:rPr lang="en-US" dirty="0" err="1"/>
              <a:t>spořádaně</a:t>
            </a:r>
            <a:r>
              <a:rPr lang="en-US" dirty="0"/>
              <a:t>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265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Tedy: 3 možnosti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824484"/>
            <a:ext cx="10153360" cy="4666468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cs-CZ" dirty="0" smtClean="0"/>
              <a:t>Pavel text napsal tak, jak je v EP, ale někdo ho přemístil na konec, za verš 40</a:t>
            </a:r>
          </a:p>
          <a:p>
            <a:pPr marL="514350" indent="-514350">
              <a:buAutoNum type="arabicParenR"/>
            </a:pPr>
            <a:r>
              <a:rPr lang="cs-CZ" dirty="0" smtClean="0"/>
              <a:t>Pavel text napsal, ale původně až za veršem 40, někdo ho přemístil tam, kde je nyní</a:t>
            </a:r>
          </a:p>
          <a:p>
            <a:pPr marL="514350" indent="-514350">
              <a:buAutoNum type="arabicParenR"/>
            </a:pPr>
            <a:r>
              <a:rPr lang="cs-CZ" dirty="0" smtClean="0"/>
              <a:t>Pavel text vůbec nenapsal, ale někdo jej tam vložil jako velice marginální poznámku</a:t>
            </a:r>
          </a:p>
          <a:p>
            <a:pPr marL="0" indent="0">
              <a:buNone/>
            </a:pPr>
            <a:r>
              <a:rPr lang="cs-CZ" dirty="0" err="1" smtClean="0"/>
              <a:t>Bengelovu</a:t>
            </a:r>
            <a:r>
              <a:rPr lang="cs-CZ" dirty="0" smtClean="0"/>
              <a:t> </a:t>
            </a:r>
            <a:r>
              <a:rPr lang="cs-CZ" dirty="0" err="1" smtClean="0"/>
              <a:t>principipu</a:t>
            </a:r>
            <a:r>
              <a:rPr lang="cs-CZ" dirty="0" smtClean="0"/>
              <a:t> nejvíce vyhovuje řešení 3)</a:t>
            </a:r>
          </a:p>
          <a:p>
            <a:pPr marL="0" indent="0">
              <a:buNone/>
            </a:pPr>
            <a:r>
              <a:rPr lang="cs-CZ" dirty="0" smtClean="0"/>
              <a:t>Mohou platit i řešení 1) a 2), ale za těžko řešitelných problémů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27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Možnost 1): text jak je, je správně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Problematika vzniku „západního textu“: </a:t>
            </a:r>
          </a:p>
          <a:p>
            <a:pPr>
              <a:buFontTx/>
              <a:buChar char="-"/>
            </a:pPr>
            <a:r>
              <a:rPr lang="cs-CZ" dirty="0" smtClean="0"/>
              <a:t>podle některých je současná podoba textu z počátku 2. století</a:t>
            </a:r>
          </a:p>
          <a:p>
            <a:pPr>
              <a:buFontTx/>
              <a:buChar char="-"/>
            </a:pPr>
            <a:r>
              <a:rPr lang="cs-CZ" dirty="0" smtClean="0"/>
              <a:t>Námitky těch, co jsou proti autenticitě: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(1) nikde jinde v NZ tomu tak není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(2) proč by to někdo takto chtěl komplikovat?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39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Uznáme-li </a:t>
            </a:r>
            <a:r>
              <a:rPr lang="cs-CZ" dirty="0" err="1" smtClean="0"/>
              <a:t>neautenticitu</a:t>
            </a:r>
            <a:r>
              <a:rPr lang="cs-CZ" dirty="0" smtClean="0"/>
              <a:t> textu: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Spousta problémů odpadne, totiž:</a:t>
            </a:r>
          </a:p>
          <a:p>
            <a:pPr marL="514350" indent="-514350">
              <a:buAutoNum type="arabicParenR"/>
            </a:pPr>
            <a:r>
              <a:rPr lang="cs-CZ" dirty="0" smtClean="0"/>
              <a:t>Argumentace dává lepší smysl</a:t>
            </a:r>
          </a:p>
          <a:p>
            <a:pPr marL="514350" indent="-514350">
              <a:buAutoNum type="arabicParenR"/>
            </a:pPr>
            <a:r>
              <a:rPr lang="cs-CZ" dirty="0" smtClean="0"/>
              <a:t>1K 14,34-35 jsou ve zřejmém protikladu k 1K 11,2-16 a dalším </a:t>
            </a:r>
          </a:p>
          <a:p>
            <a:pPr marL="514350" indent="-514350">
              <a:buAutoNum type="arabicParenR"/>
            </a:pPr>
            <a:r>
              <a:rPr lang="cs-CZ" dirty="0" smtClean="0"/>
              <a:t>Dikce 1K 14,34-35 je Pavlovi cizí</a:t>
            </a:r>
          </a:p>
          <a:p>
            <a:pPr marL="0" indent="0">
              <a:buNone/>
            </a:pPr>
            <a:r>
              <a:rPr lang="cs-CZ" dirty="0" smtClean="0"/>
              <a:t>Tedy nyní postupně, bod po bodu…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417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1) Argumentace </a:t>
            </a:r>
            <a:r>
              <a:rPr lang="cs-CZ" dirty="0"/>
              <a:t>dává lepší </a:t>
            </a:r>
            <a:r>
              <a:rPr lang="cs-CZ" dirty="0" smtClean="0"/>
              <a:t>smysl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721453"/>
            <a:ext cx="10346543" cy="46922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Pavlovi jde o vyváženost mezi prorokováním a interpretací, se závěrem ve </a:t>
            </a:r>
            <a:r>
              <a:rPr lang="cs-CZ" dirty="0" err="1" smtClean="0"/>
              <a:t>vv</a:t>
            </a:r>
            <a:r>
              <a:rPr lang="cs-CZ" dirty="0" smtClean="0"/>
              <a:t>. 32-33</a:t>
            </a:r>
          </a:p>
          <a:p>
            <a:pPr marL="0" indent="0">
              <a:buNone/>
            </a:pPr>
            <a:r>
              <a:rPr lang="cs-CZ" dirty="0" smtClean="0"/>
              <a:t>„Jako ve všech obcích Božího lidu“ (v. 33) je argumentem „ad </a:t>
            </a:r>
            <a:r>
              <a:rPr lang="cs-CZ" dirty="0" err="1" smtClean="0"/>
              <a:t>hominem</a:t>
            </a:r>
            <a:r>
              <a:rPr lang="cs-CZ" dirty="0" smtClean="0"/>
              <a:t>“ proti těm, kdo se považují za „</a:t>
            </a:r>
            <a:r>
              <a:rPr lang="cs-CZ" dirty="0" err="1" smtClean="0"/>
              <a:t>pneumatikoi</a:t>
            </a:r>
            <a:r>
              <a:rPr lang="cs-CZ" dirty="0" smtClean="0"/>
              <a:t>“ a vedou církev jiným směrem…</a:t>
            </a:r>
          </a:p>
          <a:p>
            <a:pPr marL="0" indent="0">
              <a:buNone/>
            </a:pPr>
            <a:r>
              <a:rPr lang="cs-CZ" dirty="0" smtClean="0"/>
              <a:t>Proto ve v. 36 rétorická otázka: „Vyšlo snad slovo Boží od vás?“</a:t>
            </a:r>
          </a:p>
          <a:p>
            <a:pPr marL="0" indent="0">
              <a:buNone/>
            </a:pPr>
            <a:r>
              <a:rPr lang="cs-CZ" dirty="0" err="1" smtClean="0"/>
              <a:t>vv</a:t>
            </a:r>
            <a:r>
              <a:rPr lang="cs-CZ" dirty="0" smtClean="0"/>
              <a:t>. 36-38 jsou tedy konfrontací mezi Pavlem a Korinťany ohledně palčivých věcí, rozdělujících církev,</a:t>
            </a:r>
          </a:p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roto nakonec </a:t>
            </a:r>
            <a:r>
              <a:rPr lang="cs-CZ" dirty="0" err="1" smtClean="0"/>
              <a:t>vv</a:t>
            </a:r>
            <a:r>
              <a:rPr lang="cs-CZ" dirty="0" smtClean="0"/>
              <a:t>. 39-40, uzavírající celou sekci 1K 12 – 14. </a:t>
            </a:r>
          </a:p>
          <a:p>
            <a:pPr marL="0" indent="0">
              <a:buNone/>
            </a:pPr>
            <a:r>
              <a:rPr lang="cs-CZ" dirty="0" smtClean="0"/>
              <a:t>Tedy text zněl původně takto: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550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365126"/>
            <a:ext cx="10649755" cy="6492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30000" dirty="0"/>
              <a:t>31</a:t>
            </a:r>
            <a:r>
              <a:rPr lang="en-US" dirty="0"/>
              <a:t> </a:t>
            </a:r>
            <a:r>
              <a:rPr lang="en-US" dirty="0" err="1"/>
              <a:t>Jeden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druhém</a:t>
            </a:r>
            <a:r>
              <a:rPr lang="en-US" dirty="0"/>
              <a:t> </a:t>
            </a:r>
            <a:r>
              <a:rPr lang="en-US" dirty="0" err="1"/>
              <a:t>můžete</a:t>
            </a:r>
            <a:r>
              <a:rPr lang="en-US" dirty="0"/>
              <a:t> </a:t>
            </a:r>
            <a:r>
              <a:rPr lang="en-US" dirty="0" err="1"/>
              <a:t>všichni</a:t>
            </a:r>
            <a:r>
              <a:rPr lang="en-US" dirty="0"/>
              <a:t> </a:t>
            </a:r>
            <a:r>
              <a:rPr lang="en-US" dirty="0" err="1"/>
              <a:t>prorocky</a:t>
            </a:r>
            <a:r>
              <a:rPr lang="en-US" dirty="0"/>
              <a:t> </a:t>
            </a:r>
            <a:r>
              <a:rPr lang="en-US" dirty="0" err="1"/>
              <a:t>promluvit</a:t>
            </a:r>
            <a:r>
              <a:rPr lang="en-US" dirty="0"/>
              <a:t>, aby </a:t>
            </a:r>
            <a:r>
              <a:rPr lang="en-US" dirty="0" err="1"/>
              <a:t>všichni</a:t>
            </a:r>
            <a:r>
              <a:rPr lang="en-US" dirty="0"/>
              <a:t> </a:t>
            </a:r>
            <a:r>
              <a:rPr lang="en-US" dirty="0" err="1"/>
              <a:t>byli</a:t>
            </a:r>
            <a:r>
              <a:rPr lang="en-US" dirty="0"/>
              <a:t> </a:t>
            </a:r>
            <a:r>
              <a:rPr lang="en-US" dirty="0" err="1"/>
              <a:t>poučeni</a:t>
            </a:r>
            <a:r>
              <a:rPr lang="en-US" dirty="0"/>
              <a:t> a </a:t>
            </a:r>
            <a:r>
              <a:rPr lang="en-US" dirty="0" err="1"/>
              <a:t>všichni</a:t>
            </a:r>
            <a:r>
              <a:rPr lang="en-US" dirty="0"/>
              <a:t>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povzbuzeni</a:t>
            </a:r>
            <a:r>
              <a:rPr lang="en-US" dirty="0"/>
              <a:t>.  </a:t>
            </a:r>
            <a:endParaRPr lang="cs-CZ" dirty="0"/>
          </a:p>
          <a:p>
            <a:pPr marL="0" indent="0">
              <a:buNone/>
            </a:pPr>
            <a:r>
              <a:rPr lang="en-US" baseline="30000" dirty="0"/>
              <a:t>32</a:t>
            </a:r>
            <a:r>
              <a:rPr lang="en-US" dirty="0"/>
              <a:t> </a:t>
            </a:r>
            <a:r>
              <a:rPr lang="en-US" dirty="0" err="1"/>
              <a:t>Prorok</a:t>
            </a:r>
            <a:r>
              <a:rPr lang="en-US" dirty="0"/>
              <a:t> </a:t>
            </a:r>
            <a:r>
              <a:rPr lang="en-US" dirty="0" err="1"/>
              <a:t>přece</a:t>
            </a:r>
            <a:r>
              <a:rPr lang="en-US" dirty="0"/>
              <a:t> </a:t>
            </a:r>
            <a:r>
              <a:rPr lang="en-US" dirty="0" err="1"/>
              <a:t>ovládá</a:t>
            </a:r>
            <a:r>
              <a:rPr lang="en-US" dirty="0"/>
              <a:t> </a:t>
            </a:r>
            <a:r>
              <a:rPr lang="en-US" dirty="0" err="1"/>
              <a:t>svůj</a:t>
            </a:r>
            <a:r>
              <a:rPr lang="en-US" dirty="0"/>
              <a:t> </a:t>
            </a:r>
            <a:r>
              <a:rPr lang="en-US" dirty="0" err="1"/>
              <a:t>prorocký</a:t>
            </a:r>
            <a:r>
              <a:rPr lang="en-US" dirty="0"/>
              <a:t> </a:t>
            </a:r>
            <a:r>
              <a:rPr lang="en-US" dirty="0" err="1"/>
              <a:t>dar</a:t>
            </a:r>
            <a:r>
              <a:rPr lang="en-US" dirty="0"/>
              <a:t>.  </a:t>
            </a:r>
            <a:endParaRPr lang="cs-CZ" dirty="0"/>
          </a:p>
          <a:p>
            <a:pPr marL="0" indent="0">
              <a:buNone/>
            </a:pPr>
            <a:r>
              <a:rPr lang="en-US" baseline="30000" dirty="0"/>
              <a:t>33</a:t>
            </a:r>
            <a:r>
              <a:rPr lang="en-US" dirty="0"/>
              <a:t> </a:t>
            </a:r>
            <a:r>
              <a:rPr lang="en-US" dirty="0" err="1"/>
              <a:t>Bůh</a:t>
            </a:r>
            <a:r>
              <a:rPr lang="en-US" dirty="0"/>
              <a:t>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Bohem</a:t>
            </a:r>
            <a:r>
              <a:rPr lang="en-US" dirty="0"/>
              <a:t> </a:t>
            </a:r>
            <a:r>
              <a:rPr lang="en-US" dirty="0" err="1"/>
              <a:t>zmatku</a:t>
            </a:r>
            <a:r>
              <a:rPr lang="en-US" dirty="0"/>
              <a:t>, </a:t>
            </a:r>
            <a:r>
              <a:rPr lang="en-US" dirty="0" err="1"/>
              <a:t>nýbrž</a:t>
            </a:r>
            <a:r>
              <a:rPr lang="en-US" dirty="0"/>
              <a:t> </a:t>
            </a:r>
            <a:r>
              <a:rPr lang="en-US" dirty="0" err="1"/>
              <a:t>Bohem</a:t>
            </a:r>
            <a:r>
              <a:rPr lang="en-US" dirty="0"/>
              <a:t> </a:t>
            </a:r>
            <a:r>
              <a:rPr lang="en-US" dirty="0" err="1"/>
              <a:t>pokoje</a:t>
            </a:r>
            <a:r>
              <a:rPr lang="cs-CZ" dirty="0"/>
              <a:t> </a:t>
            </a:r>
            <a:r>
              <a:rPr lang="cs-CZ" i="1" dirty="0"/>
              <a:t>jako ve všech obcích Božího lidu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en-US" baseline="30000" dirty="0"/>
              <a:t>36</a:t>
            </a:r>
            <a:r>
              <a:rPr lang="en-US" dirty="0"/>
              <a:t> </a:t>
            </a:r>
            <a:r>
              <a:rPr lang="en-US" dirty="0" err="1"/>
              <a:t>Vyšlo</a:t>
            </a:r>
            <a:r>
              <a:rPr lang="en-US" dirty="0"/>
              <a:t> </a:t>
            </a:r>
            <a:r>
              <a:rPr lang="en-US" dirty="0" err="1"/>
              <a:t>snad</a:t>
            </a:r>
            <a:r>
              <a:rPr lang="en-US" dirty="0"/>
              <a:t> </a:t>
            </a:r>
            <a:r>
              <a:rPr lang="en-US" dirty="0" err="1"/>
              <a:t>slovo</a:t>
            </a:r>
            <a:r>
              <a:rPr lang="en-US" dirty="0"/>
              <a:t> </a:t>
            </a:r>
            <a:r>
              <a:rPr lang="en-US" dirty="0" err="1"/>
              <a:t>Boží</a:t>
            </a:r>
            <a:r>
              <a:rPr lang="en-US" dirty="0"/>
              <a:t> od </a:t>
            </a:r>
            <a:r>
              <a:rPr lang="en-US" dirty="0" err="1"/>
              <a:t>vás</a:t>
            </a:r>
            <a:r>
              <a:rPr lang="en-US" dirty="0"/>
              <a:t>? Nebo </a:t>
            </a:r>
            <a:r>
              <a:rPr lang="en-US" dirty="0" err="1"/>
              <a:t>přišlo</a:t>
            </a:r>
            <a:r>
              <a:rPr lang="en-US" dirty="0"/>
              <a:t> </a:t>
            </a:r>
            <a:r>
              <a:rPr lang="en-US" dirty="0" err="1"/>
              <a:t>jen</a:t>
            </a:r>
            <a:r>
              <a:rPr lang="en-US" dirty="0"/>
              <a:t> k </a:t>
            </a:r>
            <a:r>
              <a:rPr lang="en-US" dirty="0" err="1"/>
              <a:t>vám</a:t>
            </a:r>
            <a:r>
              <a:rPr lang="en-US" dirty="0"/>
              <a:t> </a:t>
            </a:r>
            <a:r>
              <a:rPr lang="en-US" dirty="0" err="1"/>
              <a:t>samotným</a:t>
            </a:r>
            <a:r>
              <a:rPr lang="en-US" dirty="0"/>
              <a:t>?  </a:t>
            </a:r>
            <a:endParaRPr lang="cs-CZ" dirty="0"/>
          </a:p>
          <a:p>
            <a:pPr marL="0" indent="0">
              <a:buNone/>
            </a:pPr>
            <a:r>
              <a:rPr lang="en-US" baseline="30000" dirty="0"/>
              <a:t>37</a:t>
            </a:r>
            <a:r>
              <a:rPr lang="en-US" dirty="0"/>
              <a:t> </a:t>
            </a:r>
            <a:r>
              <a:rPr lang="en-US" dirty="0" err="1"/>
              <a:t>Pokládá</a:t>
            </a:r>
            <a:r>
              <a:rPr lang="en-US" dirty="0"/>
              <a:t>-li se </a:t>
            </a:r>
            <a:r>
              <a:rPr lang="en-US" dirty="0" err="1"/>
              <a:t>někdo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proroka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člověka</a:t>
            </a:r>
            <a:r>
              <a:rPr lang="en-US" dirty="0"/>
              <a:t> </a:t>
            </a:r>
            <a:r>
              <a:rPr lang="en-US" dirty="0" err="1"/>
              <a:t>obdařeného</a:t>
            </a:r>
            <a:r>
              <a:rPr lang="en-US" dirty="0"/>
              <a:t> </a:t>
            </a:r>
            <a:r>
              <a:rPr lang="en-US" dirty="0" err="1"/>
              <a:t>Duchem</a:t>
            </a:r>
            <a:r>
              <a:rPr lang="en-US" dirty="0"/>
              <a:t>, </a:t>
            </a:r>
            <a:r>
              <a:rPr lang="en-US" dirty="0" err="1"/>
              <a:t>měl</a:t>
            </a:r>
            <a:r>
              <a:rPr lang="en-US" dirty="0"/>
              <a:t> by </a:t>
            </a:r>
            <a:r>
              <a:rPr lang="en-US" dirty="0" err="1"/>
              <a:t>poznat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to, co </a:t>
            </a:r>
            <a:r>
              <a:rPr lang="en-US" dirty="0" err="1"/>
              <a:t>vám</a:t>
            </a:r>
            <a:r>
              <a:rPr lang="en-US" dirty="0"/>
              <a:t> </a:t>
            </a:r>
            <a:r>
              <a:rPr lang="en-US" dirty="0" err="1"/>
              <a:t>píšu</a:t>
            </a:r>
            <a:r>
              <a:rPr lang="en-US" dirty="0"/>
              <a:t>, je </a:t>
            </a:r>
            <a:r>
              <a:rPr lang="en-US" dirty="0" err="1"/>
              <a:t>přikázání</a:t>
            </a:r>
            <a:r>
              <a:rPr lang="en-US" dirty="0"/>
              <a:t> </a:t>
            </a:r>
            <a:r>
              <a:rPr lang="en-US" dirty="0" err="1"/>
              <a:t>Páně</a:t>
            </a:r>
            <a:r>
              <a:rPr lang="en-US" dirty="0"/>
              <a:t>.  </a:t>
            </a:r>
            <a:endParaRPr lang="cs-CZ" dirty="0"/>
          </a:p>
          <a:p>
            <a:pPr marL="0" indent="0">
              <a:buNone/>
            </a:pPr>
            <a:r>
              <a:rPr lang="en-US" baseline="30000" dirty="0"/>
              <a:t>38</a:t>
            </a:r>
            <a:r>
              <a:rPr lang="en-US" dirty="0"/>
              <a:t> </a:t>
            </a:r>
            <a:r>
              <a:rPr lang="en-US" dirty="0" err="1"/>
              <a:t>Kdo</a:t>
            </a:r>
            <a:r>
              <a:rPr lang="en-US" dirty="0"/>
              <a:t> to </a:t>
            </a:r>
            <a:r>
              <a:rPr lang="en-US" dirty="0" err="1"/>
              <a:t>neuznává</a:t>
            </a:r>
            <a:r>
              <a:rPr lang="en-US" dirty="0"/>
              <a:t>, </a:t>
            </a:r>
            <a:r>
              <a:rPr lang="en-US" dirty="0" err="1"/>
              <a:t>nedojde</a:t>
            </a:r>
            <a:r>
              <a:rPr lang="en-US" dirty="0"/>
              <a:t> </a:t>
            </a:r>
            <a:r>
              <a:rPr lang="en-US" dirty="0" err="1"/>
              <a:t>sám</a:t>
            </a:r>
            <a:r>
              <a:rPr lang="en-US" dirty="0"/>
              <a:t> </a:t>
            </a:r>
            <a:r>
              <a:rPr lang="en-US" dirty="0" err="1"/>
              <a:t>uznání</a:t>
            </a:r>
            <a:r>
              <a:rPr lang="en-US" dirty="0"/>
              <a:t>.  </a:t>
            </a:r>
            <a:endParaRPr lang="cs-CZ" dirty="0"/>
          </a:p>
          <a:p>
            <a:pPr marL="0" indent="0">
              <a:buNone/>
            </a:pPr>
            <a:r>
              <a:rPr lang="en-US" baseline="30000" dirty="0"/>
              <a:t>39</a:t>
            </a:r>
            <a:r>
              <a:rPr lang="en-US" dirty="0"/>
              <a:t> A </a:t>
            </a:r>
            <a:r>
              <a:rPr lang="en-US" dirty="0" err="1"/>
              <a:t>tak</a:t>
            </a:r>
            <a:r>
              <a:rPr lang="en-US" dirty="0"/>
              <a:t>, </a:t>
            </a:r>
            <a:r>
              <a:rPr lang="en-US" dirty="0" err="1"/>
              <a:t>bratří</a:t>
            </a:r>
            <a:r>
              <a:rPr lang="en-US" dirty="0"/>
              <a:t> </a:t>
            </a:r>
            <a:r>
              <a:rPr lang="en-US" dirty="0" err="1"/>
              <a:t>moji</a:t>
            </a:r>
            <a:r>
              <a:rPr lang="en-US" dirty="0"/>
              <a:t>, </a:t>
            </a:r>
            <a:r>
              <a:rPr lang="en-US" dirty="0" err="1"/>
              <a:t>horlivě</a:t>
            </a:r>
            <a:r>
              <a:rPr lang="en-US" dirty="0"/>
              <a:t> se </a:t>
            </a:r>
            <a:r>
              <a:rPr lang="en-US" dirty="0" err="1"/>
              <a:t>snažte</a:t>
            </a:r>
            <a:r>
              <a:rPr lang="en-US" dirty="0"/>
              <a:t> </a:t>
            </a:r>
            <a:r>
              <a:rPr lang="en-US" dirty="0" err="1"/>
              <a:t>prorokovat</a:t>
            </a:r>
            <a:r>
              <a:rPr lang="en-US" dirty="0"/>
              <a:t> a </a:t>
            </a:r>
            <a:r>
              <a:rPr lang="en-US" dirty="0" err="1"/>
              <a:t>nebraňte</a:t>
            </a:r>
            <a:r>
              <a:rPr lang="en-US" dirty="0"/>
              <a:t> </a:t>
            </a:r>
            <a:r>
              <a:rPr lang="en-US" dirty="0" err="1"/>
              <a:t>mluvit</a:t>
            </a:r>
            <a:r>
              <a:rPr lang="en-US" dirty="0"/>
              <a:t> </a:t>
            </a:r>
            <a:r>
              <a:rPr lang="en-US" dirty="0" err="1"/>
              <a:t>jazyky</a:t>
            </a:r>
            <a:r>
              <a:rPr lang="en-US" dirty="0"/>
              <a:t>.  </a:t>
            </a:r>
            <a:endParaRPr lang="cs-CZ" dirty="0"/>
          </a:p>
          <a:p>
            <a:pPr marL="0" indent="0">
              <a:buNone/>
            </a:pPr>
            <a:r>
              <a:rPr lang="en-US" baseline="30000" dirty="0"/>
              <a:t>40</a:t>
            </a:r>
            <a:r>
              <a:rPr lang="en-US" dirty="0"/>
              <a:t> </a:t>
            </a:r>
            <a:r>
              <a:rPr lang="en-US" dirty="0" err="1"/>
              <a:t>Všechno</a:t>
            </a:r>
            <a:r>
              <a:rPr lang="en-US" dirty="0"/>
              <a:t> </a:t>
            </a:r>
            <a:r>
              <a:rPr lang="en-US" dirty="0" err="1"/>
              <a:t>ať</a:t>
            </a:r>
            <a:r>
              <a:rPr lang="en-US" dirty="0"/>
              <a:t> se </a:t>
            </a:r>
            <a:r>
              <a:rPr lang="en-US" dirty="0" err="1"/>
              <a:t>děje</a:t>
            </a:r>
            <a:r>
              <a:rPr lang="en-US" dirty="0"/>
              <a:t> </a:t>
            </a:r>
            <a:r>
              <a:rPr lang="en-US" dirty="0" err="1"/>
              <a:t>slušně</a:t>
            </a:r>
            <a:r>
              <a:rPr lang="en-US" dirty="0"/>
              <a:t> a </a:t>
            </a:r>
            <a:r>
              <a:rPr lang="en-US" dirty="0" err="1"/>
              <a:t>spořádaně</a:t>
            </a:r>
            <a:r>
              <a:rPr lang="en-US" dirty="0"/>
              <a:t>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25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1) Argumentace dává lepší smysl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Navíc:</a:t>
            </a:r>
          </a:p>
          <a:p>
            <a:pPr>
              <a:buFontTx/>
              <a:buChar char="-"/>
            </a:pPr>
            <a:r>
              <a:rPr lang="cs-CZ" dirty="0" smtClean="0"/>
              <a:t>v celé pasáží 1K 14,26-40 vůbec nejde o mluvení či mlčení, nýbrž o dar prorokování</a:t>
            </a:r>
          </a:p>
          <a:p>
            <a:pPr>
              <a:buFontTx/>
              <a:buChar char="-"/>
            </a:pPr>
            <a:r>
              <a:rPr lang="cs-CZ" dirty="0"/>
              <a:t>k</a:t>
            </a:r>
            <a:r>
              <a:rPr lang="cs-CZ" dirty="0" smtClean="0"/>
              <a:t>dyž Pavel mluví o ženách, vždy mluví i o mužích (1K 7,1-35; 11,4-15)</a:t>
            </a:r>
          </a:p>
          <a:p>
            <a:pPr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e </a:t>
            </a:r>
            <a:r>
              <a:rPr lang="cs-CZ" dirty="0" err="1" smtClean="0"/>
              <a:t>vv</a:t>
            </a:r>
            <a:r>
              <a:rPr lang="cs-CZ" dirty="0" smtClean="0"/>
              <a:t>. 34-35 se vůbec o ženách nehovoří vzhledem k Duchu, což je hlavním argumentem celé pasáže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991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Uznáme-li </a:t>
            </a:r>
            <a:r>
              <a:rPr lang="cs-CZ" dirty="0" err="1" smtClean="0"/>
              <a:t>neautenticitu</a:t>
            </a:r>
            <a:r>
              <a:rPr lang="cs-CZ" dirty="0" smtClean="0"/>
              <a:t> textu: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Spousta problémů odpadne, totiž:</a:t>
            </a:r>
          </a:p>
          <a:p>
            <a:pPr marL="514350" indent="-514350">
              <a:buAutoNum type="arabicParenR"/>
            </a:pPr>
            <a:r>
              <a:rPr lang="cs-CZ" dirty="0" smtClean="0"/>
              <a:t>Argumentace dává lepší smysl</a:t>
            </a:r>
          </a:p>
          <a:p>
            <a:pPr marL="514350" indent="-514350">
              <a:buAutoNum type="arabicParenR"/>
            </a:pPr>
            <a:r>
              <a:rPr lang="cs-CZ" dirty="0" smtClean="0"/>
              <a:t>1K 14,34-35 jsou ve zřejmém protikladu k 1K 11,2-16 a dalším </a:t>
            </a:r>
          </a:p>
          <a:p>
            <a:pPr marL="514350" indent="-514350">
              <a:buAutoNum type="arabicParenR"/>
            </a:pPr>
            <a:r>
              <a:rPr lang="cs-CZ" dirty="0" smtClean="0"/>
              <a:t>Dikce 1K 14,34-35 je Pavlovi cizí</a:t>
            </a:r>
          </a:p>
          <a:p>
            <a:pPr marL="0" indent="0">
              <a:buNone/>
            </a:pPr>
            <a:r>
              <a:rPr lang="cs-CZ" dirty="0" smtClean="0"/>
              <a:t>Tedy nyní postupně, bod po bodu…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742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2) Zřejmý protiklad mezi 1K 14,34-35 a 1K 11,2-16 a dalším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1K 11,2-16: zde se ženy modlí a prorokují</a:t>
            </a:r>
          </a:p>
          <a:p>
            <a:pPr marL="0" indent="0">
              <a:buNone/>
            </a:pPr>
            <a:r>
              <a:rPr lang="cs-CZ" dirty="0" smtClean="0"/>
              <a:t>1K 14,23-24 a 31: v onom „všichni“ jsou zahrnuty i ženy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745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cs-CZ" altLang="cs-CZ" sz="4000" dirty="0" smtClean="0"/>
              <a:t>Literární </a:t>
            </a:r>
            <a:r>
              <a:rPr lang="cs-CZ" altLang="cs-CZ" sz="4000" dirty="0"/>
              <a:t>prameny </a:t>
            </a:r>
            <a:r>
              <a:rPr lang="cs-CZ" altLang="cs-CZ" sz="4000" dirty="0" smtClean="0"/>
              <a:t/>
            </a:r>
            <a:br>
              <a:rPr lang="cs-CZ" altLang="cs-CZ" sz="4000" dirty="0" smtClean="0"/>
            </a:br>
            <a:r>
              <a:rPr lang="cs-CZ" altLang="cs-CZ" sz="4000" dirty="0" smtClean="0"/>
              <a:t>o </a:t>
            </a:r>
            <a:r>
              <a:rPr lang="cs-CZ" altLang="cs-CZ" sz="4000" dirty="0"/>
              <a:t>apoštolu Pavlovi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cs-CZ" altLang="cs-CZ" dirty="0"/>
              <a:t>Autentické listy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Skutky apoštolů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Metodologický přístup pro používání pramenů</a:t>
            </a:r>
          </a:p>
        </p:txBody>
      </p:sp>
      <p:pic>
        <p:nvPicPr>
          <p:cNvPr id="4100" name="Picture 6" descr="st_paul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0"/>
            <a:ext cx="4735132" cy="68260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57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Uznáme-li </a:t>
            </a:r>
            <a:r>
              <a:rPr lang="cs-CZ" dirty="0" err="1" smtClean="0"/>
              <a:t>neautenticitu</a:t>
            </a:r>
            <a:r>
              <a:rPr lang="cs-CZ" dirty="0" smtClean="0"/>
              <a:t> textu: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850242"/>
            <a:ext cx="10217754" cy="4692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Spousta problémů odpadne, totiž:</a:t>
            </a:r>
          </a:p>
          <a:p>
            <a:pPr marL="514350" indent="-514350">
              <a:buAutoNum type="arabicParenR"/>
            </a:pPr>
            <a:r>
              <a:rPr lang="cs-CZ" dirty="0" smtClean="0"/>
              <a:t>Argumentace dává lepší smysl</a:t>
            </a:r>
          </a:p>
          <a:p>
            <a:pPr marL="514350" indent="-514350">
              <a:buAutoNum type="arabicParenR"/>
            </a:pPr>
            <a:r>
              <a:rPr lang="cs-CZ" dirty="0" smtClean="0"/>
              <a:t>1K 14,34-35 jsou ve zřejmém protikladu k 1K 11,2-16 a dalším </a:t>
            </a:r>
          </a:p>
          <a:p>
            <a:pPr marL="514350" indent="-514350">
              <a:buAutoNum type="arabicParenR"/>
            </a:pPr>
            <a:r>
              <a:rPr lang="cs-CZ" dirty="0" smtClean="0"/>
              <a:t>Dikce 1K 14,34-35 je Pavlovi cizí (uvidíme později)</a:t>
            </a:r>
          </a:p>
          <a:p>
            <a:pPr marL="0" indent="0">
              <a:buNone/>
            </a:pPr>
            <a:r>
              <a:rPr lang="cs-CZ" dirty="0" smtClean="0"/>
              <a:t>To vše by stačilo k uznání </a:t>
            </a:r>
            <a:r>
              <a:rPr lang="cs-CZ" dirty="0" err="1" smtClean="0"/>
              <a:t>neautenticity</a:t>
            </a:r>
            <a:r>
              <a:rPr lang="cs-CZ" dirty="0" smtClean="0"/>
              <a:t> 1K 14,34-35. Jelikož je však text ve všech důležitých rukopisech, řada autorů se je snažila jako autentické vysvětlit, ovšem s velkými obtížemi.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60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Argumentace pro autenticitu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Historicky byla pasáž nahlížena jako řada příkazů pro pořádek v církvi.</a:t>
            </a:r>
          </a:p>
          <a:p>
            <a:pPr marL="0" indent="0">
              <a:buNone/>
            </a:pPr>
            <a:r>
              <a:rPr lang="cs-CZ" dirty="0" smtClean="0"/>
              <a:t>Nejprve několik „pravidel“ pro mluvení a prorokování…</a:t>
            </a:r>
          </a:p>
          <a:p>
            <a:pPr marL="0" indent="0">
              <a:buNone/>
            </a:pPr>
            <a:r>
              <a:rPr lang="cs-CZ" dirty="0" smtClean="0"/>
              <a:t>… pak pravidla pro chování žen, neboť i ony jsou „mimo řád“ </a:t>
            </a:r>
          </a:p>
          <a:p>
            <a:pPr marL="0" indent="0">
              <a:buNone/>
            </a:pPr>
            <a:r>
              <a:rPr lang="cs-CZ" dirty="0" smtClean="0"/>
              <a:t>Jako obvyklý argument pro zákaz prorokování ženám uváděn text 1K 11,2-16</a:t>
            </a:r>
          </a:p>
          <a:p>
            <a:pPr marL="0" indent="0">
              <a:buNone/>
            </a:pPr>
            <a:r>
              <a:rPr lang="cs-CZ" dirty="0" smtClean="0"/>
              <a:t>Smířit 1K 11,2-16 lze však velmi obtížně, jsou 3 možnosti: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631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(1) „</a:t>
            </a:r>
            <a:r>
              <a:rPr lang="cs-CZ" dirty="0" smtClean="0"/>
              <a:t>rušivé mluvení“ </a:t>
            </a:r>
            <a:r>
              <a:rPr lang="cs-CZ" dirty="0"/>
              <a:t>(opírá se o v. 35)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966152"/>
            <a:ext cx="10140481" cy="4891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Obec uspořádána jako v synagoze, ženy na jedné, muži na druhé straně, ženy vykřikují na muže (proto se mají zeptat doma)</a:t>
            </a:r>
          </a:p>
          <a:p>
            <a:pPr marL="0" indent="0">
              <a:buNone/>
            </a:pPr>
            <a:r>
              <a:rPr lang="cs-CZ" dirty="0" smtClean="0"/>
              <a:t>Ženy si mezi sebou povídají a ruší</a:t>
            </a:r>
          </a:p>
          <a:p>
            <a:pPr marL="0" indent="0">
              <a:buNone/>
            </a:pPr>
            <a:r>
              <a:rPr lang="cs-CZ" dirty="0" smtClean="0"/>
              <a:t>Protiargumenty:</a:t>
            </a:r>
          </a:p>
          <a:p>
            <a:pPr marL="514350" indent="-514350">
              <a:buAutoNum type="alphaLcParenBoth"/>
            </a:pPr>
            <a:r>
              <a:rPr lang="cs-CZ" dirty="0" smtClean="0"/>
              <a:t>1K 11,5</a:t>
            </a:r>
          </a:p>
          <a:p>
            <a:pPr marL="514350" indent="-514350">
              <a:buAutoNum type="alphaLcParenBoth"/>
            </a:pPr>
            <a:r>
              <a:rPr lang="cs-CZ" dirty="0" smtClean="0"/>
              <a:t>Jak ve zmatku, kdy každý prorokuje, mohou rušit?</a:t>
            </a:r>
          </a:p>
          <a:p>
            <a:pPr marL="514350" indent="-514350">
              <a:buAutoNum type="alphaLcParenBoth"/>
            </a:pPr>
            <a:r>
              <a:rPr lang="cs-CZ" dirty="0" smtClean="0"/>
              <a:t>Vkládání našich pozdějších představ o „církevním prostoru“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329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(2) Jde o zakazování „inspirované řeči“, lišící se od prorokování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966152"/>
            <a:ext cx="10616999" cy="4730862"/>
          </a:xfrm>
        </p:spPr>
        <p:txBody>
          <a:bodyPr>
            <a:normAutofit/>
          </a:bodyPr>
          <a:lstStyle/>
          <a:p>
            <a:pPr marL="514350" indent="-514350">
              <a:buAutoNum type="alphaLcParenBoth"/>
            </a:pPr>
            <a:r>
              <a:rPr lang="cs-CZ" dirty="0" smtClean="0"/>
              <a:t>Jde o zákaz posuzovat (v. 29)</a:t>
            </a:r>
          </a:p>
          <a:p>
            <a:pPr marL="0" indent="0">
              <a:buNone/>
            </a:pPr>
            <a:r>
              <a:rPr lang="cs-CZ" dirty="0" smtClean="0"/>
              <a:t>      protiargumenty: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1) v. 29 je daleko od v. 34-35;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2) nic takového v. 34-35 neřeší, nejde zde o posuzování</a:t>
            </a:r>
          </a:p>
          <a:p>
            <a:pPr marL="0" indent="0">
              <a:buNone/>
            </a:pPr>
            <a:r>
              <a:rPr lang="cs-CZ" dirty="0" smtClean="0"/>
              <a:t>(b) Mluvení se týká prorokování, s kterým ale ženy začaly</a:t>
            </a:r>
          </a:p>
          <a:p>
            <a:pPr marL="0" indent="0">
              <a:buNone/>
            </a:pPr>
            <a:r>
              <a:rPr lang="cs-CZ" dirty="0" smtClean="0"/>
              <a:t>      proto je zde nepořádek (v. 32), nejde o zákaz prorokování obecně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51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(3) Pavel jen cituje, co si sám nemyslí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Jelikož v. 34-35 mají silně židovský charakter, který se od Pavlových postojů velmi liší, Pavel jen cituje tvrzení některých z korintské komunity (viz 1K 1,2 – strana </a:t>
            </a:r>
            <a:r>
              <a:rPr lang="cs-CZ" dirty="0" err="1" smtClean="0"/>
              <a:t>Kéfy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Verše 36-38 jsou pak Pavlovou vlastní odpovědí na vnucování „Zákona“ církvi.</a:t>
            </a:r>
          </a:p>
          <a:p>
            <a:pPr marL="0" indent="0">
              <a:buNone/>
            </a:pPr>
            <a:r>
              <a:rPr lang="cs-CZ" dirty="0" smtClean="0"/>
              <a:t>Protiargument:</a:t>
            </a:r>
          </a:p>
          <a:p>
            <a:pPr marL="0" indent="0">
              <a:buNone/>
            </a:pPr>
            <a:r>
              <a:rPr lang="cs-CZ" dirty="0" smtClean="0"/>
              <a:t>Ve v. 34 není zřejmé, že by Pavel někoho citoval…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858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Závěrečné zhodnocení kontextu a textu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Problémů s v. 34-35 je tolik, že je lepší je brát jako vsuvku, interpolaci (viz </a:t>
            </a:r>
            <a:r>
              <a:rPr lang="cs-CZ" dirty="0" err="1" smtClean="0"/>
              <a:t>Bengelův</a:t>
            </a:r>
            <a:r>
              <a:rPr lang="cs-CZ" dirty="0" smtClean="0"/>
              <a:t> princip)</a:t>
            </a:r>
          </a:p>
          <a:p>
            <a:pPr marL="0" indent="0">
              <a:buNone/>
            </a:pPr>
            <a:r>
              <a:rPr lang="cs-CZ" dirty="0" smtClean="0"/>
              <a:t>Je-li tomu tak, pak zde někdo tuto glosu vepsal na základě 1Tm 2,9-15 </a:t>
            </a:r>
          </a:p>
          <a:p>
            <a:pPr marL="0" indent="0">
              <a:buNone/>
            </a:pPr>
            <a:r>
              <a:rPr lang="cs-CZ" dirty="0" smtClean="0"/>
              <a:t>(srov. podobné glosy J 5,3b-4; 1J 5,7)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975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1605544"/>
            <a:ext cx="10604119" cy="5252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baseline="30000" dirty="0"/>
              <a:t>34</a:t>
            </a:r>
            <a:r>
              <a:rPr lang="en-US" b="1" dirty="0"/>
              <a:t> </a:t>
            </a:r>
            <a:r>
              <a:rPr lang="cs-CZ" b="1" dirty="0" err="1" smtClean="0"/>
              <a:t>Ž</a:t>
            </a:r>
            <a:r>
              <a:rPr lang="en-US" b="1" dirty="0" err="1" smtClean="0"/>
              <a:t>eny</a:t>
            </a:r>
            <a:r>
              <a:rPr lang="en-US" b="1" dirty="0" smtClean="0"/>
              <a:t> </a:t>
            </a:r>
            <a:r>
              <a:rPr lang="en-US" b="1" dirty="0" err="1"/>
              <a:t>nechť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shromáždění</a:t>
            </a:r>
            <a:r>
              <a:rPr lang="en-US" b="1" dirty="0"/>
              <a:t> </a:t>
            </a:r>
            <a:r>
              <a:rPr lang="en-US" b="1" dirty="0" err="1"/>
              <a:t>mlčí</a:t>
            </a:r>
            <a:r>
              <a:rPr lang="en-US" b="1" dirty="0"/>
              <a:t>. </a:t>
            </a:r>
            <a:r>
              <a:rPr lang="en-US" b="1" dirty="0" err="1"/>
              <a:t>Nedovoluje</a:t>
            </a:r>
            <a:r>
              <a:rPr lang="en-US" b="1" dirty="0"/>
              <a:t> se </a:t>
            </a:r>
            <a:r>
              <a:rPr lang="en-US" b="1" dirty="0" err="1"/>
              <a:t>jim</a:t>
            </a:r>
            <a:r>
              <a:rPr lang="en-US" b="1" dirty="0"/>
              <a:t>, aby </a:t>
            </a:r>
            <a:r>
              <a:rPr lang="en-US" b="1" dirty="0" err="1"/>
              <a:t>mluvily</a:t>
            </a:r>
            <a:r>
              <a:rPr lang="en-US" b="1" dirty="0"/>
              <a:t>; </a:t>
            </a:r>
            <a:r>
              <a:rPr lang="en-US" b="1" dirty="0" err="1"/>
              <a:t>mají</a:t>
            </a:r>
            <a:r>
              <a:rPr lang="en-US" b="1" dirty="0"/>
              <a:t> se </a:t>
            </a:r>
            <a:r>
              <a:rPr lang="en-US" b="1" dirty="0" err="1"/>
              <a:t>podřizovat</a:t>
            </a:r>
            <a:r>
              <a:rPr lang="en-US" b="1" dirty="0"/>
              <a:t>, </a:t>
            </a:r>
            <a:r>
              <a:rPr lang="en-US" b="1" dirty="0" err="1"/>
              <a:t>jak</a:t>
            </a:r>
            <a:r>
              <a:rPr lang="en-US" b="1" dirty="0"/>
              <a:t> to </a:t>
            </a:r>
            <a:r>
              <a:rPr lang="en-US" b="1" dirty="0" err="1"/>
              <a:t>říká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Zákon</a:t>
            </a:r>
            <a:r>
              <a:rPr lang="en-US" b="1" dirty="0"/>
              <a:t>.  </a:t>
            </a:r>
            <a:endParaRPr lang="cs-CZ" b="1" dirty="0"/>
          </a:p>
          <a:p>
            <a:pPr marL="0" indent="0">
              <a:buNone/>
            </a:pPr>
            <a:r>
              <a:rPr lang="en-US" b="1" baseline="30000" dirty="0"/>
              <a:t>35</a:t>
            </a:r>
            <a:r>
              <a:rPr lang="en-US" b="1" dirty="0"/>
              <a:t> </a:t>
            </a:r>
            <a:r>
              <a:rPr lang="en-US" b="1" dirty="0" err="1"/>
              <a:t>Chtějí</a:t>
            </a:r>
            <a:r>
              <a:rPr lang="en-US" b="1" dirty="0"/>
              <a:t>-li se o </a:t>
            </a:r>
            <a:r>
              <a:rPr lang="en-US" b="1" dirty="0" err="1"/>
              <a:t>něčem</a:t>
            </a:r>
            <a:r>
              <a:rPr lang="en-US" b="1" dirty="0"/>
              <a:t> </a:t>
            </a:r>
            <a:r>
              <a:rPr lang="en-US" b="1" dirty="0" err="1"/>
              <a:t>poučit</a:t>
            </a:r>
            <a:r>
              <a:rPr lang="en-US" b="1" dirty="0"/>
              <a:t>, </a:t>
            </a:r>
            <a:r>
              <a:rPr lang="en-US" b="1" dirty="0" err="1"/>
              <a:t>ať</a:t>
            </a:r>
            <a:r>
              <a:rPr lang="en-US" b="1" dirty="0"/>
              <a:t> se </a:t>
            </a:r>
            <a:r>
              <a:rPr lang="en-US" b="1" dirty="0" err="1"/>
              <a:t>doma</a:t>
            </a:r>
            <a:r>
              <a:rPr lang="en-US" b="1" dirty="0"/>
              <a:t> </a:t>
            </a:r>
            <a:r>
              <a:rPr lang="en-US" b="1" dirty="0" err="1"/>
              <a:t>zeptají</a:t>
            </a:r>
            <a:r>
              <a:rPr lang="en-US" b="1" dirty="0"/>
              <a:t> </a:t>
            </a:r>
            <a:r>
              <a:rPr lang="en-US" b="1" dirty="0" err="1"/>
              <a:t>svých</a:t>
            </a:r>
            <a:r>
              <a:rPr lang="en-US" b="1" dirty="0"/>
              <a:t> </a:t>
            </a:r>
            <a:r>
              <a:rPr lang="en-US" b="1" dirty="0" err="1"/>
              <a:t>mužů</a:t>
            </a:r>
            <a:r>
              <a:rPr lang="en-US" b="1" dirty="0"/>
              <a:t>; </a:t>
            </a:r>
            <a:r>
              <a:rPr lang="en-US" b="1" dirty="0" err="1"/>
              <a:t>ženě</a:t>
            </a:r>
            <a:r>
              <a:rPr lang="en-US" b="1" dirty="0"/>
              <a:t> se </a:t>
            </a:r>
            <a:r>
              <a:rPr lang="en-US" b="1" dirty="0" err="1"/>
              <a:t>nesluší</a:t>
            </a:r>
            <a:r>
              <a:rPr lang="en-US" b="1" dirty="0"/>
              <a:t> </a:t>
            </a:r>
            <a:r>
              <a:rPr lang="en-US" b="1" dirty="0" err="1"/>
              <a:t>mluvit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shromáždění</a:t>
            </a:r>
            <a:r>
              <a:rPr lang="en-US" b="1" dirty="0" smtClean="0"/>
              <a:t>.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Oběma veršům jde o to, ať ženy mlčí (v. 34: „nedovoluje se jim, aby mluvily“; v. 35: „ženě se nesluší mluvit“) </a:t>
            </a:r>
          </a:p>
          <a:p>
            <a:pPr marL="0" indent="0">
              <a:buNone/>
            </a:pPr>
            <a:r>
              <a:rPr lang="cs-CZ" dirty="0"/>
              <a:t>A</a:t>
            </a:r>
            <a:r>
              <a:rPr lang="cs-CZ" dirty="0" smtClean="0"/>
              <a:t>rgumentace opírá o Zákon, je tedy absolutní? Což by znamenalo:</a:t>
            </a:r>
          </a:p>
          <a:p>
            <a:pPr marL="514350" indent="-514350">
              <a:buAutoNum type="arabicParenBoth"/>
            </a:pPr>
            <a:r>
              <a:rPr lang="cs-CZ" dirty="0" smtClean="0"/>
              <a:t>Zákaz všech způsobů mluvení ženám na veřejnosti</a:t>
            </a:r>
          </a:p>
          <a:p>
            <a:pPr marL="514350" indent="-514350">
              <a:buAutoNum type="arabicParenBoth"/>
            </a:pPr>
            <a:r>
              <a:rPr lang="cs-CZ" dirty="0" smtClean="0"/>
              <a:t>Vždy, když Pavel mluví o „všech“ (v. 26), nezahrnuje to ženy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224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19406"/>
            <a:ext cx="10515600" cy="65385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Je-li „korektiv“ Pavlův, proč dovoluje ženám prorokovat v 11,5.13?</a:t>
            </a:r>
          </a:p>
          <a:p>
            <a:pPr marL="0" indent="0">
              <a:buNone/>
            </a:pPr>
            <a:r>
              <a:rPr lang="cs-CZ" dirty="0" smtClean="0"/>
              <a:t>Proč se to, co je problém </a:t>
            </a:r>
            <a:r>
              <a:rPr lang="cs-CZ" dirty="0" err="1" smtClean="0"/>
              <a:t>Korintu</a:t>
            </a:r>
            <a:r>
              <a:rPr lang="cs-CZ" dirty="0" smtClean="0"/>
              <a:t>, má najednou šířit do všech obcí?</a:t>
            </a:r>
          </a:p>
          <a:p>
            <a:pPr marL="0" indent="0">
              <a:buNone/>
            </a:pPr>
            <a:r>
              <a:rPr lang="cs-CZ" b="1" dirty="0" smtClean="0"/>
              <a:t>Hlavní problém: „Jak to říká i Zákon.“</a:t>
            </a:r>
            <a:endParaRPr lang="cs-CZ" dirty="0" smtClean="0"/>
          </a:p>
          <a:p>
            <a:pPr marL="514350" indent="-514350">
              <a:buAutoNum type="arabicParenBoth"/>
            </a:pPr>
            <a:r>
              <a:rPr lang="cs-CZ" dirty="0" smtClean="0"/>
              <a:t>Kdykoli se Pavel odvolává na Zákon, cituje jeho text (např. 9,8; 14,21) aby podpořil svou argumentaci </a:t>
            </a:r>
          </a:p>
          <a:p>
            <a:pPr marL="514350" indent="-514350">
              <a:buAutoNum type="arabicParenBoth"/>
            </a:pPr>
            <a:r>
              <a:rPr lang="cs-CZ" dirty="0" smtClean="0"/>
              <a:t>Nikdy se obecně na Zákon neodvolává tímto absolutním způsobem, aby tak vázal křesťanské jednání</a:t>
            </a:r>
          </a:p>
          <a:p>
            <a:pPr marL="514350" indent="-514350">
              <a:buAutoNum type="arabicParenBoth"/>
            </a:pPr>
            <a:r>
              <a:rPr lang="cs-CZ" dirty="0" smtClean="0"/>
              <a:t>Zákon NIKDE nic takového neříká</a:t>
            </a:r>
          </a:p>
          <a:p>
            <a:pPr marL="0" indent="0">
              <a:buNone/>
            </a:pPr>
            <a:r>
              <a:rPr lang="cs-CZ" b="1" dirty="0" smtClean="0"/>
              <a:t>Závěr: </a:t>
            </a:r>
            <a:r>
              <a:rPr lang="cs-CZ" dirty="0" smtClean="0"/>
              <a:t>je zřejmé, že glosátor byl křesťanský žid, jeho myšlení je neslučitelné s myšlením Pavla; chce ženám bránit v projevu v komunitě a používá  k tomu argument, že „to říká Zákon“ (ale ten to neříká)</a:t>
            </a:r>
          </a:p>
          <a:p>
            <a:pPr marL="0" indent="0">
              <a:buNone/>
            </a:pPr>
            <a:r>
              <a:rPr lang="cs-CZ" dirty="0" smtClean="0"/>
              <a:t>Autor není proti, aby měly ženy své místo v komunitě, ale podceňuje je</a:t>
            </a:r>
          </a:p>
          <a:p>
            <a:pPr marL="0" indent="0">
              <a:buNone/>
            </a:pPr>
            <a:r>
              <a:rPr lang="cs-CZ" dirty="0" smtClean="0"/>
              <a:t>Důvod glosy: komunita asi tuto věc řešila, proto zde autor glosu dal; ta však jistě není pro křesťany závazná…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336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8048" y="-317455"/>
            <a:ext cx="10515600" cy="1325563"/>
          </a:xfrm>
        </p:spPr>
        <p:txBody>
          <a:bodyPr/>
          <a:lstStyle/>
          <a:p>
            <a:r>
              <a:rPr lang="cs-CZ" dirty="0" smtClean="0"/>
              <a:t>1Tm 2,8-15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6837" y="566670"/>
            <a:ext cx="10585360" cy="62913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aseline="30000" dirty="0" smtClean="0"/>
              <a:t>8</a:t>
            </a:r>
            <a:r>
              <a:rPr lang="en-US" dirty="0" smtClean="0"/>
              <a:t> </a:t>
            </a:r>
            <a:r>
              <a:rPr lang="en-US" dirty="0" err="1"/>
              <a:t>Chci</a:t>
            </a:r>
            <a:r>
              <a:rPr lang="en-US" dirty="0"/>
              <a:t> </a:t>
            </a:r>
            <a:r>
              <a:rPr lang="en-US" dirty="0" err="1"/>
              <a:t>tedy</a:t>
            </a:r>
            <a:r>
              <a:rPr lang="en-US" dirty="0"/>
              <a:t>, aby se </a:t>
            </a:r>
            <a:r>
              <a:rPr lang="en-US" dirty="0" err="1"/>
              <a:t>muži</a:t>
            </a:r>
            <a:r>
              <a:rPr lang="en-US" dirty="0"/>
              <a:t> </a:t>
            </a:r>
            <a:r>
              <a:rPr lang="en-US" dirty="0" err="1"/>
              <a:t>všude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shromáždění</a:t>
            </a:r>
            <a:r>
              <a:rPr lang="en-US" dirty="0"/>
              <a:t> </a:t>
            </a:r>
            <a:r>
              <a:rPr lang="en-US" dirty="0" err="1"/>
              <a:t>modlili</a:t>
            </a:r>
            <a:r>
              <a:rPr lang="en-US" dirty="0"/>
              <a:t>, </a:t>
            </a:r>
            <a:r>
              <a:rPr lang="en-US" dirty="0" err="1"/>
              <a:t>pozvedajíce</a:t>
            </a:r>
            <a:r>
              <a:rPr lang="en-US" dirty="0"/>
              <a:t> </a:t>
            </a:r>
            <a:r>
              <a:rPr lang="en-US" dirty="0" err="1"/>
              <a:t>ruce</a:t>
            </a:r>
            <a:r>
              <a:rPr lang="en-US" dirty="0"/>
              <a:t> v </a:t>
            </a:r>
            <a:r>
              <a:rPr lang="en-US" dirty="0" err="1"/>
              <a:t>čistotě</a:t>
            </a:r>
            <a:r>
              <a:rPr lang="en-US" dirty="0"/>
              <a:t>, bez </a:t>
            </a:r>
            <a:r>
              <a:rPr lang="en-US" dirty="0" err="1"/>
              <a:t>hněvu</a:t>
            </a:r>
            <a:r>
              <a:rPr lang="en-US" dirty="0"/>
              <a:t> a </a:t>
            </a:r>
            <a:r>
              <a:rPr lang="en-US" dirty="0" err="1"/>
              <a:t>hádek</a:t>
            </a:r>
            <a:r>
              <a:rPr lang="en-US" dirty="0"/>
              <a:t>.  </a:t>
            </a:r>
            <a:endParaRPr lang="cs-CZ" dirty="0" smtClean="0"/>
          </a:p>
          <a:p>
            <a:pPr marL="0" indent="0">
              <a:buNone/>
            </a:pPr>
            <a:r>
              <a:rPr lang="en-US" baseline="30000" dirty="0" smtClean="0"/>
              <a:t>9</a:t>
            </a:r>
            <a:r>
              <a:rPr lang="en-US" dirty="0" smtClean="0"/>
              <a:t> </a:t>
            </a:r>
            <a:r>
              <a:rPr lang="en-US" dirty="0" err="1"/>
              <a:t>Rovněž</a:t>
            </a:r>
            <a:r>
              <a:rPr lang="en-US" dirty="0"/>
              <a:t> </a:t>
            </a:r>
            <a:r>
              <a:rPr lang="en-US" dirty="0" err="1"/>
              <a:t>ženy</a:t>
            </a:r>
            <a:r>
              <a:rPr lang="en-US" dirty="0"/>
              <a:t> </a:t>
            </a:r>
            <a:r>
              <a:rPr lang="en-US" dirty="0" err="1"/>
              <a:t>ať</a:t>
            </a:r>
            <a:r>
              <a:rPr lang="en-US" dirty="0"/>
              <a:t> se </a:t>
            </a:r>
            <a:r>
              <a:rPr lang="en-US" dirty="0" err="1"/>
              <a:t>oblékají</a:t>
            </a:r>
            <a:r>
              <a:rPr lang="en-US" dirty="0"/>
              <a:t> </a:t>
            </a:r>
            <a:r>
              <a:rPr lang="en-US" dirty="0" err="1"/>
              <a:t>slušně</a:t>
            </a:r>
            <a:r>
              <a:rPr lang="en-US" dirty="0"/>
              <a:t> a </a:t>
            </a:r>
            <a:r>
              <a:rPr lang="en-US" dirty="0" err="1"/>
              <a:t>zdobí</a:t>
            </a:r>
            <a:r>
              <a:rPr lang="en-US" dirty="0"/>
              <a:t> se </a:t>
            </a:r>
            <a:r>
              <a:rPr lang="en-US" dirty="0" err="1"/>
              <a:t>prostě</a:t>
            </a:r>
            <a:r>
              <a:rPr lang="en-US" dirty="0"/>
              <a:t> a </a:t>
            </a:r>
            <a:r>
              <a:rPr lang="en-US" dirty="0" err="1"/>
              <a:t>střízlivě</a:t>
            </a:r>
            <a:r>
              <a:rPr lang="en-US" dirty="0"/>
              <a:t>, ne </a:t>
            </a:r>
            <a:r>
              <a:rPr lang="en-US" dirty="0" err="1"/>
              <a:t>účesy</a:t>
            </a:r>
            <a:r>
              <a:rPr lang="en-US" dirty="0"/>
              <a:t> a </a:t>
            </a:r>
            <a:r>
              <a:rPr lang="en-US" dirty="0" err="1"/>
              <a:t>zlatem</a:t>
            </a:r>
            <a:r>
              <a:rPr lang="en-US" dirty="0"/>
              <a:t>, </a:t>
            </a:r>
            <a:r>
              <a:rPr lang="en-US" dirty="0" err="1"/>
              <a:t>perlami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drahými</a:t>
            </a:r>
            <a:r>
              <a:rPr lang="en-US" dirty="0"/>
              <a:t> </a:t>
            </a:r>
            <a:r>
              <a:rPr lang="en-US" dirty="0" err="1"/>
              <a:t>šaty</a:t>
            </a:r>
            <a:r>
              <a:rPr lang="en-US" dirty="0"/>
              <a:t>,  </a:t>
            </a:r>
            <a:endParaRPr lang="cs-CZ" dirty="0" smtClean="0"/>
          </a:p>
          <a:p>
            <a:pPr marL="0" indent="0">
              <a:buNone/>
            </a:pPr>
            <a:r>
              <a:rPr lang="en-US" baseline="30000" dirty="0" smtClean="0"/>
              <a:t>10</a:t>
            </a:r>
            <a:r>
              <a:rPr lang="en-US" dirty="0" smtClean="0"/>
              <a:t> </a:t>
            </a:r>
            <a:r>
              <a:rPr lang="en-US" dirty="0" err="1"/>
              <a:t>nýbrž</a:t>
            </a:r>
            <a:r>
              <a:rPr lang="en-US" dirty="0"/>
              <a:t> </a:t>
            </a:r>
            <a:r>
              <a:rPr lang="en-US" dirty="0" err="1"/>
              <a:t>dobrými</a:t>
            </a:r>
            <a:r>
              <a:rPr lang="en-US" dirty="0"/>
              <a:t> </a:t>
            </a:r>
            <a:r>
              <a:rPr lang="en-US" dirty="0" err="1"/>
              <a:t>skutky</a:t>
            </a:r>
            <a:r>
              <a:rPr lang="en-US" dirty="0"/>
              <a:t>, </a:t>
            </a:r>
            <a:r>
              <a:rPr lang="en-US" dirty="0" err="1"/>
              <a:t>jak</a:t>
            </a:r>
            <a:r>
              <a:rPr lang="en-US" dirty="0"/>
              <a:t> se </a:t>
            </a:r>
            <a:r>
              <a:rPr lang="en-US" dirty="0" err="1"/>
              <a:t>sluší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ženy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se </a:t>
            </a:r>
            <a:r>
              <a:rPr lang="en-US" dirty="0" err="1"/>
              <a:t>rozhodly</a:t>
            </a:r>
            <a:r>
              <a:rPr lang="en-US" dirty="0"/>
              <a:t> pro </a:t>
            </a:r>
            <a:r>
              <a:rPr lang="en-US" dirty="0" err="1"/>
              <a:t>zbožný</a:t>
            </a:r>
            <a:r>
              <a:rPr lang="en-US" dirty="0"/>
              <a:t> </a:t>
            </a:r>
            <a:r>
              <a:rPr lang="en-US" dirty="0" err="1"/>
              <a:t>život</a:t>
            </a:r>
            <a:r>
              <a:rPr lang="en-US" dirty="0"/>
              <a:t>.  </a:t>
            </a:r>
            <a:endParaRPr lang="cs-CZ" dirty="0" smtClean="0"/>
          </a:p>
          <a:p>
            <a:pPr marL="0" indent="0">
              <a:buNone/>
            </a:pP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 err="1"/>
              <a:t>Žena</a:t>
            </a:r>
            <a:r>
              <a:rPr lang="en-US" dirty="0"/>
              <a:t> </a:t>
            </a:r>
            <a:r>
              <a:rPr lang="en-US" dirty="0" err="1"/>
              <a:t>ať</a:t>
            </a:r>
            <a:r>
              <a:rPr lang="en-US" dirty="0"/>
              <a:t> </a:t>
            </a:r>
            <a:r>
              <a:rPr lang="en-US" dirty="0" err="1"/>
              <a:t>přijímá</a:t>
            </a:r>
            <a:r>
              <a:rPr lang="en-US" dirty="0"/>
              <a:t> </a:t>
            </a:r>
            <a:r>
              <a:rPr lang="en-US" dirty="0" err="1"/>
              <a:t>poučení</a:t>
            </a:r>
            <a:r>
              <a:rPr lang="en-US" dirty="0"/>
              <a:t> </a:t>
            </a:r>
            <a:r>
              <a:rPr lang="en-US" dirty="0" err="1"/>
              <a:t>mlčky</a:t>
            </a:r>
            <a:r>
              <a:rPr lang="en-US" dirty="0"/>
              <a:t> s </a:t>
            </a:r>
            <a:r>
              <a:rPr lang="en-US" dirty="0" err="1"/>
              <a:t>veškerou</a:t>
            </a:r>
            <a:r>
              <a:rPr lang="en-US" dirty="0"/>
              <a:t> </a:t>
            </a:r>
            <a:r>
              <a:rPr lang="en-US" dirty="0" err="1"/>
              <a:t>podřízeností</a:t>
            </a:r>
            <a:r>
              <a:rPr lang="en-US" dirty="0"/>
              <a:t>.  </a:t>
            </a:r>
            <a:endParaRPr lang="cs-CZ" dirty="0" smtClean="0"/>
          </a:p>
          <a:p>
            <a:pPr marL="0" indent="0">
              <a:buNone/>
            </a:pPr>
            <a:r>
              <a:rPr lang="en-US" baseline="30000" dirty="0" smtClean="0"/>
              <a:t>12</a:t>
            </a:r>
            <a:r>
              <a:rPr lang="en-US" dirty="0" smtClean="0"/>
              <a:t> </a:t>
            </a:r>
            <a:r>
              <a:rPr lang="en-US" dirty="0" err="1"/>
              <a:t>Učit</a:t>
            </a:r>
            <a:r>
              <a:rPr lang="en-US" dirty="0"/>
              <a:t> </a:t>
            </a:r>
            <a:r>
              <a:rPr lang="en-US" dirty="0" err="1"/>
              <a:t>ženě</a:t>
            </a:r>
            <a:r>
              <a:rPr lang="en-US" dirty="0"/>
              <a:t> </a:t>
            </a:r>
            <a:r>
              <a:rPr lang="en-US" dirty="0" err="1"/>
              <a:t>nedovoluji</a:t>
            </a:r>
            <a:r>
              <a:rPr lang="en-US" dirty="0"/>
              <a:t>. </a:t>
            </a:r>
            <a:r>
              <a:rPr lang="en-US" dirty="0" err="1"/>
              <a:t>Žena</a:t>
            </a:r>
            <a:r>
              <a:rPr lang="en-US" dirty="0"/>
              <a:t> </a:t>
            </a:r>
            <a:r>
              <a:rPr lang="en-US" dirty="0" err="1"/>
              <a:t>nemá</a:t>
            </a:r>
            <a:r>
              <a:rPr lang="en-US" dirty="0"/>
              <a:t> </a:t>
            </a:r>
            <a:r>
              <a:rPr lang="en-US" dirty="0" err="1"/>
              <a:t>mít</a:t>
            </a:r>
            <a:r>
              <a:rPr lang="en-US" dirty="0"/>
              <a:t>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mužem</a:t>
            </a:r>
            <a:r>
              <a:rPr lang="en-US" dirty="0"/>
              <a:t>, </a:t>
            </a:r>
            <a:r>
              <a:rPr lang="en-US" dirty="0" err="1"/>
              <a:t>nýbrž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se </a:t>
            </a:r>
            <a:r>
              <a:rPr lang="en-US" dirty="0" err="1"/>
              <a:t>nechat</a:t>
            </a:r>
            <a:r>
              <a:rPr lang="en-US" dirty="0"/>
              <a:t> </a:t>
            </a:r>
            <a:r>
              <a:rPr lang="en-US" dirty="0" err="1"/>
              <a:t>vést</a:t>
            </a:r>
            <a:r>
              <a:rPr lang="en-US" dirty="0"/>
              <a:t>.  </a:t>
            </a:r>
            <a:endParaRPr lang="cs-CZ" dirty="0" smtClean="0"/>
          </a:p>
          <a:p>
            <a:pPr marL="0" indent="0">
              <a:buNone/>
            </a:pPr>
            <a:r>
              <a:rPr lang="en-US" baseline="30000" dirty="0" smtClean="0"/>
              <a:t>13</a:t>
            </a:r>
            <a:r>
              <a:rPr lang="en-US" dirty="0" smtClean="0"/>
              <a:t> </a:t>
            </a:r>
            <a:r>
              <a:rPr lang="en-US" dirty="0" err="1"/>
              <a:t>Vždyť</a:t>
            </a:r>
            <a:r>
              <a:rPr lang="en-US" dirty="0"/>
              <a:t> </a:t>
            </a:r>
            <a:r>
              <a:rPr lang="en-US" dirty="0" err="1"/>
              <a:t>první</a:t>
            </a:r>
            <a:r>
              <a:rPr lang="en-US" dirty="0"/>
              <a:t> 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en-US" dirty="0" err="1"/>
              <a:t>stvořen</a:t>
            </a:r>
            <a:r>
              <a:rPr lang="en-US" dirty="0"/>
              <a:t> Adam a </a:t>
            </a:r>
            <a:r>
              <a:rPr lang="en-US" dirty="0" err="1"/>
              <a:t>pak</a:t>
            </a:r>
            <a:r>
              <a:rPr lang="en-US" dirty="0"/>
              <a:t> Eva.  </a:t>
            </a:r>
            <a:endParaRPr lang="cs-CZ" dirty="0" smtClean="0"/>
          </a:p>
          <a:p>
            <a:pPr marL="0" indent="0">
              <a:buNone/>
            </a:pPr>
            <a:r>
              <a:rPr lang="en-US" baseline="30000" dirty="0" smtClean="0"/>
              <a:t>14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nebyl</a:t>
            </a:r>
            <a:r>
              <a:rPr lang="en-US" dirty="0"/>
              <a:t> to </a:t>
            </a:r>
            <a:r>
              <a:rPr lang="en-US" dirty="0" err="1"/>
              <a:t>také</a:t>
            </a:r>
            <a:r>
              <a:rPr lang="en-US" dirty="0"/>
              <a:t> Adam, </a:t>
            </a:r>
            <a:r>
              <a:rPr lang="en-US" dirty="0" err="1"/>
              <a:t>kdo</a:t>
            </a:r>
            <a:r>
              <a:rPr lang="en-US" dirty="0"/>
              <a:t> 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en-US" dirty="0" err="1"/>
              <a:t>oklamán</a:t>
            </a:r>
            <a:r>
              <a:rPr lang="en-US" dirty="0"/>
              <a:t>, ale </a:t>
            </a:r>
            <a:r>
              <a:rPr lang="en-US" dirty="0" err="1"/>
              <a:t>žena</a:t>
            </a:r>
            <a:r>
              <a:rPr lang="en-US" dirty="0"/>
              <a:t>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oklamána</a:t>
            </a:r>
            <a:r>
              <a:rPr lang="en-US" dirty="0"/>
              <a:t> a </a:t>
            </a:r>
            <a:r>
              <a:rPr lang="en-US" dirty="0" err="1"/>
              <a:t>dopustila</a:t>
            </a:r>
            <a:r>
              <a:rPr lang="en-US" dirty="0"/>
              <a:t> se </a:t>
            </a:r>
            <a:r>
              <a:rPr lang="en-US" dirty="0" err="1"/>
              <a:t>přestoupení</a:t>
            </a:r>
            <a:r>
              <a:rPr lang="en-US" dirty="0"/>
              <a:t>.  </a:t>
            </a:r>
            <a:endParaRPr lang="cs-CZ" dirty="0" smtClean="0"/>
          </a:p>
          <a:p>
            <a:pPr marL="0" indent="0">
              <a:buNone/>
            </a:pPr>
            <a:r>
              <a:rPr lang="en-US" baseline="30000" dirty="0" smtClean="0"/>
              <a:t>15</a:t>
            </a:r>
            <a:r>
              <a:rPr lang="en-US" dirty="0" smtClean="0"/>
              <a:t> </a:t>
            </a:r>
            <a:r>
              <a:rPr lang="en-US" dirty="0" err="1"/>
              <a:t>Spasena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matka</a:t>
            </a:r>
            <a:r>
              <a:rPr lang="en-US" dirty="0"/>
              <a:t>, </a:t>
            </a:r>
            <a:r>
              <a:rPr lang="en-US" dirty="0" err="1"/>
              <a:t>jestliže</a:t>
            </a:r>
            <a:r>
              <a:rPr lang="en-US" dirty="0"/>
              <a:t> </a:t>
            </a:r>
            <a:r>
              <a:rPr lang="en-US" dirty="0" err="1"/>
              <a:t>setrvá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víře</a:t>
            </a:r>
            <a:r>
              <a:rPr lang="en-US" dirty="0"/>
              <a:t>, </a:t>
            </a:r>
            <a:r>
              <a:rPr lang="en-US" dirty="0" err="1"/>
              <a:t>lásce</a:t>
            </a:r>
            <a:r>
              <a:rPr lang="en-US" dirty="0"/>
              <a:t>, </a:t>
            </a:r>
            <a:r>
              <a:rPr lang="en-US" dirty="0" err="1"/>
              <a:t>svatosti</a:t>
            </a:r>
            <a:r>
              <a:rPr lang="en-US" dirty="0"/>
              <a:t> a </a:t>
            </a:r>
            <a:r>
              <a:rPr lang="en-US" dirty="0" err="1"/>
              <a:t>střízlivosti</a:t>
            </a:r>
            <a:r>
              <a:rPr lang="en-US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034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Problematika pastorálních listů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1Tm, 2Tm, </a:t>
            </a:r>
            <a:r>
              <a:rPr lang="cs-CZ" dirty="0" err="1" smtClean="0"/>
              <a:t>Tt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 err="1" smtClean="0"/>
              <a:t>Deuteropaulovské</a:t>
            </a:r>
            <a:r>
              <a:rPr lang="cs-CZ" dirty="0" smtClean="0"/>
              <a:t> listy“?</a:t>
            </a:r>
          </a:p>
          <a:p>
            <a:pPr marL="0" indent="0">
              <a:buNone/>
            </a:pPr>
            <a:r>
              <a:rPr lang="cs-CZ" dirty="0" smtClean="0"/>
              <a:t>Stručná charakteristika, rozdílné pozice </a:t>
            </a:r>
          </a:p>
          <a:p>
            <a:pPr marL="0" indent="0">
              <a:buNone/>
            </a:pPr>
            <a:r>
              <a:rPr lang="cs-CZ" dirty="0" smtClean="0"/>
              <a:t>1K 14,35-35 je zřejmě interpolace na základě textu 1Tm 2,8-15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208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cs-CZ" altLang="cs-CZ" sz="4000" dirty="0" smtClean="0"/>
              <a:t>Pavel </a:t>
            </a:r>
            <a:r>
              <a:rPr lang="cs-CZ" altLang="cs-CZ" sz="4000" dirty="0"/>
              <a:t>v helénistickém </a:t>
            </a:r>
            <a:r>
              <a:rPr lang="cs-CZ" altLang="cs-CZ" sz="4000" dirty="0" smtClean="0"/>
              <a:t/>
            </a:r>
            <a:br>
              <a:rPr lang="cs-CZ" altLang="cs-CZ" sz="4000" dirty="0" smtClean="0"/>
            </a:br>
            <a:r>
              <a:rPr lang="cs-CZ" altLang="cs-CZ" sz="4000" dirty="0" smtClean="0"/>
              <a:t>a židovském </a:t>
            </a:r>
            <a:r>
              <a:rPr lang="cs-CZ" altLang="cs-CZ" sz="4000" dirty="0"/>
              <a:t>světě: </a:t>
            </a:r>
            <a:r>
              <a:rPr lang="cs-CZ" altLang="cs-CZ" sz="4000" dirty="0" smtClean="0"/>
              <a:t/>
            </a:r>
            <a:br>
              <a:rPr lang="cs-CZ" altLang="cs-CZ" sz="4000" dirty="0" smtClean="0"/>
            </a:br>
            <a:r>
              <a:rPr lang="cs-CZ" altLang="cs-CZ" sz="4000" dirty="0" smtClean="0"/>
              <a:t>a</a:t>
            </a:r>
            <a:r>
              <a:rPr lang="cs-CZ" altLang="cs-CZ" sz="4000" dirty="0"/>
              <a:t>) judaismus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023020" y="1592374"/>
            <a:ext cx="5384800" cy="45307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cs-CZ" altLang="cs-CZ" dirty="0"/>
              <a:t>Žid v diaspoře (F 3,5)</a:t>
            </a:r>
          </a:p>
          <a:p>
            <a:pPr marL="0" indent="0" eaLnBrk="1" hangingPunct="1">
              <a:buNone/>
              <a:defRPr/>
            </a:pPr>
            <a:r>
              <a:rPr lang="cs-CZ" altLang="cs-CZ" dirty="0" err="1"/>
              <a:t>Tarsus</a:t>
            </a:r>
            <a:r>
              <a:rPr lang="cs-CZ" altLang="cs-CZ" dirty="0"/>
              <a:t> (Sk 21,39)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Farizej (F 3,5)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Formován v Jeruzalémě (Sk 26,5)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Řemeslo (Sk 18,3)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Stav (1K 7,7-8)</a:t>
            </a:r>
          </a:p>
        </p:txBody>
      </p:sp>
      <p:pic>
        <p:nvPicPr>
          <p:cNvPr id="5124" name="Picture 6" descr="2st_paul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1" y="-64120"/>
            <a:ext cx="4812406" cy="6918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53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„Klasický výklad“ 1Tm 2,8-15: J.N.D. </a:t>
            </a:r>
            <a:r>
              <a:rPr lang="cs-CZ" dirty="0" err="1" smtClean="0"/>
              <a:t>Kelly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901757"/>
            <a:ext cx="10565484" cy="4602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Autorem 1Tm je Pavel, r. 65 po návratu ze Španělska</a:t>
            </a:r>
          </a:p>
          <a:p>
            <a:pPr marL="0" indent="0">
              <a:buNone/>
            </a:pPr>
            <a:r>
              <a:rPr lang="en-US" b="1" baseline="30000" dirty="0"/>
              <a:t>8</a:t>
            </a:r>
            <a:r>
              <a:rPr lang="en-US" b="1" dirty="0"/>
              <a:t> </a:t>
            </a:r>
            <a:r>
              <a:rPr lang="en-US" b="1" dirty="0" err="1"/>
              <a:t>Chci</a:t>
            </a:r>
            <a:r>
              <a:rPr lang="en-US" b="1" dirty="0"/>
              <a:t> </a:t>
            </a:r>
            <a:r>
              <a:rPr lang="en-US" b="1" dirty="0" err="1"/>
              <a:t>tedy</a:t>
            </a:r>
            <a:r>
              <a:rPr lang="en-US" b="1" dirty="0"/>
              <a:t>, aby se </a:t>
            </a:r>
            <a:r>
              <a:rPr lang="en-US" b="1" dirty="0" err="1"/>
              <a:t>muži</a:t>
            </a:r>
            <a:r>
              <a:rPr lang="en-US" b="1" dirty="0"/>
              <a:t> </a:t>
            </a:r>
            <a:r>
              <a:rPr lang="en-US" b="1" dirty="0" err="1"/>
              <a:t>všude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shromáždění</a:t>
            </a:r>
            <a:r>
              <a:rPr lang="en-US" b="1" dirty="0"/>
              <a:t> </a:t>
            </a:r>
            <a:r>
              <a:rPr lang="en-US" b="1" dirty="0" err="1"/>
              <a:t>modlili</a:t>
            </a:r>
            <a:r>
              <a:rPr lang="en-US" b="1" dirty="0"/>
              <a:t>, </a:t>
            </a:r>
            <a:r>
              <a:rPr lang="en-US" b="1" dirty="0" err="1"/>
              <a:t>pozvedajíce</a:t>
            </a:r>
            <a:r>
              <a:rPr lang="en-US" b="1" dirty="0"/>
              <a:t> </a:t>
            </a:r>
            <a:r>
              <a:rPr lang="en-US" b="1" dirty="0" err="1"/>
              <a:t>ruce</a:t>
            </a:r>
            <a:r>
              <a:rPr lang="en-US" b="1" dirty="0"/>
              <a:t> v </a:t>
            </a:r>
            <a:r>
              <a:rPr lang="en-US" b="1" dirty="0" err="1"/>
              <a:t>čistotě</a:t>
            </a:r>
            <a:r>
              <a:rPr lang="en-US" b="1" dirty="0"/>
              <a:t>, bez </a:t>
            </a:r>
            <a:r>
              <a:rPr lang="en-US" b="1" dirty="0" err="1"/>
              <a:t>hněvu</a:t>
            </a:r>
            <a:r>
              <a:rPr lang="en-US" b="1" dirty="0"/>
              <a:t> a </a:t>
            </a:r>
            <a:r>
              <a:rPr lang="en-US" b="1" dirty="0" err="1"/>
              <a:t>hádek</a:t>
            </a:r>
            <a:r>
              <a:rPr lang="en-US" b="1" dirty="0" smtClean="0"/>
              <a:t>.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 židovské synagoze je dovoleno se modlit pouze mužům (proto důraz na „všichni muži“), + podmínky a způsoby jak se modlit</a:t>
            </a:r>
          </a:p>
          <a:p>
            <a:pPr marL="0" indent="0">
              <a:buNone/>
            </a:pPr>
            <a:r>
              <a:rPr lang="cs-CZ" dirty="0" smtClean="0"/>
              <a:t>Vnější gesto by bylo rouháním, pokud by mu neodpovídal i vnitřní stav (srov. </a:t>
            </a:r>
            <a:r>
              <a:rPr lang="cs-CZ" dirty="0" err="1" smtClean="0"/>
              <a:t>Mt</a:t>
            </a:r>
            <a:r>
              <a:rPr lang="cs-CZ" dirty="0" smtClean="0"/>
              <a:t> 5,23)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531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2746" y="-1334886"/>
            <a:ext cx="10515600" cy="1325563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0"/>
            <a:ext cx="10572482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baseline="30000" dirty="0"/>
              <a:t>9</a:t>
            </a:r>
            <a:r>
              <a:rPr lang="en-US" b="1" dirty="0"/>
              <a:t> </a:t>
            </a:r>
            <a:r>
              <a:rPr lang="en-US" b="1" dirty="0" err="1"/>
              <a:t>Rovněž</a:t>
            </a:r>
            <a:r>
              <a:rPr lang="en-US" b="1" dirty="0"/>
              <a:t> </a:t>
            </a:r>
            <a:r>
              <a:rPr lang="en-US" b="1" dirty="0" err="1"/>
              <a:t>ženy</a:t>
            </a:r>
            <a:r>
              <a:rPr lang="en-US" b="1" dirty="0"/>
              <a:t> </a:t>
            </a:r>
            <a:r>
              <a:rPr lang="en-US" b="1" dirty="0" err="1"/>
              <a:t>ať</a:t>
            </a:r>
            <a:r>
              <a:rPr lang="en-US" b="1" dirty="0"/>
              <a:t> se </a:t>
            </a:r>
            <a:r>
              <a:rPr lang="en-US" b="1" dirty="0" err="1"/>
              <a:t>oblékají</a:t>
            </a:r>
            <a:r>
              <a:rPr lang="en-US" b="1" dirty="0"/>
              <a:t> </a:t>
            </a:r>
            <a:r>
              <a:rPr lang="en-US" b="1" dirty="0" err="1"/>
              <a:t>slušně</a:t>
            </a:r>
            <a:r>
              <a:rPr lang="en-US" b="1" dirty="0"/>
              <a:t> a </a:t>
            </a:r>
            <a:r>
              <a:rPr lang="en-US" b="1" dirty="0" err="1"/>
              <a:t>zdobí</a:t>
            </a:r>
            <a:r>
              <a:rPr lang="en-US" b="1" dirty="0"/>
              <a:t> se </a:t>
            </a:r>
            <a:r>
              <a:rPr lang="en-US" b="1" dirty="0" err="1"/>
              <a:t>prostě</a:t>
            </a:r>
            <a:r>
              <a:rPr lang="en-US" b="1" dirty="0"/>
              <a:t> a </a:t>
            </a:r>
            <a:r>
              <a:rPr lang="en-US" b="1" dirty="0" err="1"/>
              <a:t>střízlivě</a:t>
            </a:r>
            <a:r>
              <a:rPr lang="en-US" b="1" dirty="0"/>
              <a:t>, ne </a:t>
            </a:r>
            <a:r>
              <a:rPr lang="en-US" b="1" dirty="0" err="1"/>
              <a:t>účesy</a:t>
            </a:r>
            <a:r>
              <a:rPr lang="en-US" b="1" dirty="0"/>
              <a:t> a </a:t>
            </a:r>
            <a:r>
              <a:rPr lang="en-US" b="1" dirty="0" err="1"/>
              <a:t>zlatem</a:t>
            </a:r>
            <a:r>
              <a:rPr lang="en-US" b="1" dirty="0"/>
              <a:t>, </a:t>
            </a:r>
            <a:r>
              <a:rPr lang="en-US" b="1" dirty="0" err="1"/>
              <a:t>perlami</a:t>
            </a:r>
            <a:r>
              <a:rPr lang="en-US" b="1" dirty="0"/>
              <a:t> </a:t>
            </a:r>
            <a:r>
              <a:rPr lang="en-US" b="1" dirty="0" err="1"/>
              <a:t>nebo</a:t>
            </a:r>
            <a:r>
              <a:rPr lang="en-US" b="1" dirty="0"/>
              <a:t> </a:t>
            </a:r>
            <a:r>
              <a:rPr lang="en-US" b="1" dirty="0" err="1"/>
              <a:t>drahými</a:t>
            </a:r>
            <a:r>
              <a:rPr lang="en-US" b="1" dirty="0"/>
              <a:t> </a:t>
            </a:r>
            <a:r>
              <a:rPr lang="en-US" b="1" dirty="0" err="1"/>
              <a:t>šaty</a:t>
            </a:r>
            <a:r>
              <a:rPr lang="en-US" b="1" dirty="0" smtClean="0"/>
              <a:t>,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Podle některých se zde nemluví o ženách při bohoslužbě, nýbrž obecně, s tím ovšem </a:t>
            </a:r>
            <a:r>
              <a:rPr lang="cs-CZ" dirty="0" err="1" smtClean="0"/>
              <a:t>Kelly</a:t>
            </a:r>
            <a:r>
              <a:rPr lang="cs-CZ" dirty="0" smtClean="0"/>
              <a:t> nesouhlasí; v.11 se podle něj totiž týká situace při bohoslužbě.</a:t>
            </a:r>
          </a:p>
          <a:p>
            <a:pPr marL="0" indent="0">
              <a:buNone/>
            </a:pPr>
            <a:r>
              <a:rPr lang="cs-CZ" dirty="0" smtClean="0"/>
              <a:t>Verš je reakcí na postoj a chování žen při bohoslužbě.</a:t>
            </a:r>
          </a:p>
          <a:p>
            <a:pPr marL="0" indent="0">
              <a:buNone/>
            </a:pPr>
            <a:r>
              <a:rPr lang="cs-CZ" dirty="0" smtClean="0"/>
              <a:t>Přítomnost žen z bohatších rodin v </a:t>
            </a:r>
            <a:r>
              <a:rPr lang="cs-CZ" dirty="0" err="1" smtClean="0"/>
              <a:t>Efezu</a:t>
            </a:r>
            <a:r>
              <a:rPr lang="cs-CZ" dirty="0" smtClean="0"/>
              <a:t>, řecký popis to </a:t>
            </a:r>
            <a:r>
              <a:rPr lang="cs-CZ" dirty="0" err="1" smtClean="0"/>
              <a:t>pozrazuje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Pavel chce, aby ženy i ony byly přitažlivé, ale díky něčemu jinému…</a:t>
            </a:r>
          </a:p>
          <a:p>
            <a:pPr marL="0" indent="0">
              <a:buNone/>
            </a:pPr>
            <a:r>
              <a:rPr lang="en-US" b="1" baseline="30000" dirty="0"/>
              <a:t>10</a:t>
            </a:r>
            <a:r>
              <a:rPr lang="en-US" b="1" dirty="0"/>
              <a:t> </a:t>
            </a:r>
            <a:r>
              <a:rPr lang="en-US" b="1" dirty="0" err="1"/>
              <a:t>nýbrž</a:t>
            </a:r>
            <a:r>
              <a:rPr lang="en-US" b="1" dirty="0"/>
              <a:t> </a:t>
            </a:r>
            <a:r>
              <a:rPr lang="en-US" b="1" dirty="0" err="1"/>
              <a:t>dobrými</a:t>
            </a:r>
            <a:r>
              <a:rPr lang="en-US" b="1" dirty="0"/>
              <a:t> </a:t>
            </a:r>
            <a:r>
              <a:rPr lang="en-US" b="1" dirty="0" err="1"/>
              <a:t>skutky</a:t>
            </a:r>
            <a:r>
              <a:rPr lang="en-US" b="1" dirty="0"/>
              <a:t>, </a:t>
            </a:r>
            <a:r>
              <a:rPr lang="en-US" b="1" dirty="0" err="1"/>
              <a:t>jak</a:t>
            </a:r>
            <a:r>
              <a:rPr lang="en-US" b="1" dirty="0"/>
              <a:t> se </a:t>
            </a:r>
            <a:r>
              <a:rPr lang="en-US" b="1" dirty="0" err="1"/>
              <a:t>sluší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ženy</a:t>
            </a:r>
            <a:r>
              <a:rPr lang="en-US" b="1" dirty="0"/>
              <a:t>, </a:t>
            </a:r>
            <a:r>
              <a:rPr lang="en-US" b="1" dirty="0" err="1"/>
              <a:t>které</a:t>
            </a:r>
            <a:r>
              <a:rPr lang="en-US" b="1" dirty="0"/>
              <a:t> se </a:t>
            </a:r>
            <a:r>
              <a:rPr lang="en-US" b="1" dirty="0" err="1"/>
              <a:t>rozhodly</a:t>
            </a:r>
            <a:r>
              <a:rPr lang="en-US" b="1" dirty="0"/>
              <a:t> pro </a:t>
            </a:r>
            <a:r>
              <a:rPr lang="en-US" b="1" dirty="0" err="1"/>
              <a:t>zbožný</a:t>
            </a:r>
            <a:r>
              <a:rPr lang="en-US" b="1" dirty="0"/>
              <a:t> </a:t>
            </a:r>
            <a:r>
              <a:rPr lang="en-US" b="1" dirty="0" err="1"/>
              <a:t>život</a:t>
            </a:r>
            <a:r>
              <a:rPr lang="en-US" b="1" dirty="0" smtClean="0"/>
              <a:t>.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 Pastorálních listech častý požadavek na celou církev (např. </a:t>
            </a:r>
            <a:r>
              <a:rPr lang="cs-CZ" dirty="0" err="1" smtClean="0"/>
              <a:t>Tt</a:t>
            </a:r>
            <a:r>
              <a:rPr lang="cs-CZ" dirty="0" smtClean="0"/>
              <a:t> 2,14), ale zejména na její vůdce (</a:t>
            </a:r>
            <a:r>
              <a:rPr lang="cs-CZ" dirty="0" err="1" smtClean="0"/>
              <a:t>Tt</a:t>
            </a:r>
            <a:r>
              <a:rPr lang="cs-CZ" dirty="0" smtClean="0"/>
              <a:t> 2,7; 1Tim 4,18)</a:t>
            </a:r>
          </a:p>
          <a:p>
            <a:pPr marL="0" indent="0">
              <a:buNone/>
            </a:pPr>
            <a:r>
              <a:rPr lang="cs-CZ" dirty="0" smtClean="0"/>
              <a:t>Podobně v dalších listech (</a:t>
            </a:r>
            <a:r>
              <a:rPr lang="cs-CZ" dirty="0" err="1" smtClean="0"/>
              <a:t>Kelly</a:t>
            </a:r>
            <a:r>
              <a:rPr lang="cs-CZ" dirty="0" smtClean="0"/>
              <a:t> se domnívá, že 1Tim je autentický): Ř 2,7; 2Kor 11,8 atd., viz ale i </a:t>
            </a:r>
            <a:r>
              <a:rPr lang="cs-CZ" dirty="0" err="1" smtClean="0"/>
              <a:t>Mt</a:t>
            </a:r>
            <a:r>
              <a:rPr lang="cs-CZ" dirty="0" smtClean="0"/>
              <a:t> 25,31-46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85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1450796"/>
            <a:ext cx="10515600" cy="1325563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5614"/>
            <a:ext cx="10515600" cy="67323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baseline="30000" dirty="0"/>
              <a:t>11</a:t>
            </a:r>
            <a:r>
              <a:rPr lang="en-US" b="1" dirty="0"/>
              <a:t> </a:t>
            </a:r>
            <a:r>
              <a:rPr lang="en-US" b="1" dirty="0" err="1"/>
              <a:t>Žena</a:t>
            </a:r>
            <a:r>
              <a:rPr lang="en-US" b="1" dirty="0"/>
              <a:t> </a:t>
            </a:r>
            <a:r>
              <a:rPr lang="en-US" b="1" dirty="0" err="1"/>
              <a:t>ať</a:t>
            </a:r>
            <a:r>
              <a:rPr lang="en-US" b="1" dirty="0"/>
              <a:t> </a:t>
            </a:r>
            <a:r>
              <a:rPr lang="en-US" b="1" dirty="0" err="1"/>
              <a:t>přijímá</a:t>
            </a:r>
            <a:r>
              <a:rPr lang="en-US" b="1" dirty="0"/>
              <a:t> </a:t>
            </a:r>
            <a:r>
              <a:rPr lang="en-US" b="1" dirty="0" err="1"/>
              <a:t>poučení</a:t>
            </a:r>
            <a:r>
              <a:rPr lang="en-US" b="1" dirty="0"/>
              <a:t> </a:t>
            </a:r>
            <a:r>
              <a:rPr lang="en-US" b="1" dirty="0" err="1"/>
              <a:t>mlčky</a:t>
            </a:r>
            <a:r>
              <a:rPr lang="en-US" b="1" dirty="0"/>
              <a:t> s </a:t>
            </a:r>
            <a:r>
              <a:rPr lang="en-US" b="1" dirty="0" err="1"/>
              <a:t>veškerou</a:t>
            </a:r>
            <a:r>
              <a:rPr lang="en-US" b="1" dirty="0"/>
              <a:t> </a:t>
            </a:r>
            <a:r>
              <a:rPr lang="en-US" b="1" dirty="0" err="1"/>
              <a:t>podřízeností</a:t>
            </a:r>
            <a:r>
              <a:rPr lang="en-US" b="1" dirty="0" smtClean="0"/>
              <a:t>.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Podle </a:t>
            </a:r>
            <a:r>
              <a:rPr lang="cs-CZ" dirty="0" err="1" smtClean="0"/>
              <a:t>Kellyho</a:t>
            </a:r>
            <a:r>
              <a:rPr lang="cs-CZ" dirty="0" smtClean="0"/>
              <a:t> palčivých problém ženské emancipace v křesťanských shromážděních, protože v židovských synagogách byl požadavek naprostého klidu…</a:t>
            </a:r>
          </a:p>
          <a:p>
            <a:pPr marL="0" indent="0">
              <a:buNone/>
            </a:pPr>
            <a:r>
              <a:rPr lang="en-US" b="1" baseline="30000" dirty="0"/>
              <a:t>12</a:t>
            </a:r>
            <a:r>
              <a:rPr lang="en-US" b="1" dirty="0"/>
              <a:t> </a:t>
            </a:r>
            <a:r>
              <a:rPr lang="en-US" b="1" dirty="0" err="1"/>
              <a:t>Učit</a:t>
            </a:r>
            <a:r>
              <a:rPr lang="en-US" b="1" dirty="0"/>
              <a:t> </a:t>
            </a:r>
            <a:r>
              <a:rPr lang="en-US" b="1" dirty="0" err="1"/>
              <a:t>ženě</a:t>
            </a:r>
            <a:r>
              <a:rPr lang="en-US" b="1" dirty="0"/>
              <a:t> </a:t>
            </a:r>
            <a:r>
              <a:rPr lang="en-US" b="1" dirty="0" err="1"/>
              <a:t>nedovoluji</a:t>
            </a:r>
            <a:r>
              <a:rPr lang="en-US" b="1" dirty="0"/>
              <a:t>. </a:t>
            </a:r>
            <a:r>
              <a:rPr lang="en-US" b="1" dirty="0" err="1"/>
              <a:t>Žena</a:t>
            </a:r>
            <a:r>
              <a:rPr lang="en-US" b="1" dirty="0"/>
              <a:t> </a:t>
            </a:r>
            <a:r>
              <a:rPr lang="en-US" b="1" dirty="0" err="1"/>
              <a:t>nemá</a:t>
            </a:r>
            <a:r>
              <a:rPr lang="en-US" b="1" dirty="0"/>
              <a:t> </a:t>
            </a:r>
            <a:r>
              <a:rPr lang="en-US" b="1" dirty="0" err="1"/>
              <a:t>mít</a:t>
            </a:r>
            <a:r>
              <a:rPr lang="en-US" b="1" dirty="0"/>
              <a:t> </a:t>
            </a:r>
            <a:r>
              <a:rPr lang="en-US" b="1" dirty="0" err="1"/>
              <a:t>moc</a:t>
            </a:r>
            <a:r>
              <a:rPr lang="en-US" b="1" dirty="0"/>
              <a:t> </a:t>
            </a:r>
            <a:r>
              <a:rPr lang="en-US" b="1" dirty="0" err="1"/>
              <a:t>nad</a:t>
            </a:r>
            <a:r>
              <a:rPr lang="en-US" b="1" dirty="0"/>
              <a:t> </a:t>
            </a:r>
            <a:r>
              <a:rPr lang="en-US" b="1" dirty="0" err="1"/>
              <a:t>mužem</a:t>
            </a:r>
            <a:r>
              <a:rPr lang="en-US" b="1" dirty="0"/>
              <a:t>, </a:t>
            </a:r>
            <a:r>
              <a:rPr lang="en-US" b="1" dirty="0" err="1"/>
              <a:t>nýbrž</a:t>
            </a:r>
            <a:r>
              <a:rPr lang="en-US" b="1" dirty="0"/>
              <a:t> </a:t>
            </a:r>
            <a:r>
              <a:rPr lang="en-US" b="1" dirty="0" err="1"/>
              <a:t>má</a:t>
            </a:r>
            <a:r>
              <a:rPr lang="en-US" b="1" dirty="0"/>
              <a:t> se </a:t>
            </a:r>
            <a:r>
              <a:rPr lang="en-US" b="1" dirty="0" err="1"/>
              <a:t>nechat</a:t>
            </a:r>
            <a:r>
              <a:rPr lang="en-US" b="1" dirty="0"/>
              <a:t> </a:t>
            </a:r>
            <a:r>
              <a:rPr lang="en-US" b="1" dirty="0" err="1"/>
              <a:t>vést</a:t>
            </a:r>
            <a:r>
              <a:rPr lang="en-US" b="1" dirty="0" smtClean="0"/>
              <a:t>.</a:t>
            </a: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Jestliže by žena měla učit, bylo by to znakem její dominance nad mužem, což se příčí přirozenému řádu… 2 „Pavlovy“ argumenty:</a:t>
            </a:r>
          </a:p>
          <a:p>
            <a:pPr marL="0" indent="0">
              <a:buNone/>
            </a:pPr>
            <a:r>
              <a:rPr lang="en-US" b="1" baseline="30000" dirty="0"/>
              <a:t>13</a:t>
            </a:r>
            <a:r>
              <a:rPr lang="en-US" b="1" dirty="0"/>
              <a:t> </a:t>
            </a:r>
            <a:r>
              <a:rPr lang="en-US" b="1" dirty="0" err="1"/>
              <a:t>Vždyť</a:t>
            </a:r>
            <a:r>
              <a:rPr lang="en-US" b="1" dirty="0"/>
              <a:t> </a:t>
            </a:r>
            <a:r>
              <a:rPr lang="en-US" b="1" dirty="0" err="1"/>
              <a:t>první</a:t>
            </a:r>
            <a:r>
              <a:rPr lang="en-US" b="1" dirty="0"/>
              <a:t> </a:t>
            </a:r>
            <a:r>
              <a:rPr lang="en-US" b="1" dirty="0" err="1"/>
              <a:t>byl</a:t>
            </a:r>
            <a:r>
              <a:rPr lang="en-US" b="1" dirty="0"/>
              <a:t> </a:t>
            </a:r>
            <a:r>
              <a:rPr lang="en-US" b="1" dirty="0" err="1"/>
              <a:t>stvořen</a:t>
            </a:r>
            <a:r>
              <a:rPr lang="en-US" b="1" dirty="0"/>
              <a:t> Adam a </a:t>
            </a:r>
            <a:r>
              <a:rPr lang="en-US" b="1" dirty="0" err="1"/>
              <a:t>pak</a:t>
            </a:r>
            <a:r>
              <a:rPr lang="en-US" b="1" dirty="0"/>
              <a:t> Eva</a:t>
            </a:r>
            <a:r>
              <a:rPr lang="en-US" b="1" dirty="0" smtClean="0"/>
              <a:t>.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Jinými slovy, co je první, je nadřazené…</a:t>
            </a:r>
          </a:p>
          <a:p>
            <a:pPr marL="0" indent="0">
              <a:buNone/>
            </a:pPr>
            <a:r>
              <a:rPr lang="en-US" b="1" baseline="30000" dirty="0"/>
              <a:t>14</a:t>
            </a:r>
            <a:r>
              <a:rPr lang="en-US" b="1" dirty="0"/>
              <a:t> A </a:t>
            </a:r>
            <a:r>
              <a:rPr lang="en-US" b="1" dirty="0" err="1"/>
              <a:t>nebyl</a:t>
            </a:r>
            <a:r>
              <a:rPr lang="en-US" b="1" dirty="0"/>
              <a:t> to </a:t>
            </a:r>
            <a:r>
              <a:rPr lang="en-US" b="1" dirty="0" err="1"/>
              <a:t>také</a:t>
            </a:r>
            <a:r>
              <a:rPr lang="en-US" b="1" dirty="0"/>
              <a:t> Adam, </a:t>
            </a:r>
            <a:r>
              <a:rPr lang="en-US" b="1" dirty="0" err="1"/>
              <a:t>kdo</a:t>
            </a:r>
            <a:r>
              <a:rPr lang="en-US" b="1" dirty="0"/>
              <a:t> </a:t>
            </a:r>
            <a:r>
              <a:rPr lang="en-US" b="1" dirty="0" err="1"/>
              <a:t>byl</a:t>
            </a:r>
            <a:r>
              <a:rPr lang="en-US" b="1" dirty="0"/>
              <a:t> </a:t>
            </a:r>
            <a:r>
              <a:rPr lang="en-US" b="1" dirty="0" err="1"/>
              <a:t>oklamán</a:t>
            </a:r>
            <a:r>
              <a:rPr lang="en-US" b="1" dirty="0"/>
              <a:t>, ale </a:t>
            </a:r>
            <a:r>
              <a:rPr lang="en-US" b="1" dirty="0" err="1"/>
              <a:t>žena</a:t>
            </a:r>
            <a:r>
              <a:rPr lang="en-US" b="1" dirty="0"/>
              <a:t> </a:t>
            </a:r>
            <a:r>
              <a:rPr lang="en-US" b="1" dirty="0" err="1"/>
              <a:t>byla</a:t>
            </a:r>
            <a:r>
              <a:rPr lang="en-US" b="1" dirty="0"/>
              <a:t> </a:t>
            </a:r>
            <a:r>
              <a:rPr lang="en-US" b="1" dirty="0" err="1"/>
              <a:t>oklamána</a:t>
            </a:r>
            <a:r>
              <a:rPr lang="en-US" b="1" dirty="0"/>
              <a:t> a </a:t>
            </a:r>
            <a:r>
              <a:rPr lang="en-US" b="1" dirty="0" err="1"/>
              <a:t>dopustila</a:t>
            </a:r>
            <a:r>
              <a:rPr lang="en-US" b="1" dirty="0"/>
              <a:t> se </a:t>
            </a:r>
            <a:r>
              <a:rPr lang="en-US" b="1" dirty="0" err="1"/>
              <a:t>přestoupení</a:t>
            </a:r>
            <a:r>
              <a:rPr lang="en-US" b="1" dirty="0" smtClean="0"/>
              <a:t>.</a:t>
            </a: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Pavel sice nezpochybňuje Adamovu vinu, ale jelikož se Eva nechala oklamat hadem, nedá se jí důvěřovat, a tedy nemůže učit… </a:t>
            </a:r>
            <a:r>
              <a:rPr lang="cs-CZ" dirty="0" err="1" smtClean="0"/>
              <a:t>Kelly</a:t>
            </a:r>
            <a:r>
              <a:rPr lang="cs-CZ" dirty="0" smtClean="0"/>
              <a:t> přitom Adama a Evu vnímá jako archetypy lidské rasy…</a:t>
            </a:r>
          </a:p>
          <a:p>
            <a:pPr marL="0" indent="0">
              <a:buNone/>
            </a:pPr>
            <a:r>
              <a:rPr lang="cs-CZ" dirty="0" smtClean="0"/>
              <a:t>Pavel chce však přesto toto negativní hodnocení ženy korigovat…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55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1334886"/>
            <a:ext cx="10515600" cy="1325563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8340"/>
            <a:ext cx="10515600" cy="6809660"/>
          </a:xfrm>
        </p:spPr>
        <p:txBody>
          <a:bodyPr/>
          <a:lstStyle/>
          <a:p>
            <a:pPr marL="0" indent="0">
              <a:buNone/>
            </a:pPr>
            <a:r>
              <a:rPr lang="en-US" b="1" baseline="30000" dirty="0"/>
              <a:t>15</a:t>
            </a:r>
            <a:r>
              <a:rPr lang="en-US" b="1" dirty="0"/>
              <a:t> </a:t>
            </a:r>
            <a:r>
              <a:rPr lang="en-US" b="1" dirty="0" err="1"/>
              <a:t>Spasena</a:t>
            </a:r>
            <a:r>
              <a:rPr lang="en-US" b="1" dirty="0"/>
              <a:t> </a:t>
            </a:r>
            <a:r>
              <a:rPr lang="en-US" b="1" dirty="0" err="1"/>
              <a:t>bude</a:t>
            </a:r>
            <a:r>
              <a:rPr lang="en-US" b="1" dirty="0"/>
              <a:t> </a:t>
            </a:r>
            <a:r>
              <a:rPr lang="en-US" b="1" dirty="0" err="1"/>
              <a:t>jako</a:t>
            </a:r>
            <a:r>
              <a:rPr lang="en-US" b="1" dirty="0"/>
              <a:t> </a:t>
            </a:r>
            <a:r>
              <a:rPr lang="en-US" b="1" dirty="0" err="1"/>
              <a:t>matka</a:t>
            </a:r>
            <a:r>
              <a:rPr lang="en-US" b="1" dirty="0"/>
              <a:t>, </a:t>
            </a:r>
            <a:r>
              <a:rPr lang="en-US" b="1" dirty="0" err="1"/>
              <a:t>jestliže</a:t>
            </a:r>
            <a:r>
              <a:rPr lang="en-US" b="1" dirty="0"/>
              <a:t> </a:t>
            </a:r>
            <a:r>
              <a:rPr lang="en-US" b="1" dirty="0" err="1"/>
              <a:t>setrvá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víře</a:t>
            </a:r>
            <a:r>
              <a:rPr lang="en-US" b="1" dirty="0"/>
              <a:t>, </a:t>
            </a:r>
            <a:r>
              <a:rPr lang="en-US" b="1" dirty="0" err="1"/>
              <a:t>lásce</a:t>
            </a:r>
            <a:r>
              <a:rPr lang="en-US" b="1" dirty="0"/>
              <a:t>, </a:t>
            </a:r>
            <a:r>
              <a:rPr lang="en-US" b="1" dirty="0" err="1"/>
              <a:t>svatosti</a:t>
            </a:r>
            <a:r>
              <a:rPr lang="en-US" b="1" dirty="0"/>
              <a:t> a </a:t>
            </a:r>
            <a:r>
              <a:rPr lang="en-US" b="1" dirty="0" err="1"/>
              <a:t>střízlivosti</a:t>
            </a:r>
            <a:r>
              <a:rPr lang="en-US" b="1" dirty="0" smtClean="0"/>
              <a:t>.</a:t>
            </a: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Žena (obecně) bude spasena na tím, že převezme mužské úkoly (např. vyučování), ale díky rození dětí.</a:t>
            </a:r>
          </a:p>
          <a:p>
            <a:pPr marL="0" indent="0">
              <a:buNone/>
            </a:pPr>
            <a:r>
              <a:rPr lang="cs-CZ" dirty="0" smtClean="0"/>
              <a:t>Její cesta ke spáse spočívá v přijetí role </a:t>
            </a:r>
            <a:r>
              <a:rPr lang="cs-CZ" dirty="0" err="1" smtClean="0"/>
              <a:t>Gn</a:t>
            </a:r>
            <a:r>
              <a:rPr lang="cs-CZ" dirty="0" smtClean="0"/>
              <a:t> 3,16. Jelikož to platí pro všechny ženy, Pavel přidává ještě </a:t>
            </a:r>
            <a:r>
              <a:rPr lang="en-US" b="1" dirty="0" err="1"/>
              <a:t>jestliže</a:t>
            </a:r>
            <a:r>
              <a:rPr lang="en-US" b="1" dirty="0"/>
              <a:t> </a:t>
            </a:r>
            <a:r>
              <a:rPr lang="en-US" b="1" dirty="0" err="1"/>
              <a:t>setrvá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víře</a:t>
            </a:r>
            <a:r>
              <a:rPr lang="en-US" b="1" dirty="0"/>
              <a:t>, </a:t>
            </a:r>
            <a:r>
              <a:rPr lang="en-US" b="1" dirty="0" err="1"/>
              <a:t>lásce</a:t>
            </a:r>
            <a:r>
              <a:rPr lang="en-US" b="1" dirty="0"/>
              <a:t>, </a:t>
            </a:r>
            <a:r>
              <a:rPr lang="en-US" b="1" dirty="0" err="1"/>
              <a:t>svatosti</a:t>
            </a:r>
            <a:r>
              <a:rPr lang="en-US" b="1" dirty="0"/>
              <a:t> a </a:t>
            </a:r>
            <a:r>
              <a:rPr lang="en-US" b="1" dirty="0" err="1" smtClean="0"/>
              <a:t>střízlivosti</a:t>
            </a:r>
            <a:r>
              <a:rPr lang="cs-CZ" b="1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983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Obecně přijímaný výklad (Lorenz </a:t>
            </a:r>
            <a:r>
              <a:rPr lang="cs-CZ" dirty="0" err="1" smtClean="0"/>
              <a:t>Oberlinner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13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Kontext: po obecném úvodu (odmítnutí bludařů, 1,3-18) přicházejí konkrétní pokyny pro chování při modlitebním shromáždění:</a:t>
            </a:r>
          </a:p>
          <a:p>
            <a:pPr>
              <a:buFontTx/>
              <a:buChar char="-"/>
            </a:pPr>
            <a:r>
              <a:rPr lang="cs-CZ" dirty="0" smtClean="0"/>
              <a:t>2,1-8 se týká mužů</a:t>
            </a:r>
          </a:p>
          <a:p>
            <a:pPr>
              <a:buFontTx/>
              <a:buChar char="-"/>
            </a:pPr>
            <a:r>
              <a:rPr lang="cs-CZ" dirty="0" smtClean="0"/>
              <a:t>2, 9-15 se týká žen</a:t>
            </a:r>
          </a:p>
          <a:p>
            <a:pPr marL="0" indent="0">
              <a:buNone/>
            </a:pPr>
            <a:r>
              <a:rPr lang="cs-CZ" dirty="0" smtClean="0"/>
              <a:t>Pak text pokračuje pokyny pro ty, kdo církev mají vést…</a:t>
            </a:r>
          </a:p>
          <a:p>
            <a:pPr marL="0" indent="0">
              <a:buNone/>
            </a:pPr>
            <a:r>
              <a:rPr lang="cs-CZ" dirty="0" smtClean="0"/>
              <a:t>NB: pastorační listy jsou psány vždy v protikladu k panujícímu prostředí, kterým jsou zároveň ovlivněny: jednak židovstvím, jednak zejména řeckou a římskou filosofií, jednak odkazem na Pavlovu postavu (Pavel je už jednu generaci mrtev…), jednak s ohledem na spoustu panujících tradic…</a:t>
            </a:r>
          </a:p>
          <a:p>
            <a:pPr marL="0" indent="0">
              <a:buNone/>
            </a:pPr>
            <a:r>
              <a:rPr lang="cs-CZ" b="1" dirty="0" smtClean="0"/>
              <a:t>1Tim nenapsal Pavel, nýbrž neznámý jeho žák koncem 1. století</a:t>
            </a:r>
          </a:p>
        </p:txBody>
      </p:sp>
    </p:spTree>
    <p:extLst>
      <p:ext uri="{BB962C8B-B14F-4D97-AF65-F5344CB8AC3E}">
        <p14:creationId xmlns:p14="http://schemas.microsoft.com/office/powerpoint/2010/main" val="254010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8048" y="-1347765"/>
            <a:ext cx="10515600" cy="1325563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8047" y="13260"/>
            <a:ext cx="10623997" cy="68447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baseline="30000" dirty="0"/>
              <a:t>8</a:t>
            </a:r>
            <a:r>
              <a:rPr lang="en-US" b="1" dirty="0"/>
              <a:t> </a:t>
            </a:r>
            <a:r>
              <a:rPr lang="en-US" b="1" dirty="0" err="1"/>
              <a:t>Chci</a:t>
            </a:r>
            <a:r>
              <a:rPr lang="en-US" b="1" dirty="0"/>
              <a:t> </a:t>
            </a:r>
            <a:r>
              <a:rPr lang="en-US" b="1" dirty="0" err="1"/>
              <a:t>tedy</a:t>
            </a:r>
            <a:r>
              <a:rPr lang="en-US" b="1" dirty="0"/>
              <a:t>, aby se </a:t>
            </a:r>
            <a:r>
              <a:rPr lang="en-US" b="1" dirty="0" err="1"/>
              <a:t>muži</a:t>
            </a:r>
            <a:r>
              <a:rPr lang="en-US" b="1" dirty="0"/>
              <a:t> </a:t>
            </a:r>
            <a:r>
              <a:rPr lang="en-US" b="1" dirty="0" err="1"/>
              <a:t>všude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shromáždění</a:t>
            </a:r>
            <a:r>
              <a:rPr lang="en-US" b="1" dirty="0"/>
              <a:t> </a:t>
            </a:r>
            <a:r>
              <a:rPr lang="en-US" b="1" dirty="0" err="1"/>
              <a:t>modlili</a:t>
            </a:r>
            <a:r>
              <a:rPr lang="en-US" b="1" dirty="0"/>
              <a:t>, </a:t>
            </a:r>
            <a:r>
              <a:rPr lang="en-US" b="1" dirty="0" err="1"/>
              <a:t>pozvedajíce</a:t>
            </a:r>
            <a:r>
              <a:rPr lang="en-US" b="1" dirty="0"/>
              <a:t> </a:t>
            </a:r>
            <a:r>
              <a:rPr lang="en-US" b="1" dirty="0" err="1"/>
              <a:t>ruce</a:t>
            </a:r>
            <a:r>
              <a:rPr lang="en-US" b="1" dirty="0"/>
              <a:t> v </a:t>
            </a:r>
            <a:r>
              <a:rPr lang="en-US" b="1" dirty="0" err="1"/>
              <a:t>čistotě</a:t>
            </a:r>
            <a:r>
              <a:rPr lang="en-US" b="1" dirty="0"/>
              <a:t>, bez </a:t>
            </a:r>
            <a:r>
              <a:rPr lang="en-US" b="1" dirty="0" err="1"/>
              <a:t>hněvu</a:t>
            </a:r>
            <a:r>
              <a:rPr lang="en-US" b="1" dirty="0"/>
              <a:t> a </a:t>
            </a:r>
            <a:r>
              <a:rPr lang="en-US" b="1" dirty="0" err="1"/>
              <a:t>hádek</a:t>
            </a:r>
            <a:r>
              <a:rPr lang="en-US" b="1" dirty="0" smtClean="0"/>
              <a:t>.</a:t>
            </a:r>
            <a:endParaRPr lang="cs-CZ" b="1" dirty="0" smtClean="0"/>
          </a:p>
          <a:p>
            <a:pPr marL="0" indent="0">
              <a:buNone/>
            </a:pPr>
            <a:r>
              <a:rPr lang="cs-CZ" b="1" i="1" dirty="0" smtClean="0"/>
              <a:t>Chci tedy</a:t>
            </a:r>
            <a:r>
              <a:rPr lang="cs-CZ" dirty="0" smtClean="0"/>
              <a:t>: </a:t>
            </a:r>
            <a:r>
              <a:rPr lang="cs-CZ" u="sng" dirty="0" smtClean="0"/>
              <a:t>fiktivně</a:t>
            </a:r>
            <a:r>
              <a:rPr lang="cs-CZ" dirty="0" smtClean="0"/>
              <a:t> píšící Pavel nařizuje určitý způsob chování</a:t>
            </a:r>
          </a:p>
          <a:p>
            <a:pPr marL="0" indent="0">
              <a:buNone/>
            </a:pPr>
            <a:r>
              <a:rPr lang="cs-CZ" b="1" i="1" dirty="0" smtClean="0"/>
              <a:t>Zvednuté ruce</a:t>
            </a:r>
            <a:r>
              <a:rPr lang="cs-CZ" dirty="0" smtClean="0"/>
              <a:t> typický postoj (orant), který musí odpovídat vnitřnímu stavu člověka…</a:t>
            </a:r>
          </a:p>
          <a:p>
            <a:pPr marL="0" indent="0">
              <a:buNone/>
            </a:pPr>
            <a:r>
              <a:rPr lang="en-US" b="1" baseline="30000" dirty="0"/>
              <a:t>9</a:t>
            </a:r>
            <a:r>
              <a:rPr lang="en-US" b="1" dirty="0"/>
              <a:t> </a:t>
            </a:r>
            <a:r>
              <a:rPr lang="en-US" b="1" dirty="0" err="1"/>
              <a:t>Rovněž</a:t>
            </a:r>
            <a:r>
              <a:rPr lang="en-US" b="1" dirty="0"/>
              <a:t> </a:t>
            </a:r>
            <a:r>
              <a:rPr lang="en-US" b="1" dirty="0" err="1"/>
              <a:t>ženy</a:t>
            </a:r>
            <a:r>
              <a:rPr lang="en-US" b="1" dirty="0"/>
              <a:t> </a:t>
            </a:r>
            <a:r>
              <a:rPr lang="en-US" b="1" dirty="0" err="1"/>
              <a:t>ať</a:t>
            </a:r>
            <a:r>
              <a:rPr lang="en-US" b="1" dirty="0"/>
              <a:t> se </a:t>
            </a:r>
            <a:r>
              <a:rPr lang="en-US" b="1" dirty="0" err="1"/>
              <a:t>oblékají</a:t>
            </a:r>
            <a:r>
              <a:rPr lang="en-US" b="1" dirty="0"/>
              <a:t> </a:t>
            </a:r>
            <a:r>
              <a:rPr lang="en-US" b="1" dirty="0" err="1"/>
              <a:t>slušně</a:t>
            </a:r>
            <a:r>
              <a:rPr lang="en-US" b="1" dirty="0"/>
              <a:t> a </a:t>
            </a:r>
            <a:r>
              <a:rPr lang="en-US" b="1" dirty="0" err="1"/>
              <a:t>zdobí</a:t>
            </a:r>
            <a:r>
              <a:rPr lang="en-US" b="1" dirty="0"/>
              <a:t> se </a:t>
            </a:r>
            <a:r>
              <a:rPr lang="en-US" b="1" dirty="0" err="1"/>
              <a:t>prostě</a:t>
            </a:r>
            <a:r>
              <a:rPr lang="en-US" b="1" dirty="0"/>
              <a:t> a </a:t>
            </a:r>
            <a:r>
              <a:rPr lang="en-US" b="1" dirty="0" err="1"/>
              <a:t>střízlivě</a:t>
            </a:r>
            <a:r>
              <a:rPr lang="en-US" b="1" dirty="0"/>
              <a:t>, ne </a:t>
            </a:r>
            <a:r>
              <a:rPr lang="en-US" b="1" dirty="0" err="1"/>
              <a:t>účesy</a:t>
            </a:r>
            <a:r>
              <a:rPr lang="en-US" b="1" dirty="0"/>
              <a:t> a </a:t>
            </a:r>
            <a:r>
              <a:rPr lang="en-US" b="1" dirty="0" err="1"/>
              <a:t>zlatem</a:t>
            </a:r>
            <a:r>
              <a:rPr lang="en-US" b="1" dirty="0"/>
              <a:t>, </a:t>
            </a:r>
            <a:r>
              <a:rPr lang="en-US" b="1" dirty="0" err="1"/>
              <a:t>perlami</a:t>
            </a:r>
            <a:r>
              <a:rPr lang="en-US" b="1" dirty="0"/>
              <a:t> </a:t>
            </a:r>
            <a:r>
              <a:rPr lang="en-US" b="1" dirty="0" err="1"/>
              <a:t>nebo</a:t>
            </a:r>
            <a:r>
              <a:rPr lang="en-US" b="1" dirty="0"/>
              <a:t> </a:t>
            </a:r>
            <a:r>
              <a:rPr lang="en-US" b="1" dirty="0" err="1"/>
              <a:t>drahými</a:t>
            </a:r>
            <a:r>
              <a:rPr lang="en-US" b="1" dirty="0"/>
              <a:t> </a:t>
            </a:r>
            <a:r>
              <a:rPr lang="en-US" b="1" dirty="0" err="1"/>
              <a:t>šaty</a:t>
            </a:r>
            <a:r>
              <a:rPr lang="en-US" b="1" dirty="0"/>
              <a:t>,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I když kontext je bohoslužebný, obsah nikoli.</a:t>
            </a:r>
          </a:p>
          <a:p>
            <a:pPr marL="0" indent="0">
              <a:buNone/>
            </a:pPr>
            <a:r>
              <a:rPr lang="cs-CZ" dirty="0" smtClean="0"/>
              <a:t>„Katalogy ctností“ přejímané z řecké filosofie a etiky (stoicismus) jako poznávací znamení křesťanského života, ovšem jinak odůvodněné.</a:t>
            </a:r>
          </a:p>
          <a:p>
            <a:pPr marL="0" indent="0">
              <a:buNone/>
            </a:pPr>
            <a:r>
              <a:rPr lang="cs-CZ" dirty="0" smtClean="0"/>
              <a:t>Je zajímavé, že se v kontextu bohoslužebného shromáždění autor najednou věnuje ženám jako takovým, jejich postavení ve společnosti.</a:t>
            </a:r>
          </a:p>
          <a:p>
            <a:pPr marL="0" indent="0">
              <a:buNone/>
            </a:pPr>
            <a:r>
              <a:rPr lang="cs-CZ" dirty="0" smtClean="0"/>
              <a:t>Co se tedy týká žen na konci prvního století, je třeba zmínit dva aspekty: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94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1334886"/>
            <a:ext cx="10515600" cy="1325563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260"/>
            <a:ext cx="10515600" cy="68447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 smtClean="0"/>
              <a:t>První aspekt: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Víra v Krista radikálně mění vztah mezi pohlavími. </a:t>
            </a:r>
          </a:p>
          <a:p>
            <a:pPr marL="0" indent="0">
              <a:buNone/>
            </a:pPr>
            <a:r>
              <a:rPr lang="cs-CZ" dirty="0"/>
              <a:t>S</a:t>
            </a:r>
            <a:r>
              <a:rPr lang="cs-CZ" dirty="0" smtClean="0"/>
              <a:t>ebepojetí křesťanů jako „nového stvoření“ (2K 5,17) staví stávající společenské struktury do krize (</a:t>
            </a:r>
            <a:r>
              <a:rPr lang="cs-CZ" b="1" dirty="0" smtClean="0"/>
              <a:t>srov. </a:t>
            </a:r>
            <a:r>
              <a:rPr lang="cs-CZ" b="1" dirty="0" err="1" smtClean="0"/>
              <a:t>Ga</a:t>
            </a:r>
            <a:r>
              <a:rPr lang="cs-CZ" b="1" dirty="0" smtClean="0"/>
              <a:t> 3,28!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Ženy se na jedné straně zapojují do bohoslužebných shromáždění a misijní činnosti, na druhé straně se do této emancipace vkrádá vliv gnostických proudů (</a:t>
            </a:r>
            <a:r>
              <a:rPr lang="cs-CZ" b="1" dirty="0" smtClean="0"/>
              <a:t>srov. 2Tim 3,6-9</a:t>
            </a:r>
            <a:r>
              <a:rPr lang="cs-CZ" dirty="0" smtClean="0"/>
              <a:t>).</a:t>
            </a:r>
          </a:p>
          <a:p>
            <a:pPr marL="0" indent="0">
              <a:buNone/>
            </a:pPr>
            <a:r>
              <a:rPr lang="cs-CZ" dirty="0" smtClean="0"/>
              <a:t>Z toho plyne, že účast žen na bohoslužebném shromáždění mohla být viděna jako znak gnostického myšlení, které zde proniklo, a které je odklonem od pravého učení a víry.</a:t>
            </a:r>
          </a:p>
          <a:p>
            <a:pPr marL="0" indent="0">
              <a:buNone/>
            </a:pPr>
            <a:r>
              <a:rPr lang="cs-CZ" dirty="0" smtClean="0"/>
              <a:t>To vedlo k fatálním důsledkům, protože to, co platilo pro účast žen při bohoslužbě, se pak rozšířilo i na postavení ženy v rodině a ve společnosti.</a:t>
            </a:r>
          </a:p>
          <a:p>
            <a:pPr marL="0" indent="0">
              <a:buNone/>
            </a:pPr>
            <a:r>
              <a:rPr lang="cs-CZ" dirty="0" smtClean="0"/>
              <a:t>(v našem textu je to zřejmé z toho, že autor v 9. verši již nemluví o modlitbě)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488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1360644"/>
            <a:ext cx="10515600" cy="1325563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-35082"/>
            <a:ext cx="10515600" cy="68930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Druhý aspekt je protikladný: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Omezování působení žen nemůže být neomezené.</a:t>
            </a:r>
          </a:p>
          <a:p>
            <a:pPr marL="0" indent="0">
              <a:buNone/>
            </a:pPr>
            <a:r>
              <a:rPr lang="cs-CZ" dirty="0" smtClean="0"/>
              <a:t>Vůdcům komunit je třeba bránit v </a:t>
            </a:r>
            <a:r>
              <a:rPr lang="cs-CZ" dirty="0" err="1" smtClean="0"/>
              <a:t>dokéticko</a:t>
            </a:r>
            <a:r>
              <a:rPr lang="cs-CZ" dirty="0" smtClean="0"/>
              <a:t>-gnostických tendencích znevažování tělesnosti a hmoty, a tedy v nepřátelství vůči ženě.</a:t>
            </a:r>
          </a:p>
          <a:p>
            <a:pPr marL="0" indent="0">
              <a:buNone/>
            </a:pPr>
            <a:r>
              <a:rPr lang="cs-CZ" dirty="0" smtClean="0"/>
              <a:t>V přesně stanovených restrikcích je zároveň zřejmý zájem autora o novou orientaci role ženy ve společnosti (autor přitom zcela opouští kultický prostor).</a:t>
            </a:r>
          </a:p>
          <a:p>
            <a:pPr marL="0" indent="0">
              <a:buNone/>
            </a:pPr>
            <a:r>
              <a:rPr lang="cs-CZ" b="1" dirty="0" smtClean="0"/>
              <a:t>Je třeba mít na paměti historický kontext:</a:t>
            </a:r>
            <a:endParaRPr lang="cs-CZ" dirty="0" smtClean="0"/>
          </a:p>
          <a:p>
            <a:pPr marL="0" indent="0">
              <a:buNone/>
            </a:pPr>
            <a:r>
              <a:rPr lang="en-US" b="1" i="1" dirty="0" err="1"/>
              <a:t>ať</a:t>
            </a:r>
            <a:r>
              <a:rPr lang="en-US" b="1" i="1" dirty="0"/>
              <a:t> se </a:t>
            </a:r>
            <a:r>
              <a:rPr lang="en-US" b="1" i="1" dirty="0" err="1"/>
              <a:t>oblékají</a:t>
            </a:r>
            <a:r>
              <a:rPr lang="en-US" b="1" i="1" dirty="0"/>
              <a:t> </a:t>
            </a:r>
            <a:r>
              <a:rPr lang="en-US" b="1" i="1" dirty="0" err="1"/>
              <a:t>slušně</a:t>
            </a:r>
            <a:r>
              <a:rPr lang="en-US" b="1" i="1" dirty="0"/>
              <a:t> a </a:t>
            </a:r>
            <a:r>
              <a:rPr lang="en-US" b="1" i="1" dirty="0" err="1"/>
              <a:t>zdobí</a:t>
            </a:r>
            <a:r>
              <a:rPr lang="en-US" b="1" i="1" dirty="0"/>
              <a:t> se </a:t>
            </a:r>
            <a:r>
              <a:rPr lang="en-US" b="1" i="1" dirty="0" err="1"/>
              <a:t>prostě</a:t>
            </a:r>
            <a:r>
              <a:rPr lang="en-US" b="1" i="1" dirty="0"/>
              <a:t> a </a:t>
            </a:r>
            <a:r>
              <a:rPr lang="en-US" b="1" i="1" dirty="0" err="1" smtClean="0"/>
              <a:t>střízlivě</a:t>
            </a:r>
            <a:r>
              <a:rPr lang="cs-CZ" dirty="0" smtClean="0"/>
              <a:t> (</a:t>
            </a:r>
            <a:r>
              <a:rPr lang="en-US" dirty="0" smtClean="0">
                <a:latin typeface="Bwgrkl" panose="00000400000000000000" pitchFamily="2" charset="0"/>
              </a:rPr>
              <a:t>meta</a:t>
            </a:r>
            <a:r>
              <a:rPr lang="en-US" dirty="0">
                <a:latin typeface="Bwgrkl" panose="00000400000000000000" pitchFamily="2" charset="0"/>
              </a:rPr>
              <a:t>. </a:t>
            </a:r>
            <a:r>
              <a:rPr lang="en-US" dirty="0" err="1">
                <a:latin typeface="Bwgrkl" panose="00000400000000000000" pitchFamily="2" charset="0"/>
              </a:rPr>
              <a:t>aivdou</a:t>
            </a:r>
            <a:r>
              <a:rPr lang="en-US" dirty="0">
                <a:latin typeface="Bwgrkl" panose="00000400000000000000" pitchFamily="2" charset="0"/>
              </a:rPr>
              <a:t>/j kai. </a:t>
            </a:r>
            <a:r>
              <a:rPr lang="en-US" dirty="0" err="1" smtClean="0">
                <a:latin typeface="Bwgrkl" panose="00000400000000000000" pitchFamily="2" charset="0"/>
              </a:rPr>
              <a:t>swfrosu,nhj</a:t>
            </a:r>
            <a:r>
              <a:rPr lang="cs-CZ" dirty="0" smtClean="0"/>
              <a:t>): pojmy helenistické etiky, jejichž společným jmenovatelem je </a:t>
            </a:r>
            <a:r>
              <a:rPr lang="cs-CZ" u="sng" dirty="0" smtClean="0"/>
              <a:t>ctnost studu</a:t>
            </a:r>
            <a:r>
              <a:rPr lang="cs-CZ" dirty="0" smtClean="0"/>
              <a:t> (cudnosti), přičemž verš zároveň svědčí o tom, že do křesťanských společenství začaly pronikat velmi bohaté ženy (</a:t>
            </a:r>
            <a:r>
              <a:rPr lang="en-US" b="1" i="1" dirty="0"/>
              <a:t>ne </a:t>
            </a:r>
            <a:r>
              <a:rPr lang="en-US" b="1" i="1" dirty="0" err="1"/>
              <a:t>účesy</a:t>
            </a:r>
            <a:r>
              <a:rPr lang="en-US" b="1" i="1" dirty="0"/>
              <a:t> a </a:t>
            </a:r>
            <a:r>
              <a:rPr lang="en-US" b="1" i="1" dirty="0" err="1"/>
              <a:t>zlatem</a:t>
            </a:r>
            <a:r>
              <a:rPr lang="en-US" b="1" i="1" dirty="0"/>
              <a:t>, </a:t>
            </a:r>
            <a:r>
              <a:rPr lang="en-US" b="1" i="1" dirty="0" err="1"/>
              <a:t>perlami</a:t>
            </a:r>
            <a:r>
              <a:rPr lang="en-US" b="1" i="1" dirty="0"/>
              <a:t> </a:t>
            </a:r>
            <a:r>
              <a:rPr lang="en-US" b="1" i="1" dirty="0" err="1"/>
              <a:t>nebo</a:t>
            </a:r>
            <a:r>
              <a:rPr lang="en-US" b="1" i="1" dirty="0"/>
              <a:t> </a:t>
            </a:r>
            <a:r>
              <a:rPr lang="en-US" b="1" i="1" dirty="0" err="1"/>
              <a:t>drahými</a:t>
            </a:r>
            <a:r>
              <a:rPr lang="en-US" b="1" i="1" dirty="0"/>
              <a:t> </a:t>
            </a:r>
            <a:r>
              <a:rPr lang="en-US" b="1" i="1" dirty="0" err="1"/>
              <a:t>šaty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Společenský konflikt v raně-křesťanských komunitách již v 1K 11,17-22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4899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baseline="30000" dirty="0"/>
              <a:t>10</a:t>
            </a:r>
            <a:r>
              <a:rPr lang="en-US" b="1" dirty="0"/>
              <a:t> </a:t>
            </a:r>
            <a:r>
              <a:rPr lang="en-US" b="1" dirty="0" err="1"/>
              <a:t>nýbrž</a:t>
            </a:r>
            <a:r>
              <a:rPr lang="en-US" b="1" dirty="0"/>
              <a:t> </a:t>
            </a:r>
            <a:r>
              <a:rPr lang="en-US" b="1" dirty="0" err="1"/>
              <a:t>dobrými</a:t>
            </a:r>
            <a:r>
              <a:rPr lang="en-US" b="1" dirty="0"/>
              <a:t> </a:t>
            </a:r>
            <a:r>
              <a:rPr lang="en-US" b="1" dirty="0" err="1"/>
              <a:t>skutky</a:t>
            </a:r>
            <a:r>
              <a:rPr lang="en-US" b="1" dirty="0"/>
              <a:t>, </a:t>
            </a:r>
            <a:r>
              <a:rPr lang="en-US" b="1" dirty="0" err="1"/>
              <a:t>jak</a:t>
            </a:r>
            <a:r>
              <a:rPr lang="en-US" b="1" dirty="0"/>
              <a:t> se </a:t>
            </a:r>
            <a:r>
              <a:rPr lang="en-US" b="1" dirty="0" err="1"/>
              <a:t>sluší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ženy</a:t>
            </a:r>
            <a:r>
              <a:rPr lang="en-US" b="1" dirty="0"/>
              <a:t>, </a:t>
            </a:r>
            <a:r>
              <a:rPr lang="en-US" b="1" dirty="0" err="1"/>
              <a:t>které</a:t>
            </a:r>
            <a:r>
              <a:rPr lang="en-US" b="1" dirty="0"/>
              <a:t> se </a:t>
            </a:r>
            <a:r>
              <a:rPr lang="en-US" b="1" dirty="0" err="1"/>
              <a:t>rozhodly</a:t>
            </a:r>
            <a:r>
              <a:rPr lang="en-US" b="1" dirty="0"/>
              <a:t> pro </a:t>
            </a:r>
            <a:r>
              <a:rPr lang="en-US" b="1" dirty="0" err="1"/>
              <a:t>zbožný</a:t>
            </a:r>
            <a:r>
              <a:rPr lang="en-US" b="1" dirty="0"/>
              <a:t> </a:t>
            </a:r>
            <a:r>
              <a:rPr lang="en-US" b="1" dirty="0" err="1"/>
              <a:t>život</a:t>
            </a:r>
            <a:r>
              <a:rPr lang="en-US" b="1" dirty="0" smtClean="0"/>
              <a:t>.</a:t>
            </a:r>
            <a:endParaRPr lang="cs-CZ" b="1" dirty="0" smtClean="0"/>
          </a:p>
          <a:p>
            <a:pPr marL="0" indent="0">
              <a:buNone/>
            </a:pPr>
            <a:r>
              <a:rPr lang="cs-CZ" b="1" i="1" dirty="0" smtClean="0"/>
              <a:t>Dobré skutky</a:t>
            </a:r>
            <a:r>
              <a:rPr lang="cs-CZ" dirty="0" smtClean="0"/>
              <a:t>: (1) nejde o Pavlovy „skutky vs. </a:t>
            </a:r>
            <a:r>
              <a:rPr lang="cs-CZ" dirty="0"/>
              <a:t>v</a:t>
            </a:r>
            <a:r>
              <a:rPr lang="cs-CZ" dirty="0" smtClean="0"/>
              <a:t>íra“, (2) tento požadavek se v Pastorálních listech nevztahuje jenom na ženy, ale na všechny…</a:t>
            </a:r>
          </a:p>
          <a:p>
            <a:pPr marL="0" indent="0">
              <a:buNone/>
            </a:pPr>
            <a:r>
              <a:rPr lang="en-US" b="1" baseline="30000" dirty="0"/>
              <a:t>11</a:t>
            </a:r>
            <a:r>
              <a:rPr lang="en-US" b="1" dirty="0"/>
              <a:t> </a:t>
            </a:r>
            <a:r>
              <a:rPr lang="en-US" b="1" dirty="0" err="1"/>
              <a:t>Žena</a:t>
            </a:r>
            <a:r>
              <a:rPr lang="en-US" b="1" dirty="0"/>
              <a:t> </a:t>
            </a:r>
            <a:r>
              <a:rPr lang="en-US" b="1" dirty="0" err="1"/>
              <a:t>ať</a:t>
            </a:r>
            <a:r>
              <a:rPr lang="en-US" b="1" dirty="0"/>
              <a:t> </a:t>
            </a:r>
            <a:r>
              <a:rPr lang="en-US" b="1" dirty="0" err="1"/>
              <a:t>přijímá</a:t>
            </a:r>
            <a:r>
              <a:rPr lang="en-US" b="1" dirty="0"/>
              <a:t> </a:t>
            </a:r>
            <a:r>
              <a:rPr lang="en-US" b="1" dirty="0" err="1"/>
              <a:t>poučení</a:t>
            </a:r>
            <a:r>
              <a:rPr lang="en-US" b="1" dirty="0"/>
              <a:t> </a:t>
            </a:r>
            <a:r>
              <a:rPr lang="en-US" b="1" dirty="0" err="1"/>
              <a:t>mlčky</a:t>
            </a:r>
            <a:r>
              <a:rPr lang="en-US" b="1" dirty="0"/>
              <a:t> s </a:t>
            </a:r>
            <a:r>
              <a:rPr lang="en-US" b="1" dirty="0" err="1"/>
              <a:t>veškerou</a:t>
            </a:r>
            <a:r>
              <a:rPr lang="en-US" b="1" dirty="0"/>
              <a:t> </a:t>
            </a:r>
            <a:r>
              <a:rPr lang="en-US" b="1" dirty="0" err="1"/>
              <a:t>podřízeností</a:t>
            </a:r>
            <a:r>
              <a:rPr lang="en-US" b="1" dirty="0"/>
              <a:t>.  </a:t>
            </a:r>
            <a:endParaRPr lang="cs-CZ" b="1" dirty="0"/>
          </a:p>
          <a:p>
            <a:pPr marL="0" indent="0">
              <a:buNone/>
            </a:pPr>
            <a:r>
              <a:rPr lang="en-US" b="1" baseline="30000" dirty="0"/>
              <a:t>12</a:t>
            </a:r>
            <a:r>
              <a:rPr lang="en-US" b="1" dirty="0"/>
              <a:t> </a:t>
            </a:r>
            <a:r>
              <a:rPr lang="en-US" b="1" dirty="0" err="1"/>
              <a:t>Učit</a:t>
            </a:r>
            <a:r>
              <a:rPr lang="en-US" b="1" dirty="0"/>
              <a:t> </a:t>
            </a:r>
            <a:r>
              <a:rPr lang="en-US" b="1" dirty="0" err="1"/>
              <a:t>ženě</a:t>
            </a:r>
            <a:r>
              <a:rPr lang="en-US" b="1" dirty="0"/>
              <a:t> </a:t>
            </a:r>
            <a:r>
              <a:rPr lang="en-US" b="1" dirty="0" err="1"/>
              <a:t>nedovoluji</a:t>
            </a:r>
            <a:r>
              <a:rPr lang="en-US" b="1" dirty="0"/>
              <a:t>. </a:t>
            </a:r>
            <a:r>
              <a:rPr lang="en-US" b="1" dirty="0" err="1"/>
              <a:t>Žena</a:t>
            </a:r>
            <a:r>
              <a:rPr lang="en-US" b="1" dirty="0"/>
              <a:t> </a:t>
            </a:r>
            <a:r>
              <a:rPr lang="en-US" b="1" dirty="0" err="1"/>
              <a:t>nemá</a:t>
            </a:r>
            <a:r>
              <a:rPr lang="en-US" b="1" dirty="0"/>
              <a:t> </a:t>
            </a:r>
            <a:r>
              <a:rPr lang="en-US" b="1" dirty="0" err="1"/>
              <a:t>mít</a:t>
            </a:r>
            <a:r>
              <a:rPr lang="en-US" b="1" dirty="0"/>
              <a:t> </a:t>
            </a:r>
            <a:r>
              <a:rPr lang="en-US" b="1" dirty="0" err="1"/>
              <a:t>moc</a:t>
            </a:r>
            <a:r>
              <a:rPr lang="en-US" b="1" dirty="0"/>
              <a:t> </a:t>
            </a:r>
            <a:r>
              <a:rPr lang="en-US" b="1" dirty="0" err="1"/>
              <a:t>nad</a:t>
            </a:r>
            <a:r>
              <a:rPr lang="en-US" b="1" dirty="0"/>
              <a:t> </a:t>
            </a:r>
            <a:r>
              <a:rPr lang="en-US" b="1" dirty="0" err="1"/>
              <a:t>mužem</a:t>
            </a:r>
            <a:r>
              <a:rPr lang="en-US" b="1" dirty="0"/>
              <a:t>, </a:t>
            </a:r>
            <a:r>
              <a:rPr lang="en-US" b="1" dirty="0" err="1"/>
              <a:t>nýbrž</a:t>
            </a:r>
            <a:r>
              <a:rPr lang="en-US" b="1" dirty="0"/>
              <a:t> </a:t>
            </a:r>
            <a:r>
              <a:rPr lang="en-US" b="1" dirty="0" err="1"/>
              <a:t>má</a:t>
            </a:r>
            <a:r>
              <a:rPr lang="en-US" b="1" dirty="0"/>
              <a:t> se </a:t>
            </a:r>
            <a:r>
              <a:rPr lang="en-US" b="1" dirty="0" err="1"/>
              <a:t>nechat</a:t>
            </a:r>
            <a:r>
              <a:rPr lang="en-US" b="1" dirty="0"/>
              <a:t> </a:t>
            </a:r>
            <a:r>
              <a:rPr lang="en-US" b="1" dirty="0" err="1"/>
              <a:t>vést</a:t>
            </a:r>
            <a:r>
              <a:rPr lang="en-US" b="1" dirty="0" smtClean="0"/>
              <a:t>.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Jde o bohoslužebný kontext, ale: srov. postavení žen v 3,1-13 (zejména v. 11), a 5,3nn! Srov. také Skutky apoštolů, 1Kor (</a:t>
            </a:r>
            <a:r>
              <a:rPr lang="cs-CZ" dirty="0" err="1" smtClean="0"/>
              <a:t>Chloé</a:t>
            </a:r>
            <a:r>
              <a:rPr lang="cs-CZ" dirty="0" smtClean="0"/>
              <a:t>) </a:t>
            </a:r>
            <a:r>
              <a:rPr lang="cs-CZ" dirty="0" err="1" smtClean="0"/>
              <a:t>atd</a:t>
            </a:r>
            <a:r>
              <a:rPr lang="cs-CZ" dirty="0" smtClean="0"/>
              <a:t>…</a:t>
            </a:r>
          </a:p>
          <a:p>
            <a:pPr marL="0" indent="0">
              <a:buNone/>
            </a:pPr>
            <a:r>
              <a:rPr lang="cs-CZ" dirty="0" smtClean="0"/>
              <a:t>Důvod tohoto textu zde: gnostické emancipační tendence, pronikající do komunity, na které autor reaguje (srov. 2Tim 3,6), namířené jak proti úloze žen, tak proti gnózi samotné.</a:t>
            </a:r>
          </a:p>
          <a:p>
            <a:pPr marL="0" indent="0">
              <a:buNone/>
            </a:pPr>
            <a:r>
              <a:rPr lang="cs-CZ" dirty="0" smtClean="0"/>
              <a:t>Odůvodnění specifik pohlaví je bráno ze SZ, což poukazuje rovněž židovský kontext celé problematiky.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02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8048" y="-1325563"/>
            <a:ext cx="10515600" cy="1325563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8048" y="35462"/>
            <a:ext cx="10515600" cy="68225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baseline="30000" dirty="0"/>
              <a:t>13</a:t>
            </a:r>
            <a:r>
              <a:rPr lang="en-US" b="1" dirty="0"/>
              <a:t> </a:t>
            </a:r>
            <a:r>
              <a:rPr lang="en-US" b="1" dirty="0" err="1"/>
              <a:t>Vždyť</a:t>
            </a:r>
            <a:r>
              <a:rPr lang="en-US" b="1" dirty="0"/>
              <a:t> </a:t>
            </a:r>
            <a:r>
              <a:rPr lang="en-US" b="1" dirty="0" err="1"/>
              <a:t>první</a:t>
            </a:r>
            <a:r>
              <a:rPr lang="en-US" b="1" dirty="0"/>
              <a:t> </a:t>
            </a:r>
            <a:r>
              <a:rPr lang="en-US" b="1" dirty="0" err="1"/>
              <a:t>byl</a:t>
            </a:r>
            <a:r>
              <a:rPr lang="en-US" b="1" dirty="0"/>
              <a:t> </a:t>
            </a:r>
            <a:r>
              <a:rPr lang="en-US" b="1" dirty="0" err="1"/>
              <a:t>stvořen</a:t>
            </a:r>
            <a:r>
              <a:rPr lang="en-US" b="1" dirty="0"/>
              <a:t> Adam a </a:t>
            </a:r>
            <a:r>
              <a:rPr lang="en-US" b="1" dirty="0" err="1"/>
              <a:t>pak</a:t>
            </a:r>
            <a:r>
              <a:rPr lang="en-US" b="1" dirty="0"/>
              <a:t> Eva.  </a:t>
            </a:r>
            <a:endParaRPr lang="cs-CZ" b="1" dirty="0"/>
          </a:p>
          <a:p>
            <a:pPr marL="0" indent="0">
              <a:buNone/>
            </a:pPr>
            <a:r>
              <a:rPr lang="en-US" b="1" baseline="30000" dirty="0"/>
              <a:t>14</a:t>
            </a:r>
            <a:r>
              <a:rPr lang="en-US" b="1" dirty="0"/>
              <a:t> A </a:t>
            </a:r>
            <a:r>
              <a:rPr lang="en-US" b="1" dirty="0" err="1"/>
              <a:t>nebyl</a:t>
            </a:r>
            <a:r>
              <a:rPr lang="en-US" b="1" dirty="0"/>
              <a:t> to </a:t>
            </a:r>
            <a:r>
              <a:rPr lang="en-US" b="1" dirty="0" err="1"/>
              <a:t>také</a:t>
            </a:r>
            <a:r>
              <a:rPr lang="en-US" b="1" dirty="0"/>
              <a:t> Adam, </a:t>
            </a:r>
            <a:r>
              <a:rPr lang="en-US" b="1" dirty="0" err="1"/>
              <a:t>kdo</a:t>
            </a:r>
            <a:r>
              <a:rPr lang="en-US" b="1" dirty="0"/>
              <a:t> </a:t>
            </a:r>
            <a:r>
              <a:rPr lang="en-US" b="1" dirty="0" err="1"/>
              <a:t>byl</a:t>
            </a:r>
            <a:r>
              <a:rPr lang="en-US" b="1" dirty="0"/>
              <a:t> </a:t>
            </a:r>
            <a:r>
              <a:rPr lang="en-US" b="1" dirty="0" err="1"/>
              <a:t>oklamán</a:t>
            </a:r>
            <a:r>
              <a:rPr lang="en-US" b="1" dirty="0"/>
              <a:t>, ale </a:t>
            </a:r>
            <a:r>
              <a:rPr lang="en-US" b="1" dirty="0" err="1"/>
              <a:t>žena</a:t>
            </a:r>
            <a:r>
              <a:rPr lang="en-US" b="1" dirty="0"/>
              <a:t> </a:t>
            </a:r>
            <a:r>
              <a:rPr lang="en-US" b="1" dirty="0" err="1"/>
              <a:t>byla</a:t>
            </a:r>
            <a:r>
              <a:rPr lang="en-US" b="1" dirty="0"/>
              <a:t> </a:t>
            </a:r>
            <a:r>
              <a:rPr lang="en-US" b="1" dirty="0" err="1"/>
              <a:t>oklamána</a:t>
            </a:r>
            <a:r>
              <a:rPr lang="en-US" b="1" dirty="0"/>
              <a:t> a </a:t>
            </a:r>
            <a:r>
              <a:rPr lang="en-US" b="1" dirty="0" err="1"/>
              <a:t>dopustila</a:t>
            </a:r>
            <a:r>
              <a:rPr lang="en-US" b="1" dirty="0"/>
              <a:t> se </a:t>
            </a:r>
            <a:r>
              <a:rPr lang="en-US" b="1" dirty="0" err="1"/>
              <a:t>přestoupení</a:t>
            </a:r>
            <a:r>
              <a:rPr lang="en-US" b="1" dirty="0"/>
              <a:t>.  </a:t>
            </a:r>
            <a:endParaRPr lang="cs-CZ" b="1" dirty="0"/>
          </a:p>
          <a:p>
            <a:pPr marL="0" indent="0">
              <a:buNone/>
            </a:pPr>
            <a:r>
              <a:rPr lang="en-US" b="1" baseline="30000" dirty="0"/>
              <a:t>15</a:t>
            </a:r>
            <a:r>
              <a:rPr lang="en-US" b="1" dirty="0"/>
              <a:t> </a:t>
            </a:r>
            <a:r>
              <a:rPr lang="en-US" b="1" dirty="0" err="1"/>
              <a:t>Spasena</a:t>
            </a:r>
            <a:r>
              <a:rPr lang="en-US" b="1" dirty="0"/>
              <a:t> </a:t>
            </a:r>
            <a:r>
              <a:rPr lang="en-US" b="1" dirty="0" err="1"/>
              <a:t>bude</a:t>
            </a:r>
            <a:r>
              <a:rPr lang="en-US" b="1" dirty="0"/>
              <a:t> </a:t>
            </a:r>
            <a:r>
              <a:rPr lang="en-US" b="1" dirty="0" err="1"/>
              <a:t>jako</a:t>
            </a:r>
            <a:r>
              <a:rPr lang="en-US" b="1" dirty="0"/>
              <a:t> </a:t>
            </a:r>
            <a:r>
              <a:rPr lang="en-US" b="1" dirty="0" err="1"/>
              <a:t>matka</a:t>
            </a:r>
            <a:r>
              <a:rPr lang="en-US" b="1" dirty="0"/>
              <a:t>, </a:t>
            </a:r>
            <a:r>
              <a:rPr lang="en-US" b="1" dirty="0" err="1"/>
              <a:t>jestliže</a:t>
            </a:r>
            <a:r>
              <a:rPr lang="en-US" b="1" dirty="0"/>
              <a:t> </a:t>
            </a:r>
            <a:r>
              <a:rPr lang="en-US" b="1" dirty="0" err="1"/>
              <a:t>setrvá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víře</a:t>
            </a:r>
            <a:r>
              <a:rPr lang="en-US" b="1" dirty="0"/>
              <a:t>, </a:t>
            </a:r>
            <a:r>
              <a:rPr lang="en-US" b="1" dirty="0" err="1"/>
              <a:t>lásce</a:t>
            </a:r>
            <a:r>
              <a:rPr lang="en-US" b="1" dirty="0"/>
              <a:t>, </a:t>
            </a:r>
            <a:r>
              <a:rPr lang="en-US" b="1" dirty="0" err="1"/>
              <a:t>svatosti</a:t>
            </a:r>
            <a:r>
              <a:rPr lang="en-US" b="1" dirty="0"/>
              <a:t> a </a:t>
            </a:r>
            <a:r>
              <a:rPr lang="en-US" b="1" dirty="0" err="1"/>
              <a:t>střízlivosti</a:t>
            </a:r>
            <a:r>
              <a:rPr lang="en-US" b="1" dirty="0"/>
              <a:t>.</a:t>
            </a:r>
            <a:endParaRPr lang="cs-CZ" b="1" dirty="0"/>
          </a:p>
          <a:p>
            <a:pPr marL="0" indent="0">
              <a:buNone/>
            </a:pPr>
            <a:r>
              <a:rPr lang="cs-CZ" dirty="0" smtClean="0"/>
              <a:t>Některé důvody této argumentace:</a:t>
            </a:r>
          </a:p>
          <a:p>
            <a:pPr marL="0" indent="0">
              <a:buNone/>
            </a:pPr>
            <a:r>
              <a:rPr lang="cs-CZ" dirty="0" smtClean="0"/>
              <a:t>Gnostický vliv na křesťanské komunity: Eva jako zjevovatelka a prostřednice a tedy ceněná výše než Adam</a:t>
            </a:r>
          </a:p>
          <a:p>
            <a:pPr marL="0" indent="0">
              <a:buNone/>
            </a:pPr>
            <a:r>
              <a:rPr lang="cs-CZ" dirty="0" smtClean="0"/>
              <a:t>Kult bohyně Artemis v </a:t>
            </a:r>
            <a:r>
              <a:rPr lang="cs-CZ" dirty="0" err="1" smtClean="0"/>
              <a:t>Efezu</a:t>
            </a:r>
            <a:r>
              <a:rPr lang="cs-CZ" dirty="0" smtClean="0"/>
              <a:t>: zdůrazňování „ženského principu“ jakožto dominantního v křesťanských komunitách</a:t>
            </a:r>
          </a:p>
          <a:p>
            <a:pPr marL="0" indent="0">
              <a:buNone/>
            </a:pPr>
            <a:r>
              <a:rPr lang="cs-CZ" dirty="0" smtClean="0"/>
              <a:t>Gnostičtí heretikové zakazují manželství, viz 4,3</a:t>
            </a:r>
          </a:p>
          <a:p>
            <a:pPr marL="0" indent="0">
              <a:buNone/>
            </a:pPr>
            <a:r>
              <a:rPr lang="cs-CZ" b="1" dirty="0" smtClean="0"/>
              <a:t>Závěr: </a:t>
            </a:r>
          </a:p>
          <a:p>
            <a:pPr marL="0" indent="0">
              <a:buNone/>
            </a:pPr>
            <a:r>
              <a:rPr lang="cs-CZ" b="1" dirty="0" smtClean="0"/>
              <a:t>Text je dobově podmíněný, bohužel v dějinách se takto nechápal</a:t>
            </a:r>
          </a:p>
          <a:p>
            <a:pPr marL="0" indent="0">
              <a:buNone/>
            </a:pPr>
            <a:r>
              <a:rPr lang="cs-CZ" b="1" dirty="0" smtClean="0"/>
              <a:t>Text se nakonec ženu snaží rehabilitovat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8381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4000" dirty="0" smtClean="0"/>
              <a:t>Pavel </a:t>
            </a:r>
            <a:r>
              <a:rPr lang="cs-CZ" altLang="cs-CZ" sz="4000" dirty="0"/>
              <a:t>v helénistickém </a:t>
            </a:r>
            <a:r>
              <a:rPr lang="cs-CZ" altLang="cs-CZ" sz="4000" dirty="0" smtClean="0"/>
              <a:t/>
            </a:r>
            <a:br>
              <a:rPr lang="cs-CZ" altLang="cs-CZ" sz="4000" dirty="0" smtClean="0"/>
            </a:br>
            <a:r>
              <a:rPr lang="cs-CZ" altLang="cs-CZ" sz="4000" dirty="0" smtClean="0"/>
              <a:t>a </a:t>
            </a:r>
            <a:r>
              <a:rPr lang="cs-CZ" altLang="cs-CZ" sz="4000" dirty="0"/>
              <a:t>židovském světě: </a:t>
            </a:r>
            <a:r>
              <a:rPr lang="cs-CZ" altLang="cs-CZ" sz="4000" dirty="0" smtClean="0"/>
              <a:t/>
            </a:r>
            <a:br>
              <a:rPr lang="cs-CZ" altLang="cs-CZ" sz="4000" dirty="0" smtClean="0"/>
            </a:br>
            <a:r>
              <a:rPr lang="cs-CZ" altLang="cs-CZ" sz="4000" dirty="0" smtClean="0"/>
              <a:t>b</a:t>
            </a:r>
            <a:r>
              <a:rPr lang="cs-CZ" altLang="cs-CZ" sz="4000" dirty="0"/>
              <a:t>) helénismus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cs-CZ" altLang="cs-CZ" sz="2800" dirty="0"/>
              <a:t>Vliv stoické filosofie</a:t>
            </a:r>
          </a:p>
          <a:p>
            <a:pPr marL="0" indent="0" eaLnBrk="1" hangingPunct="1">
              <a:buNone/>
              <a:defRPr/>
            </a:pPr>
            <a:r>
              <a:rPr lang="cs-CZ" altLang="cs-CZ" sz="2800" dirty="0"/>
              <a:t>Řečtina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</p:txBody>
      </p:sp>
      <p:pic>
        <p:nvPicPr>
          <p:cNvPr id="6148" name="Picture 7" descr="30conver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7759" y="0"/>
            <a:ext cx="5571573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92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Chronologie </a:t>
            </a:r>
            <a:r>
              <a:rPr lang="cs-CZ" altLang="cs-CZ" dirty="0" smtClean="0"/>
              <a:t>Pavlova života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1412" y="2249487"/>
            <a:ext cx="10204875" cy="407404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cs-CZ" altLang="cs-CZ" dirty="0" smtClean="0"/>
              <a:t>Narození 5-10 po Kr.</a:t>
            </a:r>
          </a:p>
          <a:p>
            <a:pPr marL="0" indent="0" eaLnBrk="1" hangingPunct="1">
              <a:buNone/>
              <a:defRPr/>
            </a:pPr>
            <a:r>
              <a:rPr lang="cs-CZ" altLang="cs-CZ" dirty="0" smtClean="0"/>
              <a:t>Obrácení u Damašku 34/35</a:t>
            </a:r>
          </a:p>
          <a:p>
            <a:pPr marL="0" indent="0" eaLnBrk="1" hangingPunct="1">
              <a:buNone/>
              <a:defRPr/>
            </a:pPr>
            <a:r>
              <a:rPr lang="cs-CZ" altLang="cs-CZ" dirty="0" smtClean="0"/>
              <a:t>1. misijní cesta 47-48</a:t>
            </a:r>
          </a:p>
          <a:p>
            <a:pPr marL="0" indent="0" eaLnBrk="1" hangingPunct="1">
              <a:buNone/>
              <a:defRPr/>
            </a:pPr>
            <a:r>
              <a:rPr lang="cs-CZ" altLang="cs-CZ" dirty="0" smtClean="0"/>
              <a:t>2. misijní cesta 49-52</a:t>
            </a:r>
          </a:p>
          <a:p>
            <a:pPr marL="0" indent="0" eaLnBrk="1" hangingPunct="1">
              <a:buNone/>
              <a:defRPr/>
            </a:pPr>
            <a:r>
              <a:rPr lang="cs-CZ" altLang="cs-CZ" dirty="0" smtClean="0"/>
              <a:t>3. misijní cesta 53-58</a:t>
            </a:r>
          </a:p>
          <a:p>
            <a:pPr marL="0" indent="0" eaLnBrk="1" hangingPunct="1">
              <a:buNone/>
              <a:defRPr/>
            </a:pPr>
            <a:r>
              <a:rPr lang="cs-CZ" altLang="cs-CZ" dirty="0" smtClean="0"/>
              <a:t>Vězení v </a:t>
            </a:r>
            <a:r>
              <a:rPr lang="cs-CZ" altLang="cs-CZ" dirty="0" err="1" smtClean="0"/>
              <a:t>Cesareji</a:t>
            </a:r>
            <a:r>
              <a:rPr lang="cs-CZ" altLang="cs-CZ" dirty="0" smtClean="0"/>
              <a:t> 58-60</a:t>
            </a:r>
          </a:p>
          <a:p>
            <a:pPr marL="0" indent="0" eaLnBrk="1" hangingPunct="1">
              <a:buNone/>
              <a:defRPr/>
            </a:pPr>
            <a:r>
              <a:rPr lang="cs-CZ" altLang="cs-CZ" dirty="0" smtClean="0"/>
              <a:t>Vězení v Římě 61-63</a:t>
            </a:r>
          </a:p>
        </p:txBody>
      </p:sp>
    </p:spTree>
    <p:extLst>
      <p:ext uri="{BB962C8B-B14F-4D97-AF65-F5344CB8AC3E}">
        <p14:creationId xmlns:p14="http://schemas.microsoft.com/office/powerpoint/2010/main" val="207997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260351"/>
            <a:ext cx="6604000" cy="632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56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33375"/>
            <a:ext cx="80899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368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33375"/>
            <a:ext cx="8083550" cy="621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672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21</TotalTime>
  <Words>3507</Words>
  <Application>Microsoft Office PowerPoint</Application>
  <PresentationFormat>Širokoúhlá obrazovka</PresentationFormat>
  <Paragraphs>277</Paragraphs>
  <Slides>49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5" baseType="lpstr">
      <vt:lpstr>Arial</vt:lpstr>
      <vt:lpstr>Bwgrkl</vt:lpstr>
      <vt:lpstr>Trebuchet MS</vt:lpstr>
      <vt:lpstr>Tw Cen MT</vt:lpstr>
      <vt:lpstr>Wingdings</vt:lpstr>
      <vt:lpstr>Obvod</vt:lpstr>
      <vt:lpstr>Život a dílo  apoštola Pavla</vt:lpstr>
      <vt:lpstr>úvod</vt:lpstr>
      <vt:lpstr>Literární prameny  o apoštolu Pavlovi</vt:lpstr>
      <vt:lpstr>Pavel v helénistickém  a židovském světě:  a) judaismus</vt:lpstr>
      <vt:lpstr>Pavel v helénistickém  a židovském světě:  b) helénismus</vt:lpstr>
      <vt:lpstr>Chronologie Pavlova života</vt:lpstr>
      <vt:lpstr>Prezentace aplikace PowerPoint</vt:lpstr>
      <vt:lpstr>Prezentace aplikace PowerPoint</vt:lpstr>
      <vt:lpstr>Prezentace aplikace PowerPoint</vt:lpstr>
      <vt:lpstr>Pavlovy listy</vt:lpstr>
      <vt:lpstr>Apoštol a teolog</vt:lpstr>
      <vt:lpstr>Ilustrativní text: Ženy ať v církvi mlčí</vt:lpstr>
      <vt:lpstr>Text</vt:lpstr>
      <vt:lpstr>Problematika 1K obecně (široký kontext)</vt:lpstr>
      <vt:lpstr>Problematika úzkého kontextu</vt:lpstr>
      <vt:lpstr>Malé okénko do textové kritiky</vt:lpstr>
      <vt:lpstr>Kontext, varianta 1</vt:lpstr>
      <vt:lpstr>Kontext, varianta 1</vt:lpstr>
      <vt:lpstr>Kontext, varianta 1</vt:lpstr>
      <vt:lpstr>Kontext, varianta 2</vt:lpstr>
      <vt:lpstr>Nebo: 1K 14,34-35 je interpolace…</vt:lpstr>
      <vt:lpstr>Tedy: 3 možnosti</vt:lpstr>
      <vt:lpstr>Možnost 1): text jak je, je správně</vt:lpstr>
      <vt:lpstr>Uznáme-li neautenticitu textu:</vt:lpstr>
      <vt:lpstr>1) Argumentace dává lepší smysl</vt:lpstr>
      <vt:lpstr>Prezentace aplikace PowerPoint</vt:lpstr>
      <vt:lpstr>1) Argumentace dává lepší smysl</vt:lpstr>
      <vt:lpstr>Uznáme-li neautenticitu textu:</vt:lpstr>
      <vt:lpstr>2) Zřejmý protiklad mezi 1K 14,34-35 a 1K 11,2-16 a dalším </vt:lpstr>
      <vt:lpstr>Uznáme-li neautenticitu textu:</vt:lpstr>
      <vt:lpstr>Argumentace pro autenticitu</vt:lpstr>
      <vt:lpstr>(1) „rušivé mluvení“ (opírá se o v. 35)</vt:lpstr>
      <vt:lpstr>(2) Jde o zakazování „inspirované řeči“, lišící se od prorokování</vt:lpstr>
      <vt:lpstr>(3) Pavel jen cituje, co si sám nemyslí</vt:lpstr>
      <vt:lpstr>Závěrečné zhodnocení kontextu a textu</vt:lpstr>
      <vt:lpstr>Výklad</vt:lpstr>
      <vt:lpstr>Prezentace aplikace PowerPoint</vt:lpstr>
      <vt:lpstr>1Tm 2,8-15</vt:lpstr>
      <vt:lpstr>Problematika pastorálních listů</vt:lpstr>
      <vt:lpstr>„Klasický výklad“ 1Tm 2,8-15: J.N.D. Kelly</vt:lpstr>
      <vt:lpstr>Prezentace aplikace PowerPoint</vt:lpstr>
      <vt:lpstr>Prezentace aplikace PowerPoint</vt:lpstr>
      <vt:lpstr>Prezentace aplikace PowerPoint</vt:lpstr>
      <vt:lpstr>Obecně přijímaný výklad (Lorenz Oberlinner)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a dílo  apoštola Pavla</dc:title>
  <dc:creator>Ladislav Heryán</dc:creator>
  <cp:lastModifiedBy>Ladislav Heryán</cp:lastModifiedBy>
  <cp:revision>3</cp:revision>
  <dcterms:created xsi:type="dcterms:W3CDTF">2018-08-21T08:57:41Z</dcterms:created>
  <dcterms:modified xsi:type="dcterms:W3CDTF">2018-08-21T09:19:03Z</dcterms:modified>
</cp:coreProperties>
</file>