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sldIdLst>
    <p:sldId id="256" r:id="rId5"/>
    <p:sldId id="276" r:id="rId6"/>
    <p:sldId id="277" r:id="rId7"/>
    <p:sldId id="291" r:id="rId8"/>
    <p:sldId id="286" r:id="rId9"/>
    <p:sldId id="299" r:id="rId10"/>
    <p:sldId id="280" r:id="rId11"/>
    <p:sldId id="278" r:id="rId12"/>
    <p:sldId id="257" r:id="rId13"/>
    <p:sldId id="300" r:id="rId14"/>
    <p:sldId id="295" r:id="rId15"/>
    <p:sldId id="262" r:id="rId16"/>
    <p:sldId id="294" r:id="rId17"/>
    <p:sldId id="272" r:id="rId18"/>
    <p:sldId id="293" r:id="rId19"/>
    <p:sldId id="271" r:id="rId20"/>
    <p:sldId id="275" r:id="rId21"/>
    <p:sldId id="292" r:id="rId22"/>
    <p:sldId id="258" r:id="rId23"/>
    <p:sldId id="285" r:id="rId24"/>
    <p:sldId id="287" r:id="rId25"/>
    <p:sldId id="288" r:id="rId26"/>
    <p:sldId id="289" r:id="rId27"/>
    <p:sldId id="290" r:id="rId28"/>
    <p:sldId id="296" r:id="rId29"/>
    <p:sldId id="29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11/3/2023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11/3/2023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ziskovky.cz/" TargetMode="External"/><Relationship Id="rId2" Type="http://schemas.openxmlformats.org/officeDocument/2006/relationships/hyperlink" Target="https://fundraising.cz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ntobariery.cz/home.aspx" TargetMode="External"/><Relationship Id="rId7" Type="http://schemas.openxmlformats.org/officeDocument/2006/relationships/hyperlink" Target="https://www.donorsforum.cz/zebricky-pruzkumy/top-100-nadaci-a-fondu.html" TargetMode="External"/><Relationship Id="rId2" Type="http://schemas.openxmlformats.org/officeDocument/2006/relationships/hyperlink" Target="https://www.nadacevia.cz/co-nabizim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obryandel.cz/" TargetMode="External"/><Relationship Id="rId5" Type="http://schemas.openxmlformats.org/officeDocument/2006/relationships/hyperlink" Target="https://www,divokehusy.cz/" TargetMode="External"/><Relationship Id="rId4" Type="http://schemas.openxmlformats.org/officeDocument/2006/relationships/hyperlink" Target="https://www.visegradfund.org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thit.com/cs/search" TargetMode="External"/><Relationship Id="rId2" Type="http://schemas.openxmlformats.org/officeDocument/2006/relationships/hyperlink" Target="https://www.skutecnydarek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rikralovasbirka.cz/vysledky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Úvod do tématu</a:t>
            </a:r>
          </a:p>
        </p:txBody>
      </p:sp>
    </p:spTree>
    <p:extLst>
      <p:ext uri="{BB962C8B-B14F-4D97-AF65-F5344CB8AC3E}">
        <p14:creationId xmlns:p14="http://schemas.microsoft.com/office/powerpoint/2010/main" val="82055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Zkušenosti s </a:t>
            </a:r>
            <a:r>
              <a:rPr lang="cs-CZ" dirty="0" err="1"/>
              <a:t>Fundraisingem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r>
              <a:rPr lang="cs-CZ" sz="2400" dirty="0"/>
              <a:t>Jaké máte vlastní zkušenosti? Psali jste projektovou žádost? U koho jste žádali?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Příklad kreativního </a:t>
            </a:r>
            <a:r>
              <a:rPr lang="cs-CZ" sz="2400" dirty="0" err="1"/>
              <a:t>fundraisingu</a:t>
            </a:r>
            <a:r>
              <a:rPr lang="cs-CZ" sz="2400" dirty="0"/>
              <a:t> z vašeho okolí?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Organizovali jste někdy benefiční akci?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Jaký druh </a:t>
            </a:r>
            <a:r>
              <a:rPr lang="cs-CZ" sz="2400" dirty="0" err="1"/>
              <a:t>fundraisingu</a:t>
            </a:r>
            <a:r>
              <a:rPr lang="cs-CZ" sz="2400" dirty="0"/>
              <a:t> vám přijde nejvhodnější a udržitelný?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Jaký byste využili pro svůj projekt?</a:t>
            </a:r>
          </a:p>
        </p:txBody>
      </p:sp>
    </p:spTree>
    <p:extLst>
      <p:ext uri="{BB962C8B-B14F-4D97-AF65-F5344CB8AC3E}">
        <p14:creationId xmlns:p14="http://schemas.microsoft.com/office/powerpoint/2010/main" val="321543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Co je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Systematická činnost za účelem získání finančních a materiálních prostředků pro obecně prospěšnou činnost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Soubor metod o správném výběru potencionálních dárců, dlouhodobé práci s nimi a jejich přesvědčování o potřebnosti a nutnosti vaší organizace a projektu pro celou společnost a tím naplnění poslání organizace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Občanská sociální politika nezávislá na státu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Marketing neziskových organizací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510480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Kdo je zapojen do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Organizace provozující </a:t>
            </a:r>
            <a:r>
              <a:rPr lang="cs-CZ" sz="2400" b="1" dirty="0" err="1"/>
              <a:t>fundraising</a:t>
            </a:r>
            <a:r>
              <a:rPr lang="cs-CZ" sz="2400" b="1" dirty="0"/>
              <a:t>: </a:t>
            </a:r>
            <a:r>
              <a:rPr lang="cs-CZ" sz="2400" dirty="0"/>
              <a:t>neziskové organizace, příspěvkové instituce (školy, nemocnice), církve, politické strany, jednotlivci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Dárci: </a:t>
            </a:r>
            <a:r>
              <a:rPr lang="cs-CZ" sz="2400" dirty="0"/>
              <a:t>jednotlivci, firmy, nadace, veřejná správa, orgány EU, mezinárodní nadace a instituce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Koneční příjemci darů a jejich příběhy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00056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Proč fundraising?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sz="2400" b="1" dirty="0"/>
              <a:t>fungování, udržitelnost a rozvoj organizace </a:t>
            </a:r>
            <a:r>
              <a:rPr lang="cs-CZ" sz="2400" dirty="0"/>
              <a:t>- každá organizace potřebuje k přežití peníze. Ať už jsou to peníze na projekt, zaplacení zaměstnanců, pronájem kanceláře, nové technické vybavení atd., ale sama organizace by neměla být smyslem, nýbrž to její poslání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omezení závislosti a diverzifikace zdrojů - </a:t>
            </a:r>
            <a:r>
              <a:rPr lang="cs-CZ" sz="2400" dirty="0"/>
              <a:t>řada organizací je podporována jedním nebo několika mála dárci, kteří poskytují většinu finančních prostředků, které organizace potřebuje. Smyslem fundraisingu je vyvarovat se stavu, kdy jediná zamítnutá žádost o příspěvek může znamenat krizi</a:t>
            </a:r>
          </a:p>
          <a:p>
            <a:pPr marL="0" indent="0">
              <a:buNone/>
            </a:pPr>
            <a:endParaRPr lang="cs-CZ" sz="1900" b="1" dirty="0"/>
          </a:p>
        </p:txBody>
      </p:sp>
    </p:spTree>
    <p:extLst>
      <p:ext uri="{BB962C8B-B14F-4D97-AF65-F5344CB8AC3E}">
        <p14:creationId xmlns:p14="http://schemas.microsoft.com/office/powerpoint/2010/main" val="1331391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Proč fundraising?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sz="2400" dirty="0"/>
          </a:p>
          <a:p>
            <a:r>
              <a:rPr lang="cs-CZ" sz="2400" b="1" dirty="0"/>
              <a:t>budování podpory - </a:t>
            </a:r>
            <a:r>
              <a:rPr lang="cs-CZ" sz="2400" dirty="0"/>
              <a:t>fundraising není jen o penězích, ale také o počtu příznivců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budování vazeb a důvěry </a:t>
            </a:r>
            <a:r>
              <a:rPr lang="cs-CZ" sz="2400" dirty="0"/>
              <a:t>ve společnosti, vytváření komunit a sítí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snížení nákladů pro uživatele služeb </a:t>
            </a:r>
            <a:br>
              <a:rPr lang="cs-CZ" sz="2400" b="1" dirty="0"/>
            </a:br>
            <a:endParaRPr lang="cs-CZ" sz="2400" b="1" dirty="0"/>
          </a:p>
          <a:p>
            <a:r>
              <a:rPr lang="cs-CZ" sz="2400" b="1" dirty="0"/>
              <a:t>přerozdělování prostředků směrem k potřebným </a:t>
            </a:r>
            <a:r>
              <a:rPr lang="cs-CZ" sz="2400" dirty="0"/>
              <a:t>aneb Jak podnítit druhé k dobrým skutkům a získat jejich zájem, čas a důvěru.</a:t>
            </a:r>
          </a:p>
          <a:p>
            <a:endParaRPr lang="cs-CZ" sz="1900" b="1" dirty="0"/>
          </a:p>
        </p:txBody>
      </p:sp>
    </p:spTree>
    <p:extLst>
      <p:ext uri="{BB962C8B-B14F-4D97-AF65-F5344CB8AC3E}">
        <p14:creationId xmlns:p14="http://schemas.microsoft.com/office/powerpoint/2010/main" val="1857802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Zásady fundraisingu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primárně jde o získávání příznivců</a:t>
            </a:r>
          </a:p>
          <a:p>
            <a:r>
              <a:rPr lang="cs-CZ" dirty="0"/>
              <a:t>důvěryhodnost, synchronizace slova a činů</a:t>
            </a:r>
          </a:p>
          <a:p>
            <a:r>
              <a:rPr lang="cs-CZ" dirty="0"/>
              <a:t>dobrá komunikační strategie a transparentní </a:t>
            </a:r>
          </a:p>
          <a:p>
            <a:r>
              <a:rPr lang="cs-CZ" dirty="0"/>
              <a:t>účelné a hospodárné využití daru</a:t>
            </a:r>
          </a:p>
          <a:p>
            <a:r>
              <a:rPr lang="cs-CZ" dirty="0"/>
              <a:t>dodržování pravidel pro ochranu osobních údajů </a:t>
            </a:r>
          </a:p>
          <a:p>
            <a:r>
              <a:rPr lang="cs-CZ" dirty="0"/>
              <a:t>smyslem je doslova usilovat o to, aby všichni něco získali, organizace získá podporu a donátor pocit uspokojení či uznání</a:t>
            </a:r>
          </a:p>
          <a:p>
            <a:r>
              <a:rPr lang="cs-CZ" dirty="0"/>
              <a:t>týmová práce</a:t>
            </a:r>
          </a:p>
          <a:p>
            <a:r>
              <a:rPr lang="cs-CZ" dirty="0"/>
              <a:t>hlavní důvod, proč lidé nepřispívají neziskovým organizacím, je ten, že je nikdo nepožádal</a:t>
            </a:r>
          </a:p>
          <a:p>
            <a:r>
              <a:rPr lang="cs-CZ" dirty="0"/>
              <a:t>nezapomenout poděkovat.</a:t>
            </a:r>
          </a:p>
        </p:txBody>
      </p:sp>
    </p:spTree>
    <p:extLst>
      <p:ext uri="{BB962C8B-B14F-4D97-AF65-F5344CB8AC3E}">
        <p14:creationId xmlns:p14="http://schemas.microsoft.com/office/powerpoint/2010/main" val="373217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Informační zdroje o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cs-CZ" sz="4000" dirty="0"/>
          </a:p>
          <a:p>
            <a:pPr marL="0" indent="0" algn="ctr">
              <a:buNone/>
            </a:pPr>
            <a:r>
              <a:rPr lang="cs-CZ" sz="4000" dirty="0"/>
              <a:t>České centrum fundraisingu</a:t>
            </a:r>
            <a:endParaRPr lang="cs-CZ" sz="2400" dirty="0">
              <a:hlinkClick r:id="rId2"/>
            </a:endParaRP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https://fundraising.cz/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 - online knihovna, kurzy, nabídky práce, informace k tématu </a:t>
            </a:r>
          </a:p>
          <a:p>
            <a:pPr marL="0" indent="0">
              <a:buNone/>
            </a:pPr>
            <a:endParaRPr lang="cs-CZ" sz="2400" dirty="0"/>
          </a:p>
          <a:p>
            <a:pPr marL="0" indent="0" algn="ctr">
              <a:buNone/>
            </a:pPr>
            <a:r>
              <a:rPr lang="cs-CZ" sz="4000" dirty="0"/>
              <a:t>Nadace Neziskovky.cz</a:t>
            </a:r>
            <a:endParaRPr lang="cs-CZ" sz="4000" dirty="0">
              <a:hlinkClick r:id="rId2"/>
            </a:endParaRP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https://www.neziskovky.cz/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- kurzy, nabídky práce, informace z neziskového sektoru, grantový kalendář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161241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Způsoby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600" b="1" dirty="0"/>
          </a:p>
          <a:p>
            <a:r>
              <a:rPr lang="cs-CZ" sz="2600" b="1" dirty="0"/>
              <a:t>Státní a veřejné dotace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Nadace a nadaní fondy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Firemní dárci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Individuální dárci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4101717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b="1" dirty="0"/>
              <a:t>Zdroje: </a:t>
            </a:r>
            <a:r>
              <a:rPr lang="cs-CZ" sz="2600" dirty="0"/>
              <a:t>ministerstva, evropské fondy (Erasmus+, Evropský sociální fond, strukturální fondy), samospráva (obce, kraje)</a:t>
            </a:r>
          </a:p>
          <a:p>
            <a:pPr marL="0" indent="0">
              <a:buNone/>
            </a:pPr>
            <a:endParaRPr lang="cs-CZ" sz="2600" dirty="0"/>
          </a:p>
          <a:p>
            <a:r>
              <a:rPr lang="cs-CZ" sz="2600" b="1" dirty="0"/>
              <a:t>Výhody: </a:t>
            </a:r>
            <a:r>
              <a:rPr lang="cs-CZ" sz="2600" dirty="0"/>
              <a:t>stabilní pravidla a prostředky, víceleté financování</a:t>
            </a:r>
          </a:p>
          <a:p>
            <a:pPr marL="0" indent="0">
              <a:buNone/>
            </a:pPr>
            <a:endParaRPr lang="cs-CZ" sz="2600" dirty="0"/>
          </a:p>
          <a:p>
            <a:r>
              <a:rPr lang="cs-CZ" sz="2600" b="1" dirty="0"/>
              <a:t>Nevýhody: </a:t>
            </a:r>
            <a:r>
              <a:rPr lang="cs-CZ" sz="2600" dirty="0"/>
              <a:t>byrokratické, dodržení </a:t>
            </a:r>
            <a:r>
              <a:rPr lang="cs-CZ" sz="2600" dirty="0" err="1"/>
              <a:t>striktiních</a:t>
            </a:r>
            <a:r>
              <a:rPr lang="cs-CZ" sz="2600" dirty="0"/>
              <a:t> pravidel, důkladná příprava projektu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1136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Příklady institucí:</a:t>
            </a:r>
          </a:p>
          <a:p>
            <a:pPr>
              <a:buFontTx/>
              <a:buChar char="-"/>
            </a:pPr>
            <a:r>
              <a:rPr lang="cs-CZ" dirty="0"/>
              <a:t>Ministerstva: školství a tělovýchovy, kultury, životního prostředí, práce a sociálních věcí</a:t>
            </a:r>
          </a:p>
          <a:p>
            <a:pPr>
              <a:buFontTx/>
              <a:buChar char="-"/>
            </a:pPr>
            <a:r>
              <a:rPr lang="cs-CZ" dirty="0"/>
              <a:t>Kraje: jednotlivé odbory (sociální, kulturní, životního prostředí, školství atd.)</a:t>
            </a:r>
          </a:p>
          <a:p>
            <a:pPr>
              <a:buFontTx/>
              <a:buChar char="-"/>
            </a:pPr>
            <a:r>
              <a:rPr lang="cs-CZ" dirty="0"/>
              <a:t>Obce a městské části: jednotlivé odbory (sociální, kulturní, životního prostředí, školství atd.)</a:t>
            </a:r>
          </a:p>
          <a:p>
            <a:pPr>
              <a:buFontTx/>
              <a:buChar char="-"/>
            </a:pPr>
            <a:r>
              <a:rPr lang="cs-CZ" dirty="0"/>
              <a:t>Evropské fondy: strukturální fondy, Operační program zaměstnanosti, Místní akční skupiny, Erasmus+</a:t>
            </a:r>
          </a:p>
        </p:txBody>
      </p:sp>
    </p:spTree>
    <p:extLst>
      <p:ext uri="{BB962C8B-B14F-4D97-AF65-F5344CB8AC3E}">
        <p14:creationId xmlns:p14="http://schemas.microsoft.com/office/powerpoint/2010/main" val="405442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Nadace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sz="2400" b="1" dirty="0"/>
              <a:t>Zdroje: </a:t>
            </a:r>
            <a:r>
              <a:rPr lang="cs-CZ" sz="2400" dirty="0"/>
              <a:t>nadace a nadační fondy založené firmami, mecenáši, skupinami obyvatel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konkrétní a cílené, lidé se zájmem o dané téma, rozvíjení netradičních forem dárcovství i projektů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malé prostředky mezi hodně zájemců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386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Nadace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2400" dirty="0"/>
              <a:t>Příklady českých i mezinárodních nadací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- Nadace Via: </a:t>
            </a:r>
            <a:r>
              <a:rPr lang="cs-CZ" sz="2400" dirty="0">
                <a:hlinkClick r:id="rId2"/>
              </a:rPr>
              <a:t>https://www.nadacevia.cz/co-nabizime/</a:t>
            </a:r>
            <a:endParaRPr lang="cs-CZ" sz="2400" dirty="0"/>
          </a:p>
          <a:p>
            <a:pPr>
              <a:buFontTx/>
              <a:buChar char="-"/>
            </a:pPr>
            <a:r>
              <a:rPr lang="cs-CZ" sz="2400" dirty="0"/>
              <a:t>Konto Bariéry: </a:t>
            </a:r>
            <a:r>
              <a:rPr lang="cs-CZ" sz="2400" dirty="0">
                <a:hlinkClick r:id="rId3"/>
              </a:rPr>
              <a:t>https://www.kontobariery.cz/home.aspx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 err="1"/>
              <a:t>Visegrad</a:t>
            </a:r>
            <a:r>
              <a:rPr lang="cs-CZ" sz="2400" dirty="0"/>
              <a:t> </a:t>
            </a:r>
            <a:r>
              <a:rPr lang="cs-CZ" sz="2400" dirty="0" err="1"/>
              <a:t>Fund</a:t>
            </a:r>
            <a:r>
              <a:rPr lang="cs-CZ" sz="2400" dirty="0"/>
              <a:t>: </a:t>
            </a:r>
            <a:r>
              <a:rPr lang="cs-CZ" sz="2400" dirty="0">
                <a:hlinkClick r:id="rId4"/>
              </a:rPr>
              <a:t>https://www.visegradfund.org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Divoké Husy: </a:t>
            </a:r>
            <a:r>
              <a:rPr lang="cs-CZ" sz="2400" dirty="0">
                <a:hlinkClick r:id="rId5"/>
              </a:rPr>
              <a:t>https://www.divokehusy.cz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Dobrý anděl: </a:t>
            </a:r>
            <a:r>
              <a:rPr lang="cs-CZ" sz="2400" dirty="0">
                <a:hlinkClick r:id="rId6"/>
              </a:rPr>
              <a:t>http://www.dobryandel.cz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ČEZ, Terezy Maxové, ve sportu, literatuře, vědě, regionální (OKD), policistů a hasičů</a:t>
            </a:r>
          </a:p>
          <a:p>
            <a:pPr>
              <a:buFontTx/>
              <a:buChar char="-"/>
            </a:pPr>
            <a:r>
              <a:rPr lang="cs-CZ" sz="2400" dirty="0"/>
              <a:t>Přehled největších neziskovek: </a:t>
            </a:r>
            <a:r>
              <a:rPr lang="cs-CZ" sz="2400" dirty="0">
                <a:hlinkClick r:id="rId7"/>
              </a:rPr>
              <a:t>https://www.donorsforum.cz/zebricky-pruzkumy/top-100-nadaci-a-fondu.html</a:t>
            </a:r>
            <a:r>
              <a:rPr lang="cs-CZ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3989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6446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firemní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904104"/>
            <a:ext cx="10058400" cy="4292301"/>
          </a:xfrm>
        </p:spPr>
        <p:txBody>
          <a:bodyPr>
            <a:noAutofit/>
          </a:bodyPr>
          <a:lstStyle/>
          <a:p>
            <a:r>
              <a:rPr lang="cs-CZ" sz="2400" b="1" dirty="0"/>
              <a:t>Zdroje: </a:t>
            </a:r>
            <a:r>
              <a:rPr lang="cs-CZ" sz="2400" dirty="0"/>
              <a:t>výdělečné firmy, živnostníci, obchody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obtížné hledání potencionálního partnera a budování důvěry a vztahu, nutná schopnost přesvědčit a zaujmout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nebyrokratické vztahy, volné nevázané prostředky, materiální i finanční dary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 err="1"/>
              <a:t>Corporate</a:t>
            </a:r>
            <a:r>
              <a:rPr lang="cs-CZ" sz="2400" b="1" dirty="0"/>
              <a:t> </a:t>
            </a:r>
            <a:r>
              <a:rPr lang="cs-CZ" sz="2400" b="1" dirty="0" err="1"/>
              <a:t>Social</a:t>
            </a:r>
            <a:r>
              <a:rPr lang="cs-CZ" sz="2400" b="1" dirty="0"/>
              <a:t> </a:t>
            </a:r>
            <a:r>
              <a:rPr lang="cs-CZ" sz="2400" b="1" dirty="0" err="1"/>
              <a:t>Responsibility</a:t>
            </a:r>
            <a:r>
              <a:rPr lang="cs-CZ" sz="2400" b="1" dirty="0"/>
              <a:t> (CSR): </a:t>
            </a:r>
            <a:r>
              <a:rPr lang="cs-CZ" sz="2400" dirty="0"/>
              <a:t>zakomponování etiky, ekologie, filantropie apod. do firemních hodnot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0499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6446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firemní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904104"/>
            <a:ext cx="10058400" cy="42923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- dary peněžité či věcné</a:t>
            </a:r>
          </a:p>
          <a:p>
            <a:pPr marL="0" indent="0">
              <a:buNone/>
            </a:pPr>
            <a:r>
              <a:rPr lang="cs-CZ" sz="2400" dirty="0"/>
              <a:t>- finance z dobročinné aukce, reklamy, propagace</a:t>
            </a:r>
          </a:p>
          <a:p>
            <a:pPr marL="0" indent="0">
              <a:buNone/>
            </a:pPr>
            <a:r>
              <a:rPr lang="cs-CZ" sz="2400" dirty="0"/>
              <a:t>- firemní dobrovolnictví</a:t>
            </a:r>
          </a:p>
          <a:p>
            <a:pPr marL="0" indent="0">
              <a:buNone/>
            </a:pPr>
            <a:r>
              <a:rPr lang="cs-CZ" sz="2400" dirty="0"/>
              <a:t>- zapůjčení prostor či techniky</a:t>
            </a:r>
          </a:p>
          <a:p>
            <a:pPr marL="0" indent="0">
              <a:buNone/>
            </a:pPr>
            <a:r>
              <a:rPr lang="cs-CZ" sz="2400" dirty="0"/>
              <a:t>- zapůjčení pracovníků (např. pro pomoc s účetnictvím, přípravou  strategického plánu, s využitím marketingu pro rozvoj činnost)</a:t>
            </a:r>
          </a:p>
          <a:p>
            <a:pPr marL="0" indent="0">
              <a:buNone/>
            </a:pPr>
            <a:r>
              <a:rPr lang="cs-CZ" sz="2400" dirty="0"/>
              <a:t>- slevy při nákupu zboží a využívání služeb.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8082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b="1" dirty="0"/>
          </a:p>
          <a:p>
            <a:r>
              <a:rPr lang="cs-CZ" sz="2400" b="1" dirty="0"/>
              <a:t>Zdroje: </a:t>
            </a:r>
            <a:r>
              <a:rPr lang="cs-CZ" sz="2400" dirty="0"/>
              <a:t>veřejnost při různých příležitostech a přes různé kanály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volné nevázané prostředky, budování komunity a vztahů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nákladná marketingová a PR příprava, důkladná práce s databází a důsledná komunikace s dárci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861588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Člověk v tísni – Skutečný dárek</a:t>
            </a: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https://www.skutecnydarek.cz/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Platforma Hit </a:t>
            </a:r>
            <a:r>
              <a:rPr lang="cs-CZ" sz="2400" dirty="0" err="1"/>
              <a:t>Hit</a:t>
            </a:r>
            <a:r>
              <a:rPr lang="cs-CZ" sz="2400" dirty="0"/>
              <a:t> a jiné pro nezávislé propojení lidí a projektů</a:t>
            </a: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https://www.hithit.com/cs/search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Veřejné sbírky</a:t>
            </a:r>
          </a:p>
          <a:p>
            <a:pPr marL="0" indent="0">
              <a:buNone/>
            </a:pPr>
            <a:r>
              <a:rPr lang="cs-CZ" sz="2400" dirty="0">
                <a:hlinkClick r:id="rId4"/>
              </a:rPr>
              <a:t>https://www.trikralovasbirka.cz/vysledky/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85733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Nástroje na 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Telefonická kampaň / Poštovní kampaň</a:t>
            </a:r>
          </a:p>
          <a:p>
            <a:pPr marL="0" indent="0">
              <a:buNone/>
            </a:pPr>
            <a:r>
              <a:rPr lang="cs-CZ" sz="2400" dirty="0"/>
              <a:t>Inzerce / DMS</a:t>
            </a:r>
          </a:p>
          <a:p>
            <a:pPr marL="0" indent="0">
              <a:buNone/>
            </a:pPr>
            <a:r>
              <a:rPr lang="cs-CZ" sz="2400" dirty="0"/>
              <a:t>Dar ze závěti</a:t>
            </a:r>
          </a:p>
          <a:p>
            <a:pPr marL="0" indent="0">
              <a:buNone/>
            </a:pPr>
            <a:r>
              <a:rPr lang="cs-CZ" sz="2400" dirty="0"/>
              <a:t>Přímé oslovení / Veřejná sbírka</a:t>
            </a:r>
          </a:p>
          <a:p>
            <a:pPr marL="0" indent="0">
              <a:buNone/>
            </a:pPr>
            <a:r>
              <a:rPr lang="cs-CZ" sz="2400" dirty="0"/>
              <a:t>Prodej vlastních výrobků a služeb</a:t>
            </a:r>
          </a:p>
          <a:p>
            <a:pPr marL="0" indent="0">
              <a:buNone/>
            </a:pPr>
            <a:r>
              <a:rPr lang="cs-CZ" sz="2400" dirty="0"/>
              <a:t>Členské příspěvky</a:t>
            </a:r>
          </a:p>
          <a:p>
            <a:pPr marL="0" indent="0">
              <a:buNone/>
            </a:pPr>
            <a:r>
              <a:rPr lang="cs-CZ" sz="2400" dirty="0"/>
              <a:t>Sbírkové kasičky</a:t>
            </a:r>
          </a:p>
          <a:p>
            <a:pPr marL="0" indent="0">
              <a:buNone/>
            </a:pPr>
            <a:r>
              <a:rPr lang="cs-CZ" sz="2400" dirty="0"/>
              <a:t>Benefiční koncerty</a:t>
            </a:r>
          </a:p>
          <a:p>
            <a:pPr marL="0" indent="0">
              <a:buNone/>
            </a:pPr>
            <a:r>
              <a:rPr lang="cs-CZ" sz="2400" dirty="0"/>
              <a:t>Osobní vztahy - narozeniny, oslavy, sport, cestování</a:t>
            </a:r>
          </a:p>
          <a:p>
            <a:pPr marL="0" indent="0">
              <a:buNone/>
            </a:pPr>
            <a:r>
              <a:rPr lang="cs-CZ" sz="2400" dirty="0"/>
              <a:t>V zahraničí – daňová asignace, církevní daň, </a:t>
            </a:r>
            <a:r>
              <a:rPr lang="cs-CZ" sz="2400" dirty="0" err="1"/>
              <a:t>postcode</a:t>
            </a:r>
            <a:r>
              <a:rPr lang="cs-CZ" sz="2400" dirty="0"/>
              <a:t> </a:t>
            </a:r>
            <a:r>
              <a:rPr lang="cs-CZ" sz="2400" dirty="0" err="1"/>
              <a:t>lottery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761591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Srovnání </a:t>
            </a:r>
            <a:r>
              <a:rPr lang="cs-CZ" dirty="0" err="1"/>
              <a:t>fundraisingu</a:t>
            </a:r>
            <a:r>
              <a:rPr lang="cs-CZ" dirty="0"/>
              <a:t> v ČR a světě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 </a:t>
            </a:r>
          </a:p>
          <a:p>
            <a:r>
              <a:rPr lang="cs-CZ" sz="2400" b="1" dirty="0"/>
              <a:t>Evropa a ČR: </a:t>
            </a:r>
            <a:r>
              <a:rPr lang="cs-CZ" sz="2400" dirty="0"/>
              <a:t>Tradice státem garantovaných služeb a rozvoj sociálního státu</a:t>
            </a:r>
            <a:br>
              <a:rPr lang="cs-CZ" sz="2400" dirty="0"/>
            </a:br>
            <a:r>
              <a:rPr lang="cs-CZ" sz="2400" dirty="0"/>
              <a:t>V současnosti velký význam neziskového sektoru: mediátor mezi dárci a cílovou skupinou; činnost v oblastech, kde stát i trh selhávají; akceschopnější než státní byrokracie; soutěživost trhu vyvažuje důrazem na soudržnost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Anglosaské země: </a:t>
            </a:r>
            <a:r>
              <a:rPr lang="cs-CZ" sz="2400" dirty="0"/>
              <a:t>Velký význam individuálního dárcovství, charitativních akcí, soukromých mecenášů a filantropů</a:t>
            </a:r>
          </a:p>
        </p:txBody>
      </p:sp>
    </p:spTree>
    <p:extLst>
      <p:ext uri="{BB962C8B-B14F-4D97-AF65-F5344CB8AC3E}">
        <p14:creationId xmlns:p14="http://schemas.microsoft.com/office/powerpoint/2010/main" val="3102826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diář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	</a:t>
            </a:r>
          </a:p>
          <a:p>
            <a:pPr marL="0" indent="0">
              <a:buNone/>
            </a:pPr>
            <a:r>
              <a:rPr lang="cs-CZ" b="1" dirty="0"/>
              <a:t>			</a:t>
            </a:r>
          </a:p>
        </p:txBody>
      </p:sp>
      <p:pic>
        <p:nvPicPr>
          <p:cNvPr id="5" name="Obrázek 4" descr="Obsah obrázku snímek obrazovky&#10;&#10;Popis byl vytvořen automaticky">
            <a:extLst>
              <a:ext uri="{FF2B5EF4-FFF2-40B4-BE49-F238E27FC236}">
                <a16:creationId xmlns:a16="http://schemas.microsoft.com/office/drawing/2014/main" id="{F684B645-1AE5-4038-9623-9942A043B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91" y="1710466"/>
            <a:ext cx="8945217" cy="503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0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 descr="Obsah obrázku snímek obrazovky, obrazovka, nákladní auto, počítač&#10;&#10;Popis byl vytvořen automaticky">
            <a:extLst>
              <a:ext uri="{FF2B5EF4-FFF2-40B4-BE49-F238E27FC236}">
                <a16:creationId xmlns:a16="http://schemas.microsoft.com/office/drawing/2014/main" id="{307B51E5-F6FB-4F50-ACF7-69E40A3CC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682" y="1737192"/>
            <a:ext cx="88392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7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Mateřského centra Klubíčko na Praze 14 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Ministerstvo práce a sociálních věcí: Dotační program Rodina / 13%</a:t>
            </a:r>
          </a:p>
          <a:p>
            <a:r>
              <a:rPr lang="cs-CZ" dirty="0"/>
              <a:t>Městská část Praha 14: odbor sociální, kultury, sportu, živ. prostředí, školství / 13%</a:t>
            </a:r>
          </a:p>
          <a:p>
            <a:r>
              <a:rPr lang="cs-CZ" dirty="0"/>
              <a:t>Magistrát hl. m. Prahy: Podpora funkční rodiny– preventivní aktivity na podporu stabilních vztahů v rodině / 9%</a:t>
            </a:r>
          </a:p>
          <a:p>
            <a:r>
              <a:rPr lang="cs-CZ" dirty="0"/>
              <a:t>Účastnické poplatky / 53%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Firemní dárci: Centrum Černý most, Innogy</a:t>
            </a:r>
          </a:p>
          <a:p>
            <a:r>
              <a:rPr lang="cs-CZ" dirty="0"/>
              <a:t>Vnitřní zdroje YMCA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2909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Nízkoprahového klubu Dixie na Praze 7 (klub, terén, výjezdy, preventivní programy)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Ministerstvo práce a sociálních věcí: dotace pro sociální služby v krajských sítí</a:t>
            </a:r>
          </a:p>
          <a:p>
            <a:r>
              <a:rPr lang="cs-CZ" dirty="0"/>
              <a:t>Magistrát hl. m. Prahy: odbor sociální, preventivní a volnočasový</a:t>
            </a:r>
          </a:p>
          <a:p>
            <a:r>
              <a:rPr lang="cs-CZ" dirty="0"/>
              <a:t>Městská část Praha 7: odbor sociální, kultury, sportu, živ. prostředí, školství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6590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letního tábora Kosák</a:t>
            </a:r>
            <a:endParaRPr lang="cs-CZ" dirty="0"/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odbor volnočasový</a:t>
            </a:r>
          </a:p>
          <a:p>
            <a:r>
              <a:rPr lang="cs-CZ" dirty="0"/>
              <a:t>Účastnické poplatky</a:t>
            </a:r>
          </a:p>
          <a:p>
            <a:pPr marL="0" indent="0">
              <a:buNone/>
            </a:pPr>
            <a:r>
              <a:rPr lang="cs-CZ" b="1" dirty="0"/>
              <a:t>Příjmy </a:t>
            </a:r>
            <a:r>
              <a:rPr lang="cs-CZ" b="1" dirty="0" err="1"/>
              <a:t>tensingových</a:t>
            </a:r>
            <a:r>
              <a:rPr lang="cs-CZ" b="1" dirty="0"/>
              <a:t> skupin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odbor volnočasový</a:t>
            </a:r>
          </a:p>
          <a:p>
            <a:r>
              <a:rPr lang="cs-CZ" dirty="0"/>
              <a:t>Účastnické poplatky</a:t>
            </a:r>
          </a:p>
          <a:p>
            <a:r>
              <a:rPr lang="cs-CZ" dirty="0"/>
              <a:t>Vnitřní zdroj YMCA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992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Účastnické Poplatky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Co je zadarmo nebo moc levné, je podezřelé, lidi si toho neváží aneb Nebýt laciný, ale dostupný</a:t>
            </a:r>
          </a:p>
          <a:p>
            <a:r>
              <a:rPr lang="cs-CZ" dirty="0"/>
              <a:t>Nebát se a umět říct si o peníze, vážit si své práce</a:t>
            </a:r>
          </a:p>
          <a:p>
            <a:r>
              <a:rPr lang="cs-CZ" dirty="0"/>
              <a:t>počítat i s negativními reakcemi, být připraven na argumentaci</a:t>
            </a:r>
          </a:p>
          <a:p>
            <a:r>
              <a:rPr lang="cs-CZ" dirty="0"/>
              <a:t>Do cen zahrnovat vše včetně personálních, materiálních a provozních nákladů, ale také obnovy majetku, nutných investic, propagačních materiálů, odměn pro dobrovolníky atd. apod. </a:t>
            </a:r>
          </a:p>
          <a:p>
            <a:r>
              <a:rPr lang="cs-CZ" dirty="0"/>
              <a:t>Ten, kdo něco sám organizoval a poznal, co vše daná práce obnáší, mnohem více respektuje práci i cenu </a:t>
            </a:r>
          </a:p>
        </p:txBody>
      </p:sp>
    </p:spTree>
    <p:extLst>
      <p:ext uri="{BB962C8B-B14F-4D97-AF65-F5344CB8AC3E}">
        <p14:creationId xmlns:p14="http://schemas.microsoft.com/office/powerpoint/2010/main" val="38814942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Komunikace s dárci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E-mailová komunikace</a:t>
            </a:r>
          </a:p>
          <a:p>
            <a:r>
              <a:rPr lang="cs-CZ" dirty="0" err="1"/>
              <a:t>Mailchimp</a:t>
            </a:r>
            <a:r>
              <a:rPr lang="cs-CZ" dirty="0"/>
              <a:t>, Smart </a:t>
            </a:r>
            <a:r>
              <a:rPr lang="cs-CZ" dirty="0" err="1"/>
              <a:t>Emailing</a:t>
            </a:r>
            <a:r>
              <a:rPr lang="cs-CZ" dirty="0"/>
              <a:t>, </a:t>
            </a:r>
            <a:r>
              <a:rPr lang="cs-CZ" dirty="0" err="1"/>
              <a:t>Ecomail</a:t>
            </a:r>
            <a:endParaRPr lang="cs-CZ" dirty="0"/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CRM systém (</a:t>
            </a:r>
            <a:r>
              <a:rPr lang="cs-CZ" b="1" dirty="0" err="1"/>
              <a:t>Customer</a:t>
            </a:r>
            <a:r>
              <a:rPr lang="cs-CZ" b="1" dirty="0"/>
              <a:t> </a:t>
            </a:r>
            <a:r>
              <a:rPr lang="cs-CZ" b="1" dirty="0" err="1"/>
              <a:t>Relationship</a:t>
            </a:r>
            <a:r>
              <a:rPr lang="cs-CZ" b="1" dirty="0"/>
              <a:t> Management)</a:t>
            </a:r>
          </a:p>
          <a:p>
            <a:r>
              <a:rPr lang="cs-CZ" dirty="0"/>
              <a:t>Propojení e-mailingu s databází, účetnictvím aj. 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Darujme.cz</a:t>
            </a:r>
          </a:p>
          <a:p>
            <a:r>
              <a:rPr lang="cs-CZ"/>
              <a:t>Dárcovský </a:t>
            </a:r>
            <a:r>
              <a:rPr lang="cs-CZ" dirty="0"/>
              <a:t>portál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9432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8a9ac4-60f6-4978-8be3-644856f48e08">
      <Terms xmlns="http://schemas.microsoft.com/office/infopath/2007/PartnerControls"/>
    </lcf76f155ced4ddcb4097134ff3c332f>
    <TaxCatchAll xmlns="461c17e8-4211-4af9-a2dd-2e4f0aab68e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7" ma:contentTypeDescription="Vytvoří nový dokument" ma:contentTypeScope="" ma:versionID="735a69f0abbf35dc97803be8cff689c5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0690848d3950b895f818d913de834e39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Značky obrázků" ma:readOnly="false" ma:fieldId="{5cf76f15-5ced-4ddc-b409-7134ff3c332f}" ma:taxonomyMulti="true" ma:sspId="da1cfeeb-5047-4221-9d09-5b72badc8f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a34e7b5-0eb6-4ad6-9a7e-851138e3579d}" ma:internalName="TaxCatchAll" ma:showField="CatchAllData" ma:web="461c17e8-4211-4af9-a2dd-2e4f0aab68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ECB48E-3E53-44F8-B959-41BA35282D0C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2d8a9ac4-60f6-4978-8be3-644856f48e08"/>
    <ds:schemaRef ds:uri="http://schemas.openxmlformats.org/package/2006/metadata/core-properties"/>
    <ds:schemaRef ds:uri="http://purl.org/dc/terms/"/>
    <ds:schemaRef ds:uri="461c17e8-4211-4af9-a2dd-2e4f0aab68e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4183A99-D0D2-4649-85FC-26F692B7FC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9ac4-60f6-4978-8be3-644856f48e08"/>
    <ds:schemaRef ds:uri="461c17e8-4211-4af9-a2dd-2e4f0aab6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2B1B49-A3B8-4DF5-81CE-A0E6DC1CA7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2251</TotalTime>
  <Words>1380</Words>
  <Application>Microsoft Office PowerPoint</Application>
  <PresentationFormat>Širokoúhlá obrazovka</PresentationFormat>
  <Paragraphs>199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0" baseType="lpstr">
      <vt:lpstr>Rockwell</vt:lpstr>
      <vt:lpstr>Rockwell Condensed</vt:lpstr>
      <vt:lpstr>Wingdings</vt:lpstr>
      <vt:lpstr>Dřevo</vt:lpstr>
      <vt:lpstr>Fundraising</vt:lpstr>
      <vt:lpstr>Zkušenosti s Fundraisingem</vt:lpstr>
      <vt:lpstr>Co je fundraising</vt:lpstr>
      <vt:lpstr>Kdo je zapojen do fundraisingu</vt:lpstr>
      <vt:lpstr>Proč fundraising?</vt:lpstr>
      <vt:lpstr>Proč fundraising?</vt:lpstr>
      <vt:lpstr>Zásady fundraisingu</vt:lpstr>
      <vt:lpstr>Informační zdroje o Fundraisingu</vt:lpstr>
      <vt:lpstr>Způsoby fundraisingu</vt:lpstr>
      <vt:lpstr>Grantový Fundraising</vt:lpstr>
      <vt:lpstr>Grantový Fundraising</vt:lpstr>
      <vt:lpstr>Nadace</vt:lpstr>
      <vt:lpstr>Nadace</vt:lpstr>
      <vt:lpstr>firemní fundraising</vt:lpstr>
      <vt:lpstr>firemní fundraising</vt:lpstr>
      <vt:lpstr>Individuální fundraising</vt:lpstr>
      <vt:lpstr>Individuální fundraising</vt:lpstr>
      <vt:lpstr>Nástroje na Individuální fundraising</vt:lpstr>
      <vt:lpstr>Srovnání fundraisingu v ČR a světě</vt:lpstr>
      <vt:lpstr>Grantový diář</vt:lpstr>
      <vt:lpstr>Fundraising v YMCA praha</vt:lpstr>
      <vt:lpstr>Fundraising v YMCA praha</vt:lpstr>
      <vt:lpstr>Fundraising v YMCA praha</vt:lpstr>
      <vt:lpstr>Fundraising v YMCA praha</vt:lpstr>
      <vt:lpstr>Účastnické Poplatky</vt:lpstr>
      <vt:lpstr>Komunikace s dárci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Jednotlivé fáze projektu</dc:title>
  <dc:creator>Petr Bruna</dc:creator>
  <cp:lastModifiedBy>Petr Bruna (YMCA Praha)</cp:lastModifiedBy>
  <cp:revision>119</cp:revision>
  <dcterms:created xsi:type="dcterms:W3CDTF">2018-08-07T09:49:42Z</dcterms:created>
  <dcterms:modified xsi:type="dcterms:W3CDTF">2023-11-03T13:42:31Z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</Properties>
</file>