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9" r:id="rId6"/>
    <p:sldId id="268" r:id="rId7"/>
    <p:sldId id="257" r:id="rId8"/>
    <p:sldId id="273" r:id="rId9"/>
    <p:sldId id="272" r:id="rId10"/>
    <p:sldId id="258" r:id="rId11"/>
    <p:sldId id="259" r:id="rId12"/>
    <p:sldId id="270" r:id="rId13"/>
    <p:sldId id="276" r:id="rId14"/>
    <p:sldId id="274" r:id="rId15"/>
    <p:sldId id="262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A6919A-9A74-FBC7-FC9B-056372FF0B4B}" v="78" dt="2022-03-29T13:59:38.307"/>
    <p1510:client id="{46E23B1B-4C59-02A7-11AE-81F618148DD2}" v="6" dt="2023-09-15T06:28:25.394"/>
    <p1510:client id="{AD982976-F5CA-B732-866B-91C24B9E9FFF}" v="26" dt="2020-09-13T17:16:28.784"/>
    <p1510:client id="{E341B4E4-8BB5-DCE9-DB88-D83A2E89DF1B}" v="1231" dt="2022-03-28T20:06:10.966"/>
    <p1510:client id="{FB42BB34-36E1-FBE3-B5C2-409DCB8F0466}" v="223" dt="2022-03-29T07:00:56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9/15/2023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Cíle projektu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Na příkladu fiktivního projektu cyklu integračních příměstských táborů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</a:t>
            </a:r>
            <a:br>
              <a:rPr lang="cs-CZ" dirty="0"/>
            </a:br>
            <a:r>
              <a:rPr lang="cs-CZ" sz="3600" dirty="0"/>
              <a:t>aneb jak si měřit dosahování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9E3611"/>
              </a:buClr>
              <a:buFont typeface="Wingdings"/>
              <a:buChar char="§"/>
            </a:pPr>
            <a:endParaRPr lang="cs-CZ" sz="2400" dirty="0">
              <a:ea typeface="+mn-lt"/>
              <a:cs typeface="+mn-lt"/>
            </a:endParaRPr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>
                <a:ea typeface="+mn-lt"/>
                <a:cs typeface="+mn-lt"/>
              </a:rPr>
              <a:t>Vzájemná</a:t>
            </a:r>
            <a:r>
              <a:rPr lang="cs-CZ" sz="2400" dirty="0"/>
              <a:t> socializace dětí z Čech a Ukrajiny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3 hodiny denně společných aktivit pro celkem 100 dětí</a:t>
            </a:r>
            <a:br>
              <a:rPr lang="cs-CZ" sz="2400" dirty="0"/>
            </a:br>
            <a:endParaRPr lang="cs-CZ" sz="2400" dirty="0"/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/>
              <a:t>Podpora komunity, dobrovolnictví a vzájemné propojení rodin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na závěr každého turnusu moderovaná aktivita a společné jídlo pro celé rodiny (až 200 lidí)</a:t>
            </a:r>
            <a:br>
              <a:rPr lang="cs-CZ" sz="2400" dirty="0"/>
            </a:br>
            <a:endParaRPr lang="cs-CZ" sz="2400" dirty="0"/>
          </a:p>
          <a:p>
            <a:pPr>
              <a:buClr>
                <a:srgbClr val="9E3611"/>
              </a:buClr>
              <a:buFont typeface="Wingdings"/>
              <a:buChar char="§"/>
            </a:pPr>
            <a:r>
              <a:rPr lang="cs-CZ" sz="2400" dirty="0"/>
              <a:t>Pracovní a finanční osamostatnění rodičů - uprchlíků, možnost začlenění do pracovního/studijního života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cs-CZ" sz="2400" dirty="0"/>
              <a:t>Výstup: 8 hodin denně možnost pro rodiče věnovat se vlastním aktivitám</a:t>
            </a:r>
          </a:p>
        </p:txBody>
      </p:sp>
    </p:spTree>
    <p:extLst>
      <p:ext uri="{BB962C8B-B14F-4D97-AF65-F5344CB8AC3E}">
        <p14:creationId xmlns:p14="http://schemas.microsoft.com/office/powerpoint/2010/main" val="52494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b="1" u="sng" dirty="0"/>
              <a:t>Cílová skupina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lidi, kteří mají z projektu užitek</a:t>
            </a:r>
            <a:br>
              <a:rPr lang="cs-CZ" dirty="0"/>
            </a:br>
            <a:r>
              <a:rPr lang="cs-CZ" dirty="0"/>
              <a:t>ideálně víme velikost skupiny a její strukturu, jak se jim změní život díky realizaci projektu a jak je motivovat k účasti v projektu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u="sng" dirty="0"/>
              <a:t>Účastníci příměstských táborů</a:t>
            </a:r>
          </a:p>
          <a:p>
            <a:r>
              <a:rPr lang="cs-CZ" dirty="0"/>
              <a:t>Počet: 50 českých dětí + 50 ukrajinských dětí</a:t>
            </a:r>
          </a:p>
          <a:p>
            <a:pPr>
              <a:buClr>
                <a:srgbClr val="9E3611"/>
              </a:buClr>
            </a:pPr>
            <a:r>
              <a:rPr lang="cs-CZ" dirty="0"/>
              <a:t>Specifikace: bydliště / věk</a:t>
            </a:r>
          </a:p>
          <a:p>
            <a:r>
              <a:rPr lang="cs-CZ" dirty="0"/>
              <a:t>Otázka „náboru“, jak šířit informaci o táborech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u="sng" dirty="0"/>
              <a:t>Rodiče</a:t>
            </a:r>
          </a:p>
          <a:p>
            <a:r>
              <a:rPr lang="cs-CZ" dirty="0"/>
              <a:t>Počet: až 200 českých a ukrajinských rodičů / prarodičů /sourozenců / jiných příbuzných</a:t>
            </a:r>
          </a:p>
          <a:p>
            <a:pPr>
              <a:buClr>
                <a:srgbClr val="9E3611"/>
              </a:buClr>
            </a:pPr>
            <a:r>
              <a:rPr lang="cs-CZ" dirty="0">
                <a:ea typeface="+mn-lt"/>
                <a:cs typeface="+mn-lt"/>
              </a:rPr>
              <a:t>Posílení komunitního života, angažovanosti, společenských kontaktů, uznání</a:t>
            </a:r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3652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sz="2400" b="1" u="sng" dirty="0"/>
          </a:p>
          <a:p>
            <a:pPr marL="0" indent="0">
              <a:buNone/>
            </a:pPr>
            <a:r>
              <a:rPr lang="cs-CZ" sz="2400" b="1" u="sng" dirty="0"/>
              <a:t>Pečující osoby</a:t>
            </a:r>
          </a:p>
          <a:p>
            <a:r>
              <a:rPr lang="cs-CZ" sz="2400" dirty="0"/>
              <a:t>20 učitelů/učitelek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Vypracování metodiky / programové náplně / úvodní zaškolení / příprava</a:t>
            </a:r>
          </a:p>
          <a:p>
            <a:pPr>
              <a:buClr>
                <a:srgbClr val="9E3611"/>
              </a:buClr>
            </a:pPr>
            <a:endParaRPr lang="cs-CZ" sz="2400" dirty="0"/>
          </a:p>
          <a:p>
            <a:pPr marL="0" indent="0">
              <a:buNone/>
            </a:pPr>
            <a:r>
              <a:rPr lang="cs-CZ" sz="2400" b="1" u="sng" dirty="0"/>
              <a:t>Širší veřejnost</a:t>
            </a:r>
          </a:p>
          <a:p>
            <a:pPr lvl="0"/>
            <a:r>
              <a:rPr lang="cs-CZ" sz="2400" dirty="0"/>
              <a:t>Medializací a prezentací dobrých příkladů ovlivňovat společenský diskurz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86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Partnerství a síťování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lvl="0"/>
            <a:r>
              <a:rPr lang="cs-CZ" sz="3100" dirty="0"/>
              <a:t>Velmi důležité zvláště pro začátek projektu, ale i zdárný průběh</a:t>
            </a:r>
          </a:p>
          <a:p>
            <a:pPr lvl="0"/>
            <a:endParaRPr lang="cs-CZ" sz="3100" dirty="0"/>
          </a:p>
          <a:p>
            <a:r>
              <a:rPr lang="cs-CZ" sz="3100" dirty="0"/>
              <a:t>Výměna informací, předcházení konfliktů, sdílení know-how, zvyšování kompetencí, zvyšování důvěryhodnosti </a:t>
            </a:r>
          </a:p>
          <a:p>
            <a:endParaRPr lang="cs-CZ" sz="3100" dirty="0"/>
          </a:p>
          <a:p>
            <a:r>
              <a:rPr lang="cs-CZ" sz="3100" dirty="0"/>
              <a:t>místní samospráva (sociální / školské / bytové odbory), SUZ (Správa uprchlických zařízení), Úřad práce, další neziskové organizace pracující s migranty (Charita, OPU, </a:t>
            </a:r>
            <a:r>
              <a:rPr lang="cs-CZ" sz="3100" dirty="0" err="1"/>
              <a:t>InBáze</a:t>
            </a:r>
            <a:r>
              <a:rPr lang="cs-CZ" sz="3100" dirty="0"/>
              <a:t>, SIMI), církev atd.</a:t>
            </a:r>
          </a:p>
          <a:p>
            <a:pPr marL="0" indent="0">
              <a:buNone/>
            </a:pPr>
            <a:endParaRPr lang="cs-CZ" sz="3100" dirty="0"/>
          </a:p>
          <a:p>
            <a:r>
              <a:rPr lang="cs-CZ" sz="3100" dirty="0"/>
              <a:t>Další partneři: knihovna, kavárna, potravinová banka, místní zájmové a volnočasové spolky,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7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</a:t>
            </a:r>
            <a:r>
              <a:rPr lang="cs-CZ" dirty="0" err="1"/>
              <a:t>Trojimperativ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58" y="2093976"/>
            <a:ext cx="5666180" cy="4244166"/>
          </a:xfrm>
        </p:spPr>
      </p:pic>
    </p:spTree>
    <p:extLst>
      <p:ext uri="{BB962C8B-B14F-4D97-AF65-F5344CB8AC3E}">
        <p14:creationId xmlns:p14="http://schemas.microsoft.com/office/powerpoint/2010/main" val="130487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cyklus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" y="1942008"/>
            <a:ext cx="10343844" cy="3985455"/>
          </a:xfrm>
        </p:spPr>
      </p:pic>
    </p:spTree>
    <p:extLst>
      <p:ext uri="{BB962C8B-B14F-4D97-AF65-F5344CB8AC3E}">
        <p14:creationId xmlns:p14="http://schemas.microsoft.com/office/powerpoint/2010/main" val="2053486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Při popisu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9E3611"/>
              </a:buClr>
            </a:pPr>
            <a:r>
              <a:rPr lang="cs-CZ" sz="2400" dirty="0"/>
              <a:t>Buďte struční, jasní, přehlední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Nebuďte rozvláční, žádný hodnotitel nechce číst bezobsažné omáčky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Ukažte svoje obeznámení a zaujetí pro téma včetně motivace</a:t>
            </a:r>
          </a:p>
          <a:p>
            <a:pPr>
              <a:buClr>
                <a:srgbClr val="9E3611"/>
              </a:buClr>
            </a:pPr>
            <a:r>
              <a:rPr lang="cs-CZ" sz="2400" dirty="0"/>
              <a:t>Pište v souvislých větách nebo v bodech, co je vám bližší, ale pro hodnotitele jsou strukturovanost a logičnost důležité</a:t>
            </a:r>
          </a:p>
          <a:p>
            <a:pPr>
              <a:buClr>
                <a:srgbClr val="9E3611"/>
              </a:buClr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717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/>
              <a:t>Kontext / výchozí situace / POTŘEBNOST</a:t>
            </a:r>
            <a:br>
              <a:rPr lang="cs-CZ" dirty="0"/>
            </a:br>
            <a:r>
              <a:rPr lang="cs-CZ" sz="3600" dirty="0"/>
              <a:t>ALIAS</a:t>
            </a:r>
            <a:br>
              <a:rPr lang="cs-CZ" sz="3600" dirty="0"/>
            </a:br>
            <a:r>
              <a:rPr lang="cs-CZ" sz="3600" dirty="0"/>
              <a:t> JAKÁ JE MOMENTÁLNÍ REALITA A CO JE NUTNÉ NA NÍ ZMĚNIT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cs-CZ" sz="2800" dirty="0"/>
          </a:p>
          <a:p>
            <a:r>
              <a:rPr lang="cs-CZ" sz="2800" dirty="0">
                <a:ea typeface="+mn-lt"/>
                <a:cs typeface="+mn-lt"/>
              </a:rPr>
              <a:t>Aktuální realita: Příchod velkého množství uprchlíků, potřeba jejich integrace včetně zajištění výuky dětí v českém jazyce a umožnění rodičům pracovat</a:t>
            </a:r>
          </a:p>
          <a:p>
            <a:r>
              <a:rPr lang="cs-CZ" sz="2800" dirty="0">
                <a:ea typeface="+mn-lt"/>
                <a:cs typeface="+mn-lt"/>
              </a:rPr>
              <a:t>Pro proces začlenění nemá stát dostatečné kapacity, důležitá součinnost firemního, neziskového a obecně občanského sektoru</a:t>
            </a:r>
            <a:endParaRPr lang="cs-CZ" sz="2800" dirty="0"/>
          </a:p>
          <a:p>
            <a:r>
              <a:rPr lang="cs-CZ" sz="2800" dirty="0"/>
              <a:t>Obecně zájem o formu příměstského táboru (kombinace vzdělání, hlídání, socializace) a vhodný nástroj v mimoškolní době</a:t>
            </a:r>
          </a:p>
        </p:txBody>
      </p:sp>
    </p:spTree>
    <p:extLst>
      <p:ext uri="{BB962C8B-B14F-4D97-AF65-F5344CB8AC3E}">
        <p14:creationId xmlns:p14="http://schemas.microsoft.com/office/powerpoint/2010/main" val="134732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Kontext / výchozí situace / POTŘEBNOST</a:t>
            </a:r>
            <a:br>
              <a:rPr lang="cs-CZ" dirty="0"/>
            </a:br>
            <a:r>
              <a:rPr lang="cs-CZ" sz="3600" dirty="0"/>
              <a:t>ALIAS</a:t>
            </a:r>
            <a:br>
              <a:rPr lang="cs-CZ" sz="3600" dirty="0"/>
            </a:br>
            <a:r>
              <a:rPr lang="cs-CZ" sz="3600" dirty="0"/>
              <a:t> JAKÁ JE MOMENTÁLNÍ REALITA A CO JE NUTNÉ NA NÍ ZMĚNIT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sz="3600" dirty="0"/>
          </a:p>
          <a:p>
            <a:pPr>
              <a:buClr>
                <a:srgbClr val="9E3611"/>
              </a:buClr>
            </a:pPr>
            <a:r>
              <a:rPr lang="cs-CZ" sz="3200" dirty="0"/>
              <a:t>Zkušenosti a kapacity provozovatele: dlouhodobé angažmá v oblasti tvorby příměstských táborů a obecně práce s dětmi a mládeží</a:t>
            </a:r>
          </a:p>
          <a:p>
            <a:pPr>
              <a:buClr>
                <a:srgbClr val="9E3611"/>
              </a:buClr>
            </a:pPr>
            <a:r>
              <a:rPr lang="cs-CZ" sz="3200" dirty="0"/>
              <a:t>Vnitřní motivace: pomoc lidem v nouzi, mám mezi kamarády Ukrajince, baví mě práce s dětmi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71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Stanovení cílů dle metody </a:t>
            </a:r>
            <a:r>
              <a:rPr lang="cs-CZ" dirty="0" err="1"/>
              <a:t>smart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cs-CZ" sz="2400" u="sng" dirty="0"/>
          </a:p>
          <a:p>
            <a:r>
              <a:rPr lang="cs-CZ" sz="2400" u="sng" dirty="0"/>
              <a:t>SPECIFIC</a:t>
            </a:r>
            <a:r>
              <a:rPr lang="cs-CZ" sz="2400" dirty="0"/>
              <a:t> – konkrétní, jednoduché, jasné </a:t>
            </a:r>
          </a:p>
          <a:p>
            <a:endParaRPr lang="cs-CZ" sz="2400" dirty="0"/>
          </a:p>
          <a:p>
            <a:r>
              <a:rPr lang="cs-CZ" sz="2400" u="sng" dirty="0"/>
              <a:t>MEASURABLE</a:t>
            </a:r>
            <a:r>
              <a:rPr lang="cs-CZ" sz="2400" dirty="0"/>
              <a:t> – měřitelné, motivující, smysluplné; s nastavenými kritérii a metrikou</a:t>
            </a:r>
          </a:p>
          <a:p>
            <a:endParaRPr lang="cs-CZ" sz="2400" dirty="0"/>
          </a:p>
          <a:p>
            <a:r>
              <a:rPr lang="cs-CZ" sz="2400" u="sng" dirty="0"/>
              <a:t>ACHIEVABLE</a:t>
            </a:r>
            <a:r>
              <a:rPr lang="cs-CZ" sz="2400" dirty="0"/>
              <a:t> – dosažitelné výsledky, </a:t>
            </a:r>
            <a:r>
              <a:rPr lang="cs-CZ" sz="2400" dirty="0">
                <a:ea typeface="+mn-lt"/>
                <a:cs typeface="+mn-lt"/>
              </a:rPr>
              <a:t>realistické, v rámci možností, </a:t>
            </a:r>
          </a:p>
          <a:p>
            <a:endParaRPr lang="cs-CZ" sz="2400" dirty="0"/>
          </a:p>
          <a:p>
            <a:r>
              <a:rPr lang="cs-CZ" sz="2400" u="sng" dirty="0"/>
              <a:t>RELEVANT</a:t>
            </a:r>
            <a:r>
              <a:rPr lang="cs-CZ" sz="2400" dirty="0"/>
              <a:t> – stojí to za to, je na to vhodná doba, ladí to s mým životním přístupem</a:t>
            </a:r>
          </a:p>
          <a:p>
            <a:endParaRPr lang="cs-CZ" sz="2400" dirty="0"/>
          </a:p>
          <a:p>
            <a:r>
              <a:rPr lang="cs-CZ" sz="2400" u="sng" dirty="0"/>
              <a:t>TIME-BOUND</a:t>
            </a:r>
            <a:r>
              <a:rPr lang="cs-CZ" sz="2400" dirty="0"/>
              <a:t> – časově dosažitelné, definované v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826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/>
              <a:t>cílE</a:t>
            </a:r>
            <a:r>
              <a:rPr lang="cs-CZ" dirty="0"/>
              <a:t> </a:t>
            </a:r>
            <a:br>
              <a:rPr lang="cs-CZ" dirty="0"/>
            </a:br>
            <a:r>
              <a:rPr lang="cs-CZ" sz="3600" dirty="0"/>
              <a:t>ANEB ODPOVĚDI NA DEFINOVANÉ PROBLÉMY A JEJICH PŘÍČINY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cs-CZ" u="sng" dirty="0"/>
          </a:p>
          <a:p>
            <a:r>
              <a:rPr lang="cs-CZ" sz="2800" dirty="0"/>
              <a:t>Důležité je odstupňování cílů, od hlavních po specifické, a odlišení toho, co je cílem a co nástrojem/výstupem</a:t>
            </a:r>
            <a:endParaRPr lang="cs-CZ" sz="2800" u="sng" dirty="0"/>
          </a:p>
          <a:p>
            <a:endParaRPr lang="cs-CZ" sz="2800" u="sng" dirty="0"/>
          </a:p>
          <a:p>
            <a:r>
              <a:rPr lang="cs-CZ" sz="2800" b="1" dirty="0"/>
              <a:t>Hlavní cíl / obecný záměr / </a:t>
            </a:r>
            <a:r>
              <a:rPr lang="cs-CZ" sz="2800" b="1" dirty="0" err="1"/>
              <a:t>overall</a:t>
            </a:r>
            <a:r>
              <a:rPr lang="cs-CZ" sz="2800" b="1" dirty="0"/>
              <a:t> </a:t>
            </a:r>
            <a:r>
              <a:rPr lang="cs-CZ" sz="2800" b="1" dirty="0" err="1"/>
              <a:t>goal</a:t>
            </a:r>
            <a:r>
              <a:rPr lang="cs-CZ" sz="2800" b="1" dirty="0"/>
              <a:t> / </a:t>
            </a:r>
            <a:r>
              <a:rPr lang="cs-CZ" sz="2800" b="1" dirty="0" err="1"/>
              <a:t>impact</a:t>
            </a:r>
            <a:r>
              <a:rPr lang="cs-CZ" sz="2800" b="1" dirty="0"/>
              <a:t> </a:t>
            </a:r>
          </a:p>
          <a:p>
            <a:pPr marL="0" indent="0">
              <a:buNone/>
            </a:pPr>
            <a:r>
              <a:rPr lang="cs-CZ" sz="2800" dirty="0"/>
              <a:t>Češi a uprchlíci mají k sobě pozitivní přístup, uprchlíci se cítí přijímáni a Češi je vnímají jako našince, obě skupiny </a:t>
            </a:r>
            <a:r>
              <a:rPr lang="cs-CZ" sz="2800" dirty="0">
                <a:ea typeface="+mn-lt"/>
                <a:cs typeface="+mn-lt"/>
              </a:rPr>
              <a:t>navážou mezi sebou osobní vztahy a navzájem se od sebe učí</a:t>
            </a:r>
          </a:p>
        </p:txBody>
      </p:sp>
    </p:spTree>
    <p:extLst>
      <p:ext uri="{BB962C8B-B14F-4D97-AF65-F5344CB8AC3E}">
        <p14:creationId xmlns:p14="http://schemas.microsoft.com/office/powerpoint/2010/main" val="1789023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 a výstupy </a:t>
            </a:r>
            <a:br>
              <a:rPr lang="cs-CZ" dirty="0"/>
            </a:br>
            <a:r>
              <a:rPr lang="cs-CZ" sz="3600" dirty="0"/>
              <a:t>aneb jak si měřit dosahování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484555"/>
            <a:ext cx="10058400" cy="5002306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cs-CZ" sz="2800" dirty="0"/>
          </a:p>
          <a:p>
            <a:r>
              <a:rPr lang="cs-CZ" sz="2800" dirty="0"/>
              <a:t>Pedagogická péče s dětmi původem z Čech a Ukrajiny</a:t>
            </a:r>
          </a:p>
          <a:p>
            <a:pPr marL="0" indent="0">
              <a:buNone/>
            </a:pPr>
            <a:r>
              <a:rPr lang="cs-CZ" sz="2800" dirty="0"/>
              <a:t> Výstup: uspořádání 5 x 2 paralelních příměstských táborů pro celkem 100 dětí (50 z Ukrajiny, 50 z Česka)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Výuka českého jazyka a seznámení s českou kulturou</a:t>
            </a:r>
          </a:p>
          <a:p>
            <a:pPr marL="0" indent="0">
              <a:buNone/>
            </a:pPr>
            <a:r>
              <a:rPr lang="cs-CZ" sz="2800" dirty="0"/>
              <a:t> Výstup: 2 hodiny integračních kurzů denně pro celkem 50 ukrajinských dětí</a:t>
            </a:r>
          </a:p>
        </p:txBody>
      </p:sp>
    </p:spTree>
    <p:extLst>
      <p:ext uri="{BB962C8B-B14F-4D97-AF65-F5344CB8AC3E}">
        <p14:creationId xmlns:p14="http://schemas.microsoft.com/office/powerpoint/2010/main" val="2400065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7" ma:contentTypeDescription="Vytvoří nový dokument" ma:contentTypeScope="" ma:versionID="735a69f0abbf35dc97803be8cff689c5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690848d3950b895f818d913de834e39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Props1.xml><?xml version="1.0" encoding="utf-8"?>
<ds:datastoreItem xmlns:ds="http://schemas.openxmlformats.org/officeDocument/2006/customXml" ds:itemID="{E6C73D90-57FD-4E04-8F31-28AA710B25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24A250-B7D2-4C8F-813F-EB6B0238B1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47A616-A94B-4433-8CF3-70F6D0B38522}">
  <ds:schemaRefs>
    <ds:schemaRef ds:uri="http://schemas.microsoft.com/office/2006/metadata/properties"/>
    <ds:schemaRef ds:uri="http://schemas.microsoft.com/office/infopath/2007/PartnerControls"/>
    <ds:schemaRef ds:uri="2d8a9ac4-60f6-4978-8be3-644856f48e08"/>
    <ds:schemaRef ds:uri="461c17e8-4211-4af9-a2dd-2e4f0aab68e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869</TotalTime>
  <Words>687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Dřevo</vt:lpstr>
      <vt:lpstr>Cíle projektu</vt:lpstr>
      <vt:lpstr>Projektový Trojimperativ</vt:lpstr>
      <vt:lpstr>Projektový cyklus</vt:lpstr>
      <vt:lpstr>Při popisu projektu</vt:lpstr>
      <vt:lpstr> Kontext / výchozí situace / POTŘEBNOST ALIAS  JAKÁ JE MOMENTÁLNÍ REALITA A CO JE NUTNÉ NA NÍ ZMĚNIT </vt:lpstr>
      <vt:lpstr>Kontext / výchozí situace / POTŘEBNOST ALIAS  JAKÁ JE MOMENTÁLNÍ REALITA A CO JE NUTNÉ NA NÍ ZMĚNIT</vt:lpstr>
      <vt:lpstr>Stanovení cílů dle metody smart</vt:lpstr>
      <vt:lpstr>cílE  ANEB ODPOVĚDI NA DEFINOVANÉ PROBLÉMY A JEJICH PŘÍČINY </vt:lpstr>
      <vt:lpstr>Dílčí cíle a výstupy  aneb jak si měřit dosahování cíle</vt:lpstr>
      <vt:lpstr>Dílčí cíle aneb jak si měřit dosahování cíle</vt:lpstr>
      <vt:lpstr>Cílová skupina</vt:lpstr>
      <vt:lpstr>Cílová skupina</vt:lpstr>
      <vt:lpstr>Partnerství a síťování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Petr Bruna (YMCA Praha)</cp:lastModifiedBy>
  <cp:revision>375</cp:revision>
  <dcterms:created xsi:type="dcterms:W3CDTF">2018-08-07T09:49:42Z</dcterms:created>
  <dcterms:modified xsi:type="dcterms:W3CDTF">2023-09-15T07:33:07Z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