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21.09.2022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584" y="1844824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4800" b="1" dirty="0">
                <a:solidFill>
                  <a:schemeClr val="tx1"/>
                </a:solidFill>
                <a:latin typeface="Bookman Old Style" pitchFamily="18" charset="0"/>
              </a:rPr>
              <a:t>Supervize</a:t>
            </a:r>
            <a:r>
              <a:rPr lang="cs-CZ" sz="4400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  <a:br>
              <a:rPr lang="cs-CZ" sz="4400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000" dirty="0">
                <a:latin typeface="Bookman Old Style" pitchFamily="18" charset="0"/>
              </a:rPr>
              <a:t>pro sociální pracovníky</a:t>
            </a:r>
            <a:br>
              <a:rPr lang="cs-CZ" sz="4000" dirty="0">
                <a:latin typeface="Bookman Old Style" pitchFamily="18" charset="0"/>
              </a:rPr>
            </a:br>
            <a:r>
              <a:rPr lang="cs-CZ" sz="4000" dirty="0">
                <a:latin typeface="Bookman Old Style" pitchFamily="18" charset="0"/>
              </a:rPr>
              <a:t>pro speciální pedagogy</a:t>
            </a:r>
            <a:br>
              <a:rPr lang="cs-CZ" sz="4400" dirty="0">
                <a:latin typeface="Bookman Old Style" pitchFamily="18" charset="0"/>
              </a:rPr>
            </a:br>
            <a:endParaRPr lang="cs-CZ" sz="4400" dirty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dirty="0">
                <a:latin typeface="Comic Sans MS" pitchFamily="66" charset="0"/>
              </a:rPr>
              <a:t>			22</a:t>
            </a:r>
            <a:r>
              <a:rPr lang="cs-CZ" b="1" dirty="0">
                <a:latin typeface="Bookman Old Style" pitchFamily="18" charset="0"/>
              </a:rPr>
              <a:t>. září 2022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12875"/>
            <a:ext cx="7772400" cy="511175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/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Výstup z prázdninové praxe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Rozdělení do skupin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Časový harmonogram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Praxe bloková specializační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Praxe k absolutoriu</a:t>
            </a:r>
          </a:p>
          <a:p>
            <a:pPr marL="533400" indent="-533400" eaLnBrk="1" hangingPunct="1">
              <a:lnSpc>
                <a:spcPct val="150000"/>
              </a:lnSpc>
              <a:buClr>
                <a:schemeClr val="tx1"/>
              </a:buClr>
              <a:buFont typeface="Times New Roman" pitchFamily="18" charset="-18"/>
              <a:buAutoNum type="arabicPeriod"/>
            </a:pPr>
            <a:r>
              <a:rPr lang="cs-CZ" sz="2400" dirty="0"/>
              <a:t>Podmínky získání zápočtu za Supervizi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/>
              <a:t>PRÁZDNINOVÁ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/>
              <a:t>Zpráva – do </a:t>
            </a:r>
            <a:r>
              <a:rPr lang="cs-CZ" dirty="0" err="1"/>
              <a:t>odevzdávárny</a:t>
            </a:r>
            <a:r>
              <a:rPr lang="cs-CZ" dirty="0"/>
              <a:t>/emailu vedoucímu své nové  seminární skupiny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dirty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dirty="0"/>
              <a:t>K zápočtu: IPP, zpráva z praxe, hodnocení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</a:pPr>
            <a:endParaRPr lang="cs-CZ" sz="2400" dirty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dirty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ROZDĚLENÍ DO SKUPIN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530725"/>
          </a:xfrm>
        </p:spPr>
        <p:txBody>
          <a:bodyPr>
            <a:normAutofit lnSpcReduction="10000"/>
          </a:bodyPr>
          <a:lstStyle/>
          <a:p>
            <a:pPr marL="711200" indent="-711200">
              <a:buFont typeface="Wingdings" pitchFamily="2" charset="2"/>
              <a:buNone/>
              <a:defRPr/>
            </a:pPr>
            <a:r>
              <a:rPr lang="cs-CZ" sz="4000" u="sng" dirty="0"/>
              <a:t>3 SUPERVIZNÍ SKUPINY</a:t>
            </a:r>
          </a:p>
          <a:p>
            <a:pPr marL="711200" indent="-711200">
              <a:buFont typeface="Wingdings" pitchFamily="2" charset="2"/>
              <a:buNone/>
              <a:defRPr/>
            </a:pPr>
            <a:endParaRPr lang="cs-CZ" sz="800" dirty="0">
              <a:solidFill>
                <a:srgbClr val="AAA8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1200" indent="-711200">
              <a:buNone/>
              <a:defRPr/>
            </a:pPr>
            <a:r>
              <a:rPr lang="cs-CZ" sz="3600" dirty="0"/>
              <a:t>A: Hana Čížková, Alan Křišťan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/>
              <a:t>B: Marie Ortová, Vojtěch Sivek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sz="3600" dirty="0"/>
              <a:t>C: Tereza </a:t>
            </a:r>
            <a:r>
              <a:rPr lang="cs-CZ" sz="3600" dirty="0" err="1"/>
              <a:t>Najbrtová</a:t>
            </a:r>
            <a:r>
              <a:rPr lang="cs-CZ" sz="3600" dirty="0"/>
              <a:t>, Anna Juráčková</a:t>
            </a:r>
          </a:p>
          <a:p>
            <a:pPr marL="711200" indent="-711200">
              <a:buFont typeface="Wingdings" pitchFamily="2" charset="2"/>
              <a:buNone/>
              <a:defRPr/>
            </a:pPr>
            <a:endParaRPr lang="cs-CZ" dirty="0">
              <a:solidFill>
                <a:srgbClr val="AAA854"/>
              </a:solidFill>
            </a:endParaRP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Zapisování: od 26. září (17:00) do 29. září</a:t>
            </a:r>
          </a:p>
          <a:p>
            <a:pPr marL="711200" indent="-711200">
              <a:buFont typeface="Wingdings" pitchFamily="2" charset="2"/>
              <a:buNone/>
              <a:defRPr/>
            </a:pPr>
            <a:r>
              <a:rPr lang="cs-CZ" dirty="0">
                <a:solidFill>
                  <a:srgbClr val="C00000"/>
                </a:solidFill>
              </a:rPr>
              <a:t>Rozpis v </a:t>
            </a:r>
            <a:r>
              <a:rPr lang="cs-CZ" dirty="0" err="1">
                <a:solidFill>
                  <a:srgbClr val="C00000"/>
                </a:solidFill>
              </a:rPr>
              <a:t>Isu</a:t>
            </a:r>
            <a:r>
              <a:rPr lang="cs-CZ" dirty="0">
                <a:solidFill>
                  <a:srgbClr val="C00000"/>
                </a:solidFill>
              </a:rPr>
              <a:t> u předmětu</a:t>
            </a:r>
          </a:p>
          <a:p>
            <a:pPr marL="711200" indent="-711200" algn="ctr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/>
              <a:t>Časový harmonogram praxí a metodických seminářů</a:t>
            </a: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7338"/>
            <a:ext cx="8424936" cy="53006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1800" dirty="0"/>
              <a:t>22. 9.		Úvodní seminář pro celý ročník</a:t>
            </a:r>
          </a:p>
          <a:p>
            <a:pPr>
              <a:buFont typeface="Wingdings" pitchFamily="2" charset="2"/>
              <a:buNone/>
            </a:pPr>
            <a:r>
              <a:rPr lang="cs-CZ" sz="1800" dirty="0"/>
              <a:t>6. 10.		Seminář v </a:t>
            </a:r>
            <a:r>
              <a:rPr lang="cs-CZ" sz="1800" dirty="0" err="1"/>
              <a:t>supervizních</a:t>
            </a:r>
            <a:r>
              <a:rPr lang="cs-CZ" sz="1800" dirty="0"/>
              <a:t> skupinách – reflexe prázdninové praxe</a:t>
            </a:r>
          </a:p>
          <a:p>
            <a:pPr>
              <a:buFont typeface="Wingdings" pitchFamily="2" charset="2"/>
              <a:buNone/>
            </a:pPr>
            <a:r>
              <a:rPr lang="cs-CZ" sz="1800" dirty="0"/>
              <a:t>13. 10.		Seminář v </a:t>
            </a:r>
            <a:r>
              <a:rPr lang="cs-CZ" sz="1800" dirty="0" err="1"/>
              <a:t>supervizních</a:t>
            </a:r>
            <a:r>
              <a:rPr lang="cs-CZ" sz="1800" dirty="0"/>
              <a:t> skupinách</a:t>
            </a:r>
          </a:p>
          <a:p>
            <a:pPr>
              <a:buNone/>
            </a:pPr>
            <a:r>
              <a:rPr lang="cs-CZ" sz="1800" dirty="0"/>
              <a:t>20. 10.		Seminář v </a:t>
            </a:r>
            <a:r>
              <a:rPr lang="cs-CZ" sz="1800" dirty="0" err="1"/>
              <a:t>supervizních</a:t>
            </a:r>
            <a:r>
              <a:rPr lang="cs-CZ" sz="1800" dirty="0"/>
              <a:t> skupinách (IPP)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/>
              <a:t>31. 10. - 25. 11. 	Praxe  bloková specializační</a:t>
            </a:r>
          </a:p>
          <a:p>
            <a:pPr>
              <a:buNone/>
            </a:pPr>
            <a:r>
              <a:rPr lang="cs-CZ" sz="1800" dirty="0"/>
              <a:t>1. 12.		Seminář v </a:t>
            </a:r>
            <a:r>
              <a:rPr lang="cs-CZ" sz="1800" dirty="0" err="1"/>
              <a:t>supervizních</a:t>
            </a:r>
            <a:r>
              <a:rPr lang="cs-CZ" sz="1800" dirty="0"/>
              <a:t> skupinách – reflexe blokové praxe</a:t>
            </a:r>
          </a:p>
          <a:p>
            <a:pPr>
              <a:buNone/>
            </a:pPr>
            <a:r>
              <a:rPr lang="cs-CZ" sz="1600" dirty="0"/>
              <a:t>8. 12.		Seminář v </a:t>
            </a:r>
            <a:r>
              <a:rPr lang="cs-CZ" sz="1600" dirty="0" err="1"/>
              <a:t>supervizních</a:t>
            </a:r>
            <a:r>
              <a:rPr lang="cs-CZ" sz="1600" dirty="0"/>
              <a:t> skupinách</a:t>
            </a:r>
          </a:p>
          <a:p>
            <a:pPr>
              <a:buNone/>
            </a:pPr>
            <a:r>
              <a:rPr lang="cs-CZ" sz="1600" dirty="0"/>
              <a:t>15. 12.		Seminář v </a:t>
            </a:r>
            <a:r>
              <a:rPr lang="cs-CZ" sz="1600" dirty="0" err="1"/>
              <a:t>supervizních</a:t>
            </a:r>
            <a:r>
              <a:rPr lang="cs-CZ" sz="1600" dirty="0"/>
              <a:t> skupinách</a:t>
            </a:r>
          </a:p>
          <a:p>
            <a:pPr>
              <a:buNone/>
            </a:pPr>
            <a:r>
              <a:rPr lang="cs-CZ" sz="1600" dirty="0"/>
              <a:t>2. 2.		Seminář v </a:t>
            </a:r>
            <a:r>
              <a:rPr lang="cs-CZ" sz="1600" dirty="0" err="1"/>
              <a:t>supervizních</a:t>
            </a:r>
            <a:r>
              <a:rPr lang="cs-CZ" sz="1600" dirty="0"/>
              <a:t> skupinách</a:t>
            </a:r>
          </a:p>
          <a:p>
            <a:pPr>
              <a:buNone/>
            </a:pPr>
            <a:r>
              <a:rPr lang="cs-CZ" sz="1400" dirty="0"/>
              <a:t>9. 2.			Seminář v supervizních skupinách</a:t>
            </a:r>
          </a:p>
          <a:p>
            <a:pPr>
              <a:buNone/>
            </a:pPr>
            <a:r>
              <a:rPr lang="cs-CZ" sz="1400" dirty="0"/>
              <a:t>16. 2.		Seminář v </a:t>
            </a:r>
            <a:r>
              <a:rPr lang="cs-CZ" sz="1400" dirty="0" err="1"/>
              <a:t>supervizních</a:t>
            </a:r>
            <a:r>
              <a:rPr lang="cs-CZ" sz="1400" dirty="0"/>
              <a:t> skupinách</a:t>
            </a:r>
          </a:p>
          <a:p>
            <a:pPr>
              <a:buNone/>
            </a:pPr>
            <a:r>
              <a:rPr lang="cs-CZ" sz="1400" dirty="0"/>
              <a:t>23. 2.		Seminář v </a:t>
            </a:r>
            <a:r>
              <a:rPr lang="cs-CZ" sz="1400" dirty="0" err="1"/>
              <a:t>supervizních</a:t>
            </a:r>
            <a:r>
              <a:rPr lang="cs-CZ" sz="1400" dirty="0"/>
              <a:t> skupinách</a:t>
            </a:r>
          </a:p>
          <a:p>
            <a:pPr>
              <a:buNone/>
            </a:pPr>
            <a:r>
              <a:rPr lang="cs-CZ" sz="1400" dirty="0"/>
              <a:t>2. 3.			Seminář v </a:t>
            </a:r>
            <a:r>
              <a:rPr lang="cs-CZ" sz="1400" dirty="0" err="1"/>
              <a:t>supervizních</a:t>
            </a:r>
            <a:r>
              <a:rPr lang="cs-CZ" sz="1400" dirty="0"/>
              <a:t> skupinách</a:t>
            </a:r>
          </a:p>
          <a:p>
            <a:pPr>
              <a:buNone/>
            </a:pPr>
            <a:r>
              <a:rPr lang="cs-CZ" sz="1400" dirty="0"/>
              <a:t>9. 3.			Seminář v supervizních skupinách</a:t>
            </a:r>
          </a:p>
          <a:p>
            <a:pPr>
              <a:buNone/>
            </a:pPr>
            <a:r>
              <a:rPr lang="cs-CZ" sz="1400" dirty="0"/>
              <a:t>16.3.		 Seminář v supervizních skupinách</a:t>
            </a: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18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BLOKOVÁ SPECIALIZAČNÍ: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/>
              <a:t>Výběr dle vlastního profesního zájmu</a:t>
            </a:r>
          </a:p>
          <a:p>
            <a:pPr>
              <a:buFont typeface="Wingdings" pitchFamily="2" charset="2"/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r>
              <a:rPr lang="cs-CZ" dirty="0"/>
              <a:t>Smlouva – včas podat žádost T. </a:t>
            </a:r>
            <a:r>
              <a:rPr lang="cs-CZ" dirty="0" err="1"/>
              <a:t>Najbrtové</a:t>
            </a: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(</a:t>
            </a:r>
            <a:r>
              <a:rPr lang="cs-CZ" dirty="0" err="1"/>
              <a:t>najbrtova</a:t>
            </a:r>
            <a:r>
              <a:rPr lang="cs-CZ" dirty="0"/>
              <a:t>@</a:t>
            </a:r>
            <a:r>
              <a:rPr lang="cs-CZ" dirty="0" err="1"/>
              <a:t>jabok.cz</a:t>
            </a:r>
            <a:r>
              <a:rPr lang="cs-CZ"/>
              <a:t>)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IPP, Zpráva – vedoucímu své skupiny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b="1" dirty="0"/>
              <a:t>Zápočet: IPP+Zpráva+Hodnocení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K ABSOLUTORIU: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Zcela v režii vedoucího absolventské práce, který dává i zápočet.</a:t>
            </a:r>
            <a:endParaRPr lang="cs-CZ" sz="1600" dirty="0"/>
          </a:p>
          <a:p>
            <a:pPr>
              <a:buFont typeface="Wingdings" pitchFamily="2" charset="2"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ZÁPOČET - SUPERVIZE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Docházka dle domluvy v </a:t>
            </a:r>
            <a:r>
              <a:rPr lang="cs-CZ" sz="2400" dirty="0" err="1"/>
              <a:t>supervizní</a:t>
            </a:r>
            <a:r>
              <a:rPr lang="cs-CZ" sz="2400" dirty="0"/>
              <a:t> skupině</a:t>
            </a:r>
          </a:p>
          <a:p>
            <a:pPr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1 x role </a:t>
            </a:r>
            <a:r>
              <a:rPr lang="cs-CZ" sz="2400" dirty="0" err="1"/>
              <a:t>supervidovaného</a:t>
            </a:r>
            <a:r>
              <a:rPr lang="cs-CZ" sz="2400" dirty="0"/>
              <a:t> s vlastním tématem</a:t>
            </a:r>
          </a:p>
          <a:p>
            <a:pPr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2 x Záznam ze supervize (vlastní + spolužáka)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>
                <a:solidFill>
                  <a:schemeClr val="hlink"/>
                </a:solidFill>
              </a:rPr>
              <a:t>	</a:t>
            </a: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/>
              <a:t>Děkujeme za pozornost</a:t>
            </a:r>
          </a:p>
        </p:txBody>
      </p:sp>
      <p:pic>
        <p:nvPicPr>
          <p:cNvPr id="14339" name="Picture 4" descr="204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4437063"/>
            <a:ext cx="2376488" cy="134143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365</Words>
  <Application>Microsoft Office PowerPoint</Application>
  <PresentationFormat>Předvádění na obrazovce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Comic Sans MS</vt:lpstr>
      <vt:lpstr>Hind Bold</vt:lpstr>
      <vt:lpstr>Hind Regular</vt:lpstr>
      <vt:lpstr>Times New Roman</vt:lpstr>
      <vt:lpstr>Wingdings</vt:lpstr>
      <vt:lpstr>Prezentace01</vt:lpstr>
      <vt:lpstr>Supervize  pro sociální pracovníky pro speciální pedagogy </vt:lpstr>
      <vt:lpstr>Program</vt:lpstr>
      <vt:lpstr>PRÁZDNINOVÁ PRAXE</vt:lpstr>
      <vt:lpstr>ROZDĚLENÍ DO SKUPIN</vt:lpstr>
      <vt:lpstr>Časový harmonogram praxí a metodických seminářů</vt:lpstr>
      <vt:lpstr>PRAXE BLOKOVÁ SPECIALIZAČNÍ:</vt:lpstr>
      <vt:lpstr>PRAXE K ABSOLUTORIU:</vt:lpstr>
      <vt:lpstr>ZÁPOČET - SUPERVIZE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Hana Čížková</cp:lastModifiedBy>
  <cp:revision>18</cp:revision>
  <dcterms:created xsi:type="dcterms:W3CDTF">2014-09-20T21:18:20Z</dcterms:created>
  <dcterms:modified xsi:type="dcterms:W3CDTF">2022-09-21T19:27:07Z</dcterms:modified>
</cp:coreProperties>
</file>