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1" r:id="rId2"/>
    <p:sldMasterId id="2147483674" r:id="rId3"/>
  </p:sldMasterIdLst>
  <p:notesMasterIdLst>
    <p:notesMasterId r:id="rId2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2192000" cy="6858000"/>
  <p:notesSz cx="7559675" cy="10691813"/>
  <p:embeddedFontLst>
    <p:embeddedFont>
      <p:font typeface="Roboto Condensed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hhpF8XlITNdwcNzXg13g0Nn7X1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font" Target="fonts/font2.fntdata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font" Target="fonts/font1.fntdata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font" Target="fonts/font4.fntdata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customschemas.google.com/relationships/presentationmetadata" Target="meta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font" Target="fonts/font3.fntdata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14b7064c972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14b7064c972_0_18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8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4b7064c972_0_6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g14b7064c972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14b7064c972_0_12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9" name="Google Shape;209;g14b7064c972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5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3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6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6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37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37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7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37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37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8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2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4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4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4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7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4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44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4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4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46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4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4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4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48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48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48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48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48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4b7064c972_0_7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g14b7064c972_0_72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5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4b7064c972_0_7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g14b7064c972_0_7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5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4b7064c972_0_7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g14b7064c972_0_7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g14b7064c972_0_7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4b7064c972_0_8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4b7064c972_0_84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500" cy="53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4b7064c972_0_8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g14b7064c972_0_8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g14b7064c972_0_8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g14b7064c972_0_86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4b7064c972_0_9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g14b7064c972_0_9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g14b7064c972_0_91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g14b7064c972_0_91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4b7064c972_0_9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g14b7064c972_0_9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g14b7064c972_0_9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g14b7064c972_0_96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5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4b7064c972_0_10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g14b7064c972_0_10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5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g14b7064c972_0_101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5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4b7064c972_0_10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g14b7064c972_0_10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g14b7064c972_0_10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g14b7064c972_0_10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9" name="Google Shape;159;g14b7064c972_0_105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4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4b7064c972_0_11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g14b7064c972_0_11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g14b7064c972_0_111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g14b7064c972_0_111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5" name="Google Shape;165;g14b7064c972_0_111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g14b7064c972_0_111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g14b7064c972_0_111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100" cy="18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2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1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3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3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3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3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20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20"/>
          <p:cNvSpPr/>
          <p:nvPr/>
        </p:nvSpPr>
        <p:spPr>
          <a:xfrm>
            <a:off x="8629200" y="0"/>
            <a:ext cx="3562200" cy="685728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" name="Google Shape;9;p20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3562920" y="734400"/>
            <a:ext cx="5065560" cy="538848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2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22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52280" y="-775800"/>
            <a:ext cx="4314240" cy="3052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948640" y="1565640"/>
            <a:ext cx="7700760" cy="819144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g14b7064c972_0_66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39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g14b7064c972_0_66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1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g14b7064c972_0_6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9" name="Google Shape;119;g14b7064c972_0_6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500" cy="39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izkova@jabok.cz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najbrtova@jabok.cz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8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OBLASTI PRAXÍ VE 2. ROČNÍKU</a:t>
            </a:r>
            <a:r>
              <a:rPr lang="cs-CZ"/>
              <a:t/>
            </a:r>
            <a:br>
              <a:rPr lang="cs-CZ"/>
            </a:br>
            <a:endParaRPr/>
          </a:p>
        </p:txBody>
      </p:sp>
      <p:sp>
        <p:nvSpPr>
          <p:cNvPr id="227" name="Google Shape;227;p10"/>
          <p:cNvSpPr txBox="1">
            <a:spLocks noGrp="1"/>
          </p:cNvSpPr>
          <p:nvPr>
            <p:ph type="subTitle" idx="1"/>
          </p:nvPr>
        </p:nvSpPr>
        <p:spPr>
          <a:xfrm>
            <a:off x="124775" y="1604525"/>
            <a:ext cx="12067200" cy="524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cs-CZ" sz="25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Zaměření na </a:t>
            </a:r>
            <a:r>
              <a:rPr lang="cs-CZ" sz="2500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speciální pedagogiku</a:t>
            </a:r>
            <a:r>
              <a:rPr lang="cs-CZ" sz="25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</a:t>
            </a: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</a:pPr>
            <a:endParaRPr sz="9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22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na 3 typech pracovišť:</a:t>
            </a:r>
            <a:endParaRPr sz="3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800100" lvl="1" indent="-381000" algn="l" rtl="0">
              <a:spcBef>
                <a:spcPts val="500"/>
              </a:spcBef>
              <a:spcAft>
                <a:spcPts val="0"/>
              </a:spcAft>
              <a:buSzPts val="2400"/>
              <a:buFont typeface="Roboto Condensed"/>
              <a:buAutoNum type="arabicPeriod"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Školy zřizované podle § 16, odst. 9 Školského zákona + Speciálně pedagogická centra</a:t>
            </a:r>
            <a:endParaRPr sz="3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800100" lvl="1" indent="-381000" algn="l" rtl="0">
              <a:spcBef>
                <a:spcPts val="500"/>
              </a:spcBef>
              <a:spcAft>
                <a:spcPts val="0"/>
              </a:spcAft>
              <a:buSzPts val="2400"/>
              <a:buFont typeface="Roboto Condensed"/>
              <a:buAutoNum type="arabicPeriod"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(Sociální) služby pro děti a dospělé s postižením</a:t>
            </a:r>
            <a:endParaRPr sz="3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800100" lvl="1" indent="-381000" algn="l" rtl="0">
              <a:spcBef>
                <a:spcPts val="500"/>
              </a:spcBef>
              <a:spcAft>
                <a:spcPts val="0"/>
              </a:spcAft>
              <a:buSzPts val="2400"/>
              <a:buFont typeface="Roboto Condensed"/>
              <a:buAutoNum type="arabicPeriod"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Státní správa (Úřady práce, odbory Městských úřadů)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27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lang="cs-CZ" sz="26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Během praxí získat zkušenost alespoň se 3 druhy postižení (každé z nich na zvláštní praxi) </a:t>
            </a:r>
            <a:endParaRPr sz="3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lang="cs-CZ" sz="26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- smyslové, tělesné, mentální (kombinované)</a:t>
            </a:r>
            <a:endParaRPr sz="22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22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jedné z praxí musí studenti sledovat také pastorační cíle a absolvovat ji na pracovišti, které spadá do kategorie „pastoračních pracovišť. </a:t>
            </a:r>
            <a:endParaRPr sz="22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1"/>
          <p:cNvSpPr txBox="1">
            <a:spLocks noGrp="1"/>
          </p:cNvSpPr>
          <p:nvPr>
            <p:ph type="title"/>
          </p:nvPr>
        </p:nvSpPr>
        <p:spPr>
          <a:xfrm>
            <a:off x="609480" y="541301"/>
            <a:ext cx="10972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PASTORAČNÍ PRAXE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33" name="Google Shape;233;p11"/>
          <p:cNvSpPr txBox="1">
            <a:spLocks noGrp="1"/>
          </p:cNvSpPr>
          <p:nvPr>
            <p:ph type="subTitle" idx="1"/>
          </p:nvPr>
        </p:nvSpPr>
        <p:spPr>
          <a:xfrm>
            <a:off x="207651" y="1692175"/>
            <a:ext cx="11521800" cy="68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Sociální služby v zařízeních, která jsou zřizována církví (Charita, Diakonie, ...)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Farnosti – komunitní centra v lokalitě</a:t>
            </a:r>
            <a:endParaRPr sz="24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Práce s mládeží v rámci církve (diecézní centra mládeže, salesiánská střediska)</a:t>
            </a:r>
            <a:endParaRPr sz="24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Duchovní péče v nemocnicích, ve věznicích</a:t>
            </a:r>
            <a:endParaRPr sz="24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Font typeface="Roboto Condensed"/>
              <a:buNone/>
            </a:pPr>
            <a:r>
              <a:rPr lang="cs-CZ" sz="4400" b="1" i="0" u="none" strike="noStrike" cap="none">
                <a:solidFill>
                  <a:schemeClr val="hlink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	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2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720" marR="0" lvl="0" indent="-3423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se vybírá z tzv. „ROZPISU“, který je zveřejněn v ISu (dle harmonogramu).</a:t>
            </a:r>
            <a:endParaRPr/>
          </a:p>
          <a:p>
            <a:pPr marL="360" marR="0" lvl="0" indent="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42360" algn="l" rtl="0">
              <a:lnSpc>
                <a:spcPct val="10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</a:pPr>
            <a:r>
              <a:rPr lang="cs-CZ" sz="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4236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Rozpis se otevírá v určitém časovém období.</a:t>
            </a:r>
            <a:endParaRPr/>
          </a:p>
          <a:p>
            <a:pPr marL="360" marR="0" lvl="0" indent="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42360" algn="l" rtl="0">
              <a:lnSpc>
                <a:spcPct val="10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Char char="•"/>
            </a:pPr>
            <a:r>
              <a:rPr lang="cs-CZ" sz="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 otevřením rozpisu je dobré si prostudovat karty zařízení a připravit si několik variant.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2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VÝBĚR Z PRAXE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3"/>
          <p:cNvSpPr/>
          <p:nvPr/>
        </p:nvSpPr>
        <p:spPr>
          <a:xfrm>
            <a:off x="83548" y="1511282"/>
            <a:ext cx="12024900" cy="49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lvl="0" indent="-368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Vybrat z ROZPISU (info v kartě zařízení a webu organizace)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Povinnosti vůči pracovišti praxe: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cs-CZ" sz="22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KONTAKTOVAT VYBRANÉ ZAŘÍZEN</a:t>
            </a: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Í (!!!), domluvit se na organizaci praxe, zaměřit se na cíle praxe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pracovišti PŘED praxí - domluvit průběh praxe na základě IPP, rozvržení cílů praxe, jejich realizaci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pracovišti na KONCI praxe – HODNOCENÍ PRAXE (nutné razítko + podpis)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Povinnosti vůči škole: 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Vypracovat INDIVIDUÁLNÍ PLÁN PRAXE, stanovit si CÍLE -  konzultovat je s učitelem sem. skupiny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seminář PŘED praxí - prezentovat individuální plán praxe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seminář PO praxi - reflektovat zkušenosti z praxe, být schopen sebereflexe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ZPRÁVU Z PRAXE vložit do odevzdávárny (nebo poslat učiteli)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 schválení vložit spolu s hodnocením praxe DO PORTFOLIA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45" name="Google Shape;245;p13"/>
          <p:cNvSpPr/>
          <p:nvPr/>
        </p:nvSpPr>
        <p:spPr>
          <a:xfrm>
            <a:off x="722213" y="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KROK ZA KROKEM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14b7064c972_0_18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500" cy="11220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3700">
                <a:latin typeface="Roboto Condensed"/>
                <a:ea typeface="Roboto Condensed"/>
                <a:cs typeface="Roboto Condensed"/>
                <a:sym typeface="Roboto Condensed"/>
              </a:rPr>
              <a:t>VÝBĚR PRACOVIŠTĚ PRAXE MIMO ROZPIS - PODMÍNKY</a:t>
            </a:r>
            <a:endParaRPr sz="4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g14b7064c972_0_181"/>
          <p:cNvSpPr txBox="1">
            <a:spLocks noGrp="1"/>
          </p:cNvSpPr>
          <p:nvPr>
            <p:ph type="subTitle" idx="1"/>
          </p:nvPr>
        </p:nvSpPr>
        <p:spPr>
          <a:xfrm>
            <a:off x="393175" y="1604525"/>
            <a:ext cx="11188800" cy="5392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431800" algn="just" rtl="0">
              <a:spcBef>
                <a:spcPts val="1001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Možné pouze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1x za semestr</a:t>
            </a:r>
            <a:endParaRPr sz="3200" b="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Výběr pracoviště bude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odůvodněn písemně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- písemná žádost (email) bude zaslán koordinátorovi praxí a učiteli seminární skupiny. 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Žádost musí být odeslaná před otevřením aktuálního rozpisu - tzn. minimálně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tři týdny před praxí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Důvodem může být například to, že jste si vybrali nějakou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profesně dobře hodnocenou službu či zařízení,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které využívá moderní/inovativní metody práce nebo jde o (v nabídce) </a:t>
            </a:r>
            <a:r>
              <a:rPr lang="cs-CZ" sz="3200" u="sng">
                <a:latin typeface="Roboto Condensed"/>
                <a:ea typeface="Roboto Condensed"/>
                <a:cs typeface="Roboto Condensed"/>
                <a:sym typeface="Roboto Condensed"/>
              </a:rPr>
              <a:t>málo zastoupené příspěvkové organizace 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jako je OSPOD nebo ÚP.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31800" algn="just" rtl="0">
              <a:spcBef>
                <a:spcPts val="0"/>
              </a:spcBef>
              <a:spcAft>
                <a:spcPts val="0"/>
              </a:spcAft>
              <a:buSzPts val="3200"/>
              <a:buFont typeface="Roboto Condensed"/>
              <a:buAutoNum type="arabicPeriod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Zařízení musí být koordinátorem </a:t>
            </a: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SCHVÁLENO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!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4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 (IPP)</a:t>
            </a: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z praxe</a:t>
            </a: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Hodnocení z praxe</a:t>
            </a: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6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14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DOKUMENTY – </a:t>
            </a:r>
            <a:r>
              <a:rPr lang="cs-CZ" sz="40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vztahuje se ke každé praxi</a:t>
            </a:r>
            <a:endParaRPr sz="40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5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smlouvu na praxi</a:t>
            </a:r>
            <a:r>
              <a:rPr lang="cs-CZ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 případě, že není v rozpisu a/nebo s organizací nemá škola smlouvu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příspěvek na praxi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 dispozici v ISu v dokumentech Katedry odborných praxí: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https://is.jabok.cz/auth/do/jabok/1108878/OPS/FormOPS/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15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ŽÁDOSTI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 dny a více na praxi -  je možné zbylé hodiny odpracovat v náhradním termínu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dny a méně -  je třeba opakovat celou praxi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Ihned kontaktovat koordinátora na pracovišti i ve škole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KOMUNIKOVAT, INFORMOVAT 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(učitele i pracoviště)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16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KDYŽ ONEMOCNÍM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7"/>
          <p:cNvSpPr/>
          <p:nvPr/>
        </p:nvSpPr>
        <p:spPr>
          <a:xfrm>
            <a:off x="422787" y="1819440"/>
            <a:ext cx="11670889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69999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DOCHÁZKA na metodické semináře - maximálně jedna absence</a:t>
            </a:r>
            <a:endParaRPr>
              <a:solidFill>
                <a:schemeClr val="dk1"/>
              </a:solidFill>
            </a:endParaRPr>
          </a:p>
          <a:p>
            <a:pPr marL="72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69999" lvl="0" indent="-3810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ODEVZDÁNÍ DOKUMENTŮ </a:t>
            </a:r>
            <a:endParaRPr>
              <a:solidFill>
                <a:schemeClr val="dk1"/>
              </a:solidFill>
            </a:endParaRPr>
          </a:p>
          <a:p>
            <a:pPr marL="269999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IPP na semináři před praxí (alespoň rámcový plán - CÍLE), finální verzi týden před praxí zaslat k elektronickému podpisu. </a:t>
            </a: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69999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NEPODEPSANÝ “Individuální plán praxe” NEBUDE UZNÁN!!!</a:t>
            </a:r>
            <a:endParaRPr>
              <a:solidFill>
                <a:schemeClr val="dk1"/>
              </a:solidFill>
            </a:endParaRPr>
          </a:p>
          <a:p>
            <a:pPr marL="269999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Zprávu a hodnocení 14 dní po praxi</a:t>
            </a:r>
            <a:endParaRPr>
              <a:solidFill>
                <a:schemeClr val="dk1"/>
              </a:solidFill>
            </a:endParaRPr>
          </a:p>
          <a:p>
            <a:pPr marL="72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269999" lvl="0" indent="-3810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PŘEDLOŽENÉ PORTFOLIO s dokumenty k praxím do konce semestru</a:t>
            </a:r>
            <a:endParaRPr sz="2400">
              <a:solidFill>
                <a:schemeClr val="dk1"/>
              </a:solidFill>
            </a:endParaRPr>
          </a:p>
          <a:p>
            <a:pPr marL="450000" lvl="1" indent="-2000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 (s podpisy učitele, lektora praxe a studenta)</a:t>
            </a:r>
            <a:endParaRPr sz="2400">
              <a:solidFill>
                <a:schemeClr val="dk1"/>
              </a:solidFill>
            </a:endParaRPr>
          </a:p>
          <a:p>
            <a:pPr marL="450000" lvl="1" indent="-2000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z praxe </a:t>
            </a: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0000" lvl="1" indent="-2000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−"/>
            </a:pPr>
            <a:r>
              <a:rPr lang="cs-CZ" sz="2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Hodnocení z praxe</a:t>
            </a:r>
            <a:endParaRPr sz="24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75" name="Google Shape;275;p17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PODMÍNKY ZÁPOČTU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8"/>
          <p:cNvSpPr txBox="1">
            <a:spLocks noGrp="1"/>
          </p:cNvSpPr>
          <p:nvPr>
            <p:ph type="title"/>
          </p:nvPr>
        </p:nvSpPr>
        <p:spPr>
          <a:xfrm>
            <a:off x="609480" y="541301"/>
            <a:ext cx="10972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PRÁZDNINOVÁ PRAXE I. 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81" name="Google Shape;281;p18"/>
          <p:cNvSpPr txBox="1">
            <a:spLocks noGrp="1"/>
          </p:cNvSpPr>
          <p:nvPr>
            <p:ph type="subTitle" idx="1"/>
          </p:nvPr>
        </p:nvSpPr>
        <p:spPr>
          <a:xfrm>
            <a:off x="481661" y="2038406"/>
            <a:ext cx="10972500" cy="503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89999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Zpráva a hodnocení – do odevzdávárny </a:t>
            </a:r>
            <a:r>
              <a:rPr lang="cs-CZ" sz="4000">
                <a:latin typeface="Roboto Condensed"/>
                <a:ea typeface="Roboto Condensed"/>
                <a:cs typeface="Roboto Condensed"/>
                <a:sym typeface="Roboto Condensed"/>
              </a:rPr>
              <a:t>učiteli</a:t>
            </a: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své</a:t>
            </a:r>
            <a:r>
              <a:rPr lang="cs-CZ" sz="40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nové seminární skupiny nebo zaslat emailem (dle domluvy)</a:t>
            </a:r>
            <a:endParaRPr sz="2400"/>
          </a:p>
          <a:p>
            <a:pPr marL="533400" marR="0" lvl="0" indent="-533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39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Zápočet z letošní prázdninové praxe se zapisuje ve zkouškovém období zimního semestru (konec ledna).</a:t>
            </a:r>
            <a:endParaRPr sz="2400"/>
          </a:p>
          <a:p>
            <a:pPr marL="533400" marR="0" lvl="0" indent="-533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400" marR="0" lvl="0" indent="-533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 sz="40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 zápočtu: IPP, zpráva z praxe, hodnocení</a:t>
            </a:r>
            <a:endParaRPr sz="2400"/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"/>
          <p:cNvSpPr/>
          <p:nvPr/>
        </p:nvSpPr>
        <p:spPr>
          <a:xfrm>
            <a:off x="953500" y="2273025"/>
            <a:ext cx="10653600" cy="20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METODICKÝ A SUPERVIZNÍ SEMINÁŘ K PRAXI III.</a:t>
            </a:r>
            <a:endParaRPr sz="4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9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DĚKUJI ZA POZORNOST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"/>
          <p:cNvSpPr/>
          <p:nvPr/>
        </p:nvSpPr>
        <p:spPr>
          <a:xfrm>
            <a:off x="680775" y="2881175"/>
            <a:ext cx="10515000" cy="39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1">
                <a:latin typeface="Roboto Condensed"/>
                <a:ea typeface="Roboto Condensed"/>
                <a:cs typeface="Roboto Condensed"/>
                <a:sym typeface="Roboto Condensed"/>
              </a:rPr>
              <a:t>Anna JURÁČKOVÁ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učitelka skupiny A 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800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jurackova</a:t>
            </a:r>
            <a:r>
              <a:rPr lang="cs-CZ" sz="2800" i="0" strike="noStrike" cap="none">
                <a:solidFill>
                  <a:srgbClr val="2998E3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@jabok.cz</a:t>
            </a:r>
            <a:endParaRPr sz="2800" i="0" strike="noStrike" cap="none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Tereza NAJBRTOVÁ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učitelka skupiny B, koordinátorka praxí  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2800" b="0" i="0" strike="noStrike" cap="none">
                <a:solidFill>
                  <a:srgbClr val="2998E3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najbrtova@jabok.cz</a:t>
            </a:r>
            <a:r>
              <a:rPr lang="cs-CZ" sz="2800" b="0" i="0" strike="noStrike" cap="none">
                <a:solidFill>
                  <a:srgbClr val="2998E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tel. 771 114 172</a:t>
            </a:r>
            <a:endParaRPr sz="2800" b="0" i="0" strike="noStrike" cap="none">
              <a:solidFill>
                <a:srgbClr val="2998E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"/>
          <p:cNvSpPr/>
          <p:nvPr/>
        </p:nvSpPr>
        <p:spPr>
          <a:xfrm>
            <a:off x="582441" y="18356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KDO JE KDO - </a:t>
            </a:r>
            <a:r>
              <a:rPr lang="cs-CZ" sz="440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ROZDĚLENÍ DO SKUPIN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4b7064c972_0_61"/>
          <p:cNvSpPr/>
          <p:nvPr/>
        </p:nvSpPr>
        <p:spPr>
          <a:xfrm>
            <a:off x="838080" y="1819440"/>
            <a:ext cx="105150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a supervizní seminář k praxi (MSSP)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informativní (OPI)</a:t>
            </a: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SzPts val="2800"/>
              <a:buFont typeface="Roboto Condensed"/>
              <a:buChar char="•"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Ostatní teoretické předměty - propojení s cíli praxe</a:t>
            </a: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KOREKVIZITA 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 oba zápočty je nutné splnit podmínky obou předmětů. 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Rozsah praxe: 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až </a:t>
            </a: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30% výuky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g14b7064c972_0_61"/>
          <p:cNvSpPr/>
          <p:nvPr/>
        </p:nvSpPr>
        <p:spPr>
          <a:xfrm>
            <a:off x="838080" y="3650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PROVÁZANOST</a:t>
            </a: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PŘEDMĚT</a:t>
            </a: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Ů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"/>
          <p:cNvSpPr txBox="1">
            <a:spLocks noGrp="1"/>
          </p:cNvSpPr>
          <p:nvPr>
            <p:ph type="title"/>
          </p:nvPr>
        </p:nvSpPr>
        <p:spPr>
          <a:xfrm>
            <a:off x="609480" y="236603"/>
            <a:ext cx="109725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Časový harmonogram praxí a metodických seminářů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94" name="Google Shape;194;p5"/>
          <p:cNvSpPr txBox="1">
            <a:spLocks noGrp="1"/>
          </p:cNvSpPr>
          <p:nvPr>
            <p:ph type="subTitle" idx="1"/>
          </p:nvPr>
        </p:nvSpPr>
        <p:spPr>
          <a:xfrm>
            <a:off x="228350" y="1676450"/>
            <a:ext cx="11353800" cy="56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3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9.		Úvodní seminář pro celý ročník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.9.(18.00) - 17.9. Otevřen rozpis pro výběr praxe I.</a:t>
            </a:r>
            <a:endParaRPr b="0" i="0" u="none" strike="noStrike" cap="none">
              <a:solidFill>
                <a:srgbClr val="CC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7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9.		Seminář před praxí v seminárních skupinách – IPP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oto Sans Symbols"/>
              <a:buNone/>
            </a:pPr>
            <a:r>
              <a:rPr lang="cs-CZ" b="1" i="1" u="sng">
                <a:solidFill>
                  <a:schemeClr val="dk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</a:t>
            </a:r>
            <a:r>
              <a:rPr lang="cs-CZ" b="1" i="1" u="sng" strike="noStrike" cap="none">
                <a:solidFill>
                  <a:schemeClr val="dk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.10. - </a:t>
            </a:r>
            <a:r>
              <a:rPr lang="cs-CZ" b="1" i="1" u="sng">
                <a:solidFill>
                  <a:schemeClr val="dk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7</a:t>
            </a:r>
            <a:r>
              <a:rPr lang="cs-CZ" b="1" i="1" u="sng" strike="noStrike" cap="none">
                <a:solidFill>
                  <a:schemeClr val="dk2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.10. 	Praxe I.</a:t>
            </a:r>
            <a:endParaRPr b="0" i="1" u="sng" strike="noStrike" cap="none">
              <a:solidFill>
                <a:schemeClr val="dk2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.10.(18.00) - 15.10.Otevřen rozpis pro výběr praxe II.</a:t>
            </a:r>
            <a:endParaRPr b="0" i="0" u="none" strike="noStrike" cap="none">
              <a:solidFill>
                <a:srgbClr val="CC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10.		Seminář po praxi v seminárních skupinách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18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10.		Seminář před praxí v seminárních skupinách – IPP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31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</a:t>
            </a: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0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- </a:t>
            </a: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4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.11. 	Praxe II.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</a:pPr>
            <a:r>
              <a:rPr lang="cs-CZ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9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.11. (18</a:t>
            </a:r>
            <a:r>
              <a:rPr lang="cs-CZ" b="0" i="1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00</a:t>
            </a:r>
            <a:r>
              <a:rPr lang="cs-CZ" b="0" i="1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)</a:t>
            </a:r>
            <a:r>
              <a:rPr lang="cs-CZ" b="0" i="0" u="none" strike="noStrike" cap="none">
                <a:solidFill>
                  <a:srgbClr val="CC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- 12.11.Otevřen rozpis pro výběr praxe III.</a:t>
            </a:r>
            <a:endParaRPr sz="4000">
              <a:solidFill>
                <a:srgbClr val="CC0000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8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11.		Seminář po praxi v seminárních skupinách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11.	Seminář před praxí v seminárních skupinách – IPP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8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.11. - </a:t>
            </a:r>
            <a:r>
              <a:rPr lang="cs-CZ" b="1" i="1" u="sng"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cs-CZ" b="1" i="1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.12. 	Praxe III.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6</a:t>
            </a: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.12.		Seminář po praxi v seminárních skupinách</a:t>
            </a:r>
            <a:endParaRPr sz="40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strike="noStrik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 - připravují na praxi – IPP, příprava, konzultace cílů</a:t>
            </a: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 - reflektují praxi</a:t>
            </a:r>
            <a:endParaRPr sz="2800" b="0" strike="noStrik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FORMA</a:t>
            </a:r>
            <a:endParaRPr sz="2800">
              <a:solidFill>
                <a:schemeClr val="dk1"/>
              </a:solidFill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začátku semestru pro celý ročník</a:t>
            </a:r>
            <a:endParaRPr sz="2800">
              <a:solidFill>
                <a:schemeClr val="dk1"/>
              </a:solidFill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Následně v malých skupinách</a:t>
            </a:r>
            <a:endParaRPr sz="2800">
              <a:solidFill>
                <a:schemeClr val="dk1"/>
              </a:solidFill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konci ročníku studentská konference</a:t>
            </a: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6"/>
          <p:cNvSpPr/>
          <p:nvPr/>
        </p:nvSpPr>
        <p:spPr>
          <a:xfrm>
            <a:off x="838080" y="3650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PROČ METODICKÉ SEMINÁŘE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"/>
          <p:cNvSpPr/>
          <p:nvPr/>
        </p:nvSpPr>
        <p:spPr>
          <a:xfrm>
            <a:off x="465130" y="2972515"/>
            <a:ext cx="105150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Povolena 1 absence</a:t>
            </a:r>
            <a:endParaRPr sz="3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solidFill>
                <a:schemeClr val="dk1"/>
              </a:solidFill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838080" y="344340"/>
            <a:ext cx="111867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POVINNÁ ÚČAST </a:t>
            </a:r>
            <a:r>
              <a:rPr lang="cs-CZ" sz="40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metodických seminářích</a:t>
            </a:r>
            <a:endParaRPr sz="40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14b7064c972_0_120"/>
          <p:cNvSpPr/>
          <p:nvPr/>
        </p:nvSpPr>
        <p:spPr>
          <a:xfrm>
            <a:off x="1096150" y="2253400"/>
            <a:ext cx="10165200" cy="46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533159" marR="0" lvl="0" indent="-5328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informativní (jsou spojeny s MSSP)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 týdnů ve 2. ročníku (každý týden 30 hodin)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59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prázdninová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mezi 2. a 3. ročníkem (60 hodn)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59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průběžná 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během 2. ročníku (40 hodin)</a:t>
            </a:r>
            <a:endParaRPr sz="1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59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bloková specializační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 týdny (listopad) ve 3. ročníku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59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k absolutoriu (diplomní praxe)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ve 3. ročníku (po domluvě s vedoucím absolventské práce)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g14b7064c972_0_120"/>
          <p:cNvSpPr/>
          <p:nvPr/>
        </p:nvSpPr>
        <p:spPr>
          <a:xfrm>
            <a:off x="4003305" y="317761"/>
            <a:ext cx="110787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SYSTÉM PRAXÍ NA JABOKU </a:t>
            </a:r>
            <a:endParaRPr sz="140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 II. a III. ročník</a:t>
            </a:r>
            <a:endParaRPr sz="440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13" name="Google Shape;213;g14b7064c972_0_120"/>
          <p:cNvSpPr/>
          <p:nvPr/>
        </p:nvSpPr>
        <p:spPr>
          <a:xfrm>
            <a:off x="633475" y="2030075"/>
            <a:ext cx="8724600" cy="24552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g14b7064c972_0_120"/>
          <p:cNvSpPr txBox="1"/>
          <p:nvPr/>
        </p:nvSpPr>
        <p:spPr>
          <a:xfrm>
            <a:off x="913525" y="4485275"/>
            <a:ext cx="9787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g14b7064c972_0_120"/>
          <p:cNvSpPr/>
          <p:nvPr/>
        </p:nvSpPr>
        <p:spPr>
          <a:xfrm>
            <a:off x="633475" y="4586725"/>
            <a:ext cx="8724600" cy="19278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9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cs-CZ" sz="24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Zaměření na </a:t>
            </a:r>
            <a:r>
              <a:rPr lang="cs-CZ" sz="2400" b="1" u="sng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sociální práci</a:t>
            </a:r>
            <a:r>
              <a:rPr lang="cs-CZ" sz="24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Student musí v rámci praxí splnit tyto náležitosti: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u 4 cílových skupin:</a:t>
            </a:r>
            <a:endParaRPr/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Ohrožené děti, mládež a rodiny – bude realizována povinně </a:t>
            </a:r>
            <a:r>
              <a:rPr lang="cs-CZ" sz="24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ve státní správě</a:t>
            </a: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(OSPOD, sociální kurátoři), doporučujeme ještě druhou praxi v neziskovém sektoru</a:t>
            </a:r>
            <a:endParaRPr/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Dospělí ohrožení sociálním vyloučením</a:t>
            </a:r>
            <a:endParaRPr/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Lidé se zdravotním postižením (mentální, duševní, fyzické, smyslové)</a:t>
            </a:r>
            <a:endParaRPr/>
          </a:p>
          <a:p>
            <a:pPr marL="800100" marR="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Senioři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jedné z praxí musí studenti sledovat také </a:t>
            </a:r>
            <a:r>
              <a:rPr lang="cs-CZ" sz="16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pastorační cíle a absolvovat ji na pracovišti, které spadá do kategorie „pastoračních pracovišť. </a:t>
            </a:r>
            <a:endParaRPr sz="16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None/>
            </a:pPr>
            <a:endParaRPr sz="2800" b="0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838080" y="0"/>
            <a:ext cx="10514880" cy="1396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400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OBLASTI</a:t>
            </a:r>
            <a:r>
              <a:rPr lang="cs-CZ" sz="4400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PRAXÍ VE 2. ROČNÍKU</a:t>
            </a:r>
            <a:endParaRPr sz="4400" strike="noStrik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823</Words>
  <Application>Microsoft Office PowerPoint</Application>
  <PresentationFormat>Širokoúhlá obrazovka</PresentationFormat>
  <Paragraphs>166</Paragraphs>
  <Slides>20</Slides>
  <Notes>20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Roboto Condensed</vt:lpstr>
      <vt:lpstr>Arial</vt:lpstr>
      <vt:lpstr>Times New Roman</vt:lpstr>
      <vt:lpstr>Noto Sans Symbols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Časový harmonogram praxí a metodických seminářů</vt:lpstr>
      <vt:lpstr>Prezentace aplikace PowerPoint</vt:lpstr>
      <vt:lpstr>Prezentace aplikace PowerPoint</vt:lpstr>
      <vt:lpstr>Prezentace aplikace PowerPoint</vt:lpstr>
      <vt:lpstr>Prezentace aplikace PowerPoint</vt:lpstr>
      <vt:lpstr> OBLASTI PRAXÍ VE 2. ROČNÍKU </vt:lpstr>
      <vt:lpstr>PASTORAČNÍ PRAXE</vt:lpstr>
      <vt:lpstr>Prezentace aplikace PowerPoint</vt:lpstr>
      <vt:lpstr>Prezentace aplikace PowerPoint</vt:lpstr>
      <vt:lpstr>VÝBĚR PRACOVIŠTĚ PRAXE MIMO ROZPIS - PODMÍNKY </vt:lpstr>
      <vt:lpstr>Prezentace aplikace PowerPoint</vt:lpstr>
      <vt:lpstr>Prezentace aplikace PowerPoint</vt:lpstr>
      <vt:lpstr>Prezentace aplikace PowerPoint</vt:lpstr>
      <vt:lpstr>Prezentace aplikace PowerPoint</vt:lpstr>
      <vt:lpstr>PRÁZDNINOVÁ PRAXE I.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Diakonie</cp:lastModifiedBy>
  <cp:revision>1</cp:revision>
  <dcterms:created xsi:type="dcterms:W3CDTF">2020-10-23T12:33:32Z</dcterms:created>
  <dcterms:modified xsi:type="dcterms:W3CDTF">2022-09-09T08:53:57Z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Širokoúhlá obrazovka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