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1" r:id="rId2"/>
    <p:sldMasterId id="2147483674" r:id="rId3"/>
  </p:sldMasterIdLst>
  <p:notesMasterIdLst>
    <p:notesMasterId r:id="rId2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2192000" cy="6858000"/>
  <p:notesSz cx="7559675" cy="10691813"/>
  <p:embeddedFontLst>
    <p:embeddedFont>
      <p:font typeface="Roboto Condensed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hA/SWm/6i9XNRqEE1M/Cc4Rhh9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font" Target="fonts/font4.fntdata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font" Target="fonts/font3.fntdata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font" Target="fonts/font2.fntdata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font" Target="fonts/font1.fntdata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0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4b77f317ea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14b77f317ea_0_6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14b77f317ea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14b77f317ea_0_7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4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6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7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8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4b77f317ea_0_3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g14b77f317ea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9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1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31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2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2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32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32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2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3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33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33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3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33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33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4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6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6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8"/>
          <p:cNvSpPr txBox="1">
            <a:spLocks noGrp="1"/>
          </p:cNvSpPr>
          <p:nvPr>
            <p:ph type="subTitle" idx="1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9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39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6" name="Google Shape;86;p39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3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3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40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40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1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4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41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41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42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42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42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3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4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43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" name="Google Shape;105;p43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43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4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44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44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44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44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44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45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6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4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4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0" name="Google Shape;130;p47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4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9"/>
          <p:cNvSpPr txBox="1">
            <a:spLocks noGrp="1"/>
          </p:cNvSpPr>
          <p:nvPr>
            <p:ph type="subTitle" idx="1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5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8" name="Google Shape;138;p50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50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1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5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3" name="Google Shape;143;p51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4" name="Google Shape;144;p51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2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52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52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52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53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5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3" name="Google Shape;153;p53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4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5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p54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8" name="Google Shape;158;p54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9" name="Google Shape;159;p54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5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5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p55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55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5" name="Google Shape;165;p55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6" name="Google Shape;166;p55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7" name="Google Shape;167;p55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25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6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7"/>
          <p:cNvSpPr txBox="1">
            <a:spLocks noGrp="1"/>
          </p:cNvSpPr>
          <p:nvPr>
            <p:ph type="subTitle" idx="1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lvl="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lvl="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lvl="4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8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28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28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9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29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9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0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30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0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7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970560" y="-1914120"/>
            <a:ext cx="5282640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17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772560" y="5329080"/>
            <a:ext cx="2507760" cy="177372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7"/>
          <p:cNvSpPr/>
          <p:nvPr/>
        </p:nvSpPr>
        <p:spPr>
          <a:xfrm>
            <a:off x="8629200" y="0"/>
            <a:ext cx="3562200" cy="685728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" name="Google Shape;9;p17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3562920" y="734400"/>
            <a:ext cx="5065560" cy="538848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970560" y="-1914120"/>
            <a:ext cx="5282640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9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772560" y="5329080"/>
            <a:ext cx="2507760" cy="1773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9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52280" y="-775800"/>
            <a:ext cx="4314240" cy="3052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9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5948640" y="1565640"/>
            <a:ext cx="7700760" cy="819144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9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970560" y="-1914120"/>
            <a:ext cx="5282640" cy="56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1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772560" y="5329080"/>
            <a:ext cx="2507760" cy="177372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1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9" name="Google Shape;119;p2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brazda@jabok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5" Type="http://schemas.openxmlformats.org/officeDocument/2006/relationships/hyperlink" Target="mailto:ortova@jabok.cz" TargetMode="External"/><Relationship Id="rId4" Type="http://schemas.openxmlformats.org/officeDocument/2006/relationships/hyperlink" Target="mailto:najbrtova@jabok.cz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0"/>
          <p:cNvSpPr/>
          <p:nvPr/>
        </p:nvSpPr>
        <p:spPr>
          <a:xfrm>
            <a:off x="237230" y="2889640"/>
            <a:ext cx="1051500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342720" marR="0" lvl="0" indent="-34236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se vybírá z tzv. „ROZPISU“, který je zveřejněn v ISu.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720" marR="0" lvl="0" indent="-342360" algn="l" rtl="0">
              <a:lnSpc>
                <a:spcPct val="10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cs-CZ" sz="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sz="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720" marR="0" lvl="0" indent="-342360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Rozpis se otevírá v určitém časovém období, dle pokynů koordinátora praxí, stud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ent se zapisuje na praxi do konkrétního zařízení</a:t>
            </a: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.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720" marR="0" lvl="0" indent="-342360" algn="l" rtl="0">
              <a:lnSpc>
                <a:spcPct val="100000"/>
              </a:lnSpc>
              <a:spcBef>
                <a:spcPts val="198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cs-CZ" sz="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endParaRPr sz="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Před otevřením rozpisu je dobré si prostudovat karty zařízení a připravit si několik variant.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10"/>
          <p:cNvSpPr/>
          <p:nvPr/>
        </p:nvSpPr>
        <p:spPr>
          <a:xfrm>
            <a:off x="838080" y="344340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VÝBĚR PRAXE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1"/>
          <p:cNvSpPr/>
          <p:nvPr/>
        </p:nvSpPr>
        <p:spPr>
          <a:xfrm>
            <a:off x="66375" y="1555175"/>
            <a:ext cx="11851200" cy="51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457200" lvl="0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Vybrat z ROZPISU (info v kartě zařízení a webu organizace)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Povinnosti vůči pracovišti praxe: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cs-CZ" sz="22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KONTAKTOVAT VYBRANÉ ZAŘÍZEN</a:t>
            </a: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Í (!!!), domluvit se na organizaci praxe, zaměřit se na cíle praxe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pracovišti PŘED praxí - domluvit průběh praxe na základě IPP, rozvržení cílů praxe, jejich realizaci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pracovišti na KONCI praxe – HODNOCENÍ PRAXE (nutné razítko + podpis)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Povinnosti vůči škole: 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Vypracovat INDIVIDUÁLNÍ PLÁN PRAXE, stanovit si CÍLE -  konzultovat je s učitelem sem. skupiny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seminář PŘED praxí - prezentovat individuální plán praxe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seminář PO praxi - reflektovat zkušenosti z praxe, být schopen sebereflexe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ZPRÁVU Z PRAXE vložit do odevzdávárny (nebo poslat učiteli)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200"/>
              <a:buFont typeface="Roboto Condensed"/>
              <a:buChar char="•"/>
            </a:pPr>
            <a:r>
              <a:rPr lang="cs-CZ" sz="22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 schválení vložit spolu s hodnocením praxe DO PORTFOLIA</a:t>
            </a:r>
            <a:endParaRPr sz="22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3422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Char char="•"/>
            </a:pPr>
            <a:endParaRPr sz="29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1"/>
          <p:cNvSpPr/>
          <p:nvPr/>
        </p:nvSpPr>
        <p:spPr>
          <a:xfrm>
            <a:off x="734480" y="85315"/>
            <a:ext cx="105150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KROK ZA KROKEM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14b77f317ea_0_65"/>
          <p:cNvSpPr txBox="1">
            <a:spLocks noGrp="1"/>
          </p:cNvSpPr>
          <p:nvPr>
            <p:ph type="title"/>
          </p:nvPr>
        </p:nvSpPr>
        <p:spPr>
          <a:xfrm>
            <a:off x="878830" y="605100"/>
            <a:ext cx="10972500" cy="512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700">
                <a:latin typeface="Roboto Condensed"/>
                <a:ea typeface="Roboto Condensed"/>
                <a:cs typeface="Roboto Condensed"/>
                <a:sym typeface="Roboto Condensed"/>
              </a:rPr>
              <a:t>VÝBĚR PRACOVIŠTĚ PRAXE MIMO ROZPIS - PODMÍNKY</a:t>
            </a:r>
            <a:endParaRPr sz="4600"/>
          </a:p>
        </p:txBody>
      </p:sp>
      <p:sp>
        <p:nvSpPr>
          <p:cNvPr id="236" name="Google Shape;236;g14b77f317ea_0_65"/>
          <p:cNvSpPr txBox="1">
            <a:spLocks noGrp="1"/>
          </p:cNvSpPr>
          <p:nvPr>
            <p:ph type="subTitle" idx="1"/>
          </p:nvPr>
        </p:nvSpPr>
        <p:spPr>
          <a:xfrm>
            <a:off x="186925" y="1604525"/>
            <a:ext cx="11830500" cy="450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/>
          <a:p>
            <a:pPr marL="457200" lvl="0" indent="-431800" algn="just" rtl="0">
              <a:spcBef>
                <a:spcPts val="1001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Možné pouze </a:t>
            </a:r>
            <a:r>
              <a:rPr lang="cs-CZ" sz="3200" b="1">
                <a:latin typeface="Roboto Condensed"/>
                <a:ea typeface="Roboto Condensed"/>
                <a:cs typeface="Roboto Condensed"/>
                <a:sym typeface="Roboto Condensed"/>
              </a:rPr>
              <a:t>1x za rok</a:t>
            </a:r>
            <a:endParaRPr sz="3200" b="1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431800" algn="just" rtl="0">
              <a:spcBef>
                <a:spcPts val="0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Výběr pracoviště bude </a:t>
            </a:r>
            <a:r>
              <a:rPr lang="cs-CZ" sz="3200" b="1">
                <a:latin typeface="Roboto Condensed"/>
                <a:ea typeface="Roboto Condensed"/>
                <a:cs typeface="Roboto Condensed"/>
                <a:sym typeface="Roboto Condensed"/>
              </a:rPr>
              <a:t>odůvodněn písemně</a:t>
            </a: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 - písemná žádost (email) bude zaslán koordinátorovi praxí a učiteli seminární skupiny. 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431800" algn="just" rtl="0">
              <a:spcBef>
                <a:spcPts val="0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Žádost musí být odeslaná před otevřením aktuálního rozpisu - tzn. minimálně </a:t>
            </a:r>
            <a:r>
              <a:rPr lang="cs-CZ" sz="3200" b="1">
                <a:latin typeface="Roboto Condensed"/>
                <a:ea typeface="Roboto Condensed"/>
                <a:cs typeface="Roboto Condensed"/>
                <a:sym typeface="Roboto Condensed"/>
              </a:rPr>
              <a:t>tři týdny před praxí</a:t>
            </a: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. 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431800" algn="just" rtl="0">
              <a:spcBef>
                <a:spcPts val="0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Důvodem může být například to, že jste si vybrali nějakou </a:t>
            </a:r>
            <a:r>
              <a:rPr lang="cs-CZ" sz="3200" b="1">
                <a:latin typeface="Roboto Condensed"/>
                <a:ea typeface="Roboto Condensed"/>
                <a:cs typeface="Roboto Condensed"/>
                <a:sym typeface="Roboto Condensed"/>
              </a:rPr>
              <a:t>profesně dobře hodnocenou službu či zařízení,</a:t>
            </a: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 které využívá moderní/inovativní metody práce nebo jde o (pro vás) </a:t>
            </a:r>
            <a:r>
              <a:rPr lang="cs-CZ" sz="3200" b="1">
                <a:latin typeface="Roboto Condensed"/>
                <a:ea typeface="Roboto Condensed"/>
                <a:cs typeface="Roboto Condensed"/>
                <a:sym typeface="Roboto Condensed"/>
              </a:rPr>
              <a:t>dostupnější </a:t>
            </a: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školské či jiné zařízení.  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lvl="0" indent="-431800" algn="just" rtl="0">
              <a:spcBef>
                <a:spcPts val="0"/>
              </a:spcBef>
              <a:spcAft>
                <a:spcPts val="0"/>
              </a:spcAft>
              <a:buSzPts val="3200"/>
              <a:buFont typeface="Roboto Condensed"/>
              <a:buAutoNum type="arabicPeriod"/>
            </a:pP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Zařízení musí být koordinátorem </a:t>
            </a:r>
            <a:r>
              <a:rPr lang="cs-CZ" sz="3200" b="1">
                <a:latin typeface="Roboto Condensed"/>
                <a:ea typeface="Roboto Condensed"/>
                <a:cs typeface="Roboto Condensed"/>
                <a:sym typeface="Roboto Condensed"/>
              </a:rPr>
              <a:t>SCHVÁLENO</a:t>
            </a:r>
            <a:r>
              <a:rPr lang="cs-CZ" sz="3200">
                <a:latin typeface="Roboto Condensed"/>
                <a:ea typeface="Roboto Condensed"/>
                <a:cs typeface="Roboto Condensed"/>
                <a:sym typeface="Roboto Condensed"/>
              </a:rPr>
              <a:t>!</a:t>
            </a:r>
            <a:endParaRPr sz="32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2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cs-CZ" sz="36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Individuální plán praxe (IPP)</a:t>
            </a:r>
            <a:endParaRPr sz="36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36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cs-CZ" sz="36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Zpráva z praxe</a:t>
            </a:r>
            <a:endParaRPr sz="36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36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Char char="•"/>
            </a:pPr>
            <a:r>
              <a:rPr lang="cs-CZ" sz="36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Hodnocení z praxe</a:t>
            </a:r>
            <a:endParaRPr sz="36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36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36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2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DOKUMENTY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3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Žádost o smlouvu na praxi</a:t>
            </a:r>
            <a:r>
              <a:rPr lang="cs-CZ" sz="2800">
                <a:solidFill>
                  <a:schemeClr val="dk1"/>
                </a:solidFill>
              </a:rPr>
              <a:t> - </a:t>
            </a: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v případě, že není v rozpisu a/nebo s organizací nemá škola smlouvu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Žádost o příspěvek na praxi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 dispozici v ISu v dokumentech Katedry odborných praxí: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https://is.jabok.cz/auth/do/jabok/1108878/OPS/FormOPS/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13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ŽÁDOSTI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4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22787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 dny a více na praxi -  je možné zbylé hodiny odpracovat v náhradním termínu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dny a méně -  je třeba opakovat celou praxi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Ihned kontaktovat koordinátora na pracovišti i ve škole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KOMUNIKOVAT, 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INFORMOVAT (učitele i pracoviště)</a:t>
            </a: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!!!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14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KDYŽ ONEMOCNÍM </a:t>
            </a: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NA PRAXI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5"/>
          <p:cNvSpPr/>
          <p:nvPr/>
        </p:nvSpPr>
        <p:spPr>
          <a:xfrm>
            <a:off x="145475" y="1819450"/>
            <a:ext cx="11727000" cy="49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69999" lvl="0" indent="-3810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DOCHÁZKA na metodické semináře - maximálně jedna absence</a:t>
            </a:r>
            <a:endParaRPr>
              <a:solidFill>
                <a:schemeClr val="dk1"/>
              </a:solidFill>
            </a:endParaRPr>
          </a:p>
          <a:p>
            <a:pPr marL="72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69999" lvl="0" indent="-3810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ODEVZDÁNÍ DOKUMENTŮ </a:t>
            </a:r>
            <a:endParaRPr>
              <a:solidFill>
                <a:schemeClr val="dk1"/>
              </a:solidFill>
            </a:endParaRPr>
          </a:p>
          <a:p>
            <a:pPr marL="269999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IPP na semináři před praxí (alespoň rámcový plán - CÍLE), finální verzi týden před praxí zaslat k elektronickému podpisu. </a:t>
            </a:r>
            <a:endParaRPr sz="24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69999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NEPODEPSANÝ “Individuální plán praxe” NEBUDE UZNÁN!!!</a:t>
            </a:r>
            <a:endParaRPr>
              <a:solidFill>
                <a:schemeClr val="dk1"/>
              </a:solidFill>
            </a:endParaRPr>
          </a:p>
          <a:p>
            <a:pPr marL="269999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Zprávu a hodnocení 14 dní po praxi</a:t>
            </a:r>
            <a:endParaRPr>
              <a:solidFill>
                <a:schemeClr val="dk1"/>
              </a:solidFill>
            </a:endParaRPr>
          </a:p>
          <a:p>
            <a:pPr marL="72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269999" lvl="0" indent="-38100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PŘEDLOŽENÉ PORTFOLIO s dokumenty k praxím do konce semestru</a:t>
            </a:r>
            <a:endParaRPr sz="24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0000" lvl="1" indent="-2000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−"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Individuální plán praxe (s podpisy učitele, lektora praxe a studenta)</a:t>
            </a:r>
            <a:endParaRPr sz="2400">
              <a:solidFill>
                <a:schemeClr val="dk1"/>
              </a:solidFill>
            </a:endParaRPr>
          </a:p>
          <a:p>
            <a:pPr marL="450000" lvl="1" indent="-2000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−"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Zpráva z praxe </a:t>
            </a:r>
            <a:endParaRPr sz="2400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0000" lvl="1" indent="-2000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−"/>
            </a:pPr>
            <a:r>
              <a:rPr lang="cs-CZ" sz="24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Hodnocení z praxe</a:t>
            </a:r>
            <a:endParaRPr sz="2400">
              <a:solidFill>
                <a:schemeClr val="dk1"/>
              </a:solidFill>
            </a:endParaRPr>
          </a:p>
          <a:p>
            <a:pPr marL="450000" marR="0" lvl="0" indent="-857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60" name="Google Shape;260;p15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PODMÍNKY ZÁPOČT</a:t>
            </a: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Ů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14b77f317ea_0_72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500" cy="609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>
                <a:latin typeface="Roboto Condensed"/>
                <a:ea typeface="Roboto Condensed"/>
                <a:cs typeface="Roboto Condensed"/>
                <a:sym typeface="Roboto Condensed"/>
              </a:rPr>
              <a:t>PORTFOLIO </a:t>
            </a:r>
            <a:endParaRPr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266" name="Google Shape;266;g14b77f317ea_0_72"/>
          <p:cNvSpPr txBox="1">
            <a:spLocks noGrp="1"/>
          </p:cNvSpPr>
          <p:nvPr>
            <p:ph type="subTitle" idx="1"/>
          </p:nvPr>
        </p:nvSpPr>
        <p:spPr>
          <a:xfrm>
            <a:off x="609475" y="1604526"/>
            <a:ext cx="11408100" cy="775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-CZ"/>
              <a:t>Pevné desky, kroužková vazba, první stránka logo Jaboku, jméno studenta…</a:t>
            </a:r>
            <a:endParaRPr/>
          </a:p>
        </p:txBody>
      </p:sp>
      <p:pic>
        <p:nvPicPr>
          <p:cNvPr id="267" name="Google Shape;267;g14b77f317ea_0_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7100" y="2724982"/>
            <a:ext cx="7152850" cy="396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6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DĚKUJI ZA POZORNOST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"/>
          <p:cNvSpPr/>
          <p:nvPr/>
        </p:nvSpPr>
        <p:spPr>
          <a:xfrm>
            <a:off x="693075" y="1880800"/>
            <a:ext cx="9863700" cy="20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6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a supervizní seminář k praxi I.</a:t>
            </a:r>
            <a:endParaRPr sz="46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"/>
          <p:cNvSpPr/>
          <p:nvPr/>
        </p:nvSpPr>
        <p:spPr>
          <a:xfrm>
            <a:off x="663450" y="2093850"/>
            <a:ext cx="10689600" cy="486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22787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1">
                <a:latin typeface="Roboto Condensed"/>
                <a:ea typeface="Roboto Condensed"/>
                <a:cs typeface="Roboto Condensed"/>
                <a:sym typeface="Roboto Condensed"/>
              </a:rPr>
              <a:t>Anna JURÁČKOVÁ</a:t>
            </a: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– </a:t>
            </a:r>
            <a:r>
              <a:rPr lang="cs-CZ" sz="2800" b="1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koordinátorka praxí 1. ročníku</a:t>
            </a: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, učitelka skupiny A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, </a:t>
            </a:r>
            <a:r>
              <a:rPr lang="cs-CZ" sz="2800" u="none">
                <a:solidFill>
                  <a:srgbClr val="2998E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j</a:t>
            </a:r>
            <a:r>
              <a:rPr lang="cs-CZ" sz="2800" u="sng">
                <a:solidFill>
                  <a:srgbClr val="2998E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urackova</a:t>
            </a:r>
            <a:r>
              <a:rPr lang="cs-CZ" sz="2800" b="0" i="0" u="sng" strike="noStrike" cap="none">
                <a:solidFill>
                  <a:srgbClr val="2998E3"/>
                </a:solidFill>
                <a:latin typeface="Roboto Condensed"/>
                <a:ea typeface="Roboto Condensed"/>
                <a:cs typeface="Roboto Condensed"/>
                <a:sym typeface="Roboto Condensed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@jabok.cz</a:t>
            </a:r>
            <a:endParaRPr sz="2800" b="0" i="0" u="sng" strike="noStrike" cap="none">
              <a:solidFill>
                <a:srgbClr val="2998E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rgbClr val="4A86E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1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Tereza NAJBRTOVÁ</a:t>
            </a: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– učitelka  skupiny B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, </a:t>
            </a:r>
            <a:r>
              <a:rPr lang="cs-CZ" sz="2800" b="0" i="0" u="sng" strike="noStrike" cap="none">
                <a:solidFill>
                  <a:srgbClr val="2998E3"/>
                </a:solidFill>
                <a:latin typeface="Roboto Condensed"/>
                <a:ea typeface="Roboto Condensed"/>
                <a:cs typeface="Roboto Condensed"/>
                <a:sym typeface="Roboto Condensed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najbrtova@jabok.cz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1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Marie ORTOVÁ</a:t>
            </a: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– učitelka skupiny C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, </a:t>
            </a:r>
            <a:r>
              <a:rPr lang="cs-CZ" sz="2800" b="0" i="0" u="sng" strike="noStrike" cap="none">
                <a:solidFill>
                  <a:schemeClr val="hlink"/>
                </a:solidFill>
                <a:latin typeface="Roboto Condensed"/>
                <a:ea typeface="Roboto Condensed"/>
                <a:cs typeface="Roboto Condensed"/>
                <a:sym typeface="Roboto Condensed"/>
                <a:hlinkClick r:id="rId5"/>
              </a:rPr>
              <a:t>ortova@jabok.cz</a:t>
            </a:r>
            <a:endParaRPr sz="2800" b="1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1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1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David URBAN</a:t>
            </a: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- učitel skupiny D, </a:t>
            </a:r>
            <a:r>
              <a:rPr lang="cs-CZ" sz="2800" u="sng">
                <a:solidFill>
                  <a:srgbClr val="2998E3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urban@jabok.cz</a:t>
            </a:r>
            <a:endParaRPr sz="2800" u="sng">
              <a:solidFill>
                <a:srgbClr val="2998E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u="sng">
              <a:solidFill>
                <a:srgbClr val="2998E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u="sng">
              <a:solidFill>
                <a:srgbClr val="2998E3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4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KDO JE KDO</a:t>
            </a:r>
            <a:endParaRPr sz="4400" i="0" u="none" strike="noStrike" cap="non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5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Metodický a supervizní seminář k praxi (MSSP)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informativní (OPI)</a:t>
            </a:r>
            <a:endParaRPr sz="2800" b="0" i="0" u="none" strike="noStrike" cap="non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SzPts val="2800"/>
              <a:buFont typeface="Roboto Condensed"/>
              <a:buChar char="•"/>
            </a:pP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Ostatní teoretické předměty - propojení s cíli praxe</a:t>
            </a: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0" i="0" u="none" strike="noStrike" cap="non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KOREKVIZITA 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 oba zápočty je nutné splnit podmínky obou předmětů. 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Rozsah praxe: 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až </a:t>
            </a: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30% výuky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5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PROVÁZANOST</a:t>
            </a: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 PŘEDMĚT</a:t>
            </a: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Ů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6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228600" marR="0" lvl="0" indent="-227879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PŘED - připravují na praxi - </a:t>
            </a:r>
            <a:r>
              <a:rPr lang="cs-CZ"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příprava IPP, konzultace cílů</a:t>
            </a: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 - reflektují praxi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FORMA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začátku semestru pro celý ročník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Následně v malých skupinách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Na konci ročníku studentská konference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6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PROČ METODICKÉ SEMINÁŘE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"/>
          <p:cNvSpPr/>
          <p:nvPr/>
        </p:nvSpPr>
        <p:spPr>
          <a:xfrm>
            <a:off x="1003830" y="3076115"/>
            <a:ext cx="1051500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5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Povolena 1 absence</a:t>
            </a:r>
            <a:endParaRPr sz="35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7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POVINNÁ ÚČAST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8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533160" marR="0" lvl="0" indent="-5328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informativní (jsou spojeny s MSSP)</a:t>
            </a:r>
            <a:endParaRPr sz="24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4 týdny v 1. ročníku</a:t>
            </a:r>
            <a:endParaRPr sz="1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6 týdnů ve 2. ročníku</a:t>
            </a:r>
            <a:endParaRPr sz="1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None/>
            </a:pPr>
            <a:endParaRPr sz="1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160" marR="0" lvl="0" indent="-53280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prázdninová</a:t>
            </a:r>
            <a:endParaRPr sz="24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týdny mezi 1. a 2. ročníkem</a:t>
            </a:r>
            <a:endParaRPr sz="1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týdny mezi 2. a 3. ročníkem</a:t>
            </a:r>
            <a:endParaRPr sz="1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None/>
            </a:pPr>
            <a:endParaRPr sz="1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160" marR="0" lvl="0" indent="-53280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průběžná </a:t>
            </a:r>
            <a:endParaRPr sz="24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min. 40 hodin během 2. ročníku</a:t>
            </a:r>
            <a:endParaRPr sz="1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None/>
            </a:pPr>
            <a:endParaRPr sz="1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160" marR="0" lvl="0" indent="-53280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bloková specializační</a:t>
            </a:r>
            <a:endParaRPr sz="24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7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4 týdny (listopad) ve 3. ročníku</a:t>
            </a:r>
            <a:endParaRPr sz="1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198"/>
              </a:spcBef>
              <a:spcAft>
                <a:spcPts val="0"/>
              </a:spcAft>
              <a:buNone/>
            </a:pPr>
            <a:endParaRPr sz="1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33160" marR="0" lvl="0" indent="-532800" algn="l" rtl="0">
              <a:lnSpc>
                <a:spcPct val="7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Odborná praxe k absolutoriu (diplomní praxe)</a:t>
            </a:r>
            <a:endParaRPr sz="24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cs-CZ" sz="1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2 týdny ve 3. ročníku (po domluvě s vedoucím absolventské práce)</a:t>
            </a:r>
            <a:endParaRPr sz="1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8"/>
          <p:cNvSpPr/>
          <p:nvPr/>
        </p:nvSpPr>
        <p:spPr>
          <a:xfrm>
            <a:off x="838075" y="365050"/>
            <a:ext cx="1097220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SYSTÉM PRAXÍ NA JABOKU 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4b77f317ea_0_3"/>
          <p:cNvSpPr txBox="1">
            <a:spLocks noGrp="1"/>
          </p:cNvSpPr>
          <p:nvPr>
            <p:ph type="title"/>
          </p:nvPr>
        </p:nvSpPr>
        <p:spPr>
          <a:xfrm>
            <a:off x="609475" y="236600"/>
            <a:ext cx="11582400" cy="51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Condensed"/>
              <a:buNone/>
            </a:pPr>
            <a:r>
              <a:rPr lang="cs-CZ" sz="3700">
                <a:latin typeface="Roboto Condensed"/>
                <a:ea typeface="Roboto Condensed"/>
                <a:cs typeface="Roboto Condensed"/>
                <a:sym typeface="Roboto Condensed"/>
              </a:rPr>
              <a:t>ČASOVÝ HARMONOGRAM PRAXÍ A METODICKÝCH SEMINÁŘŮ</a:t>
            </a:r>
            <a:endParaRPr sz="3700"/>
          </a:p>
        </p:txBody>
      </p:sp>
      <p:sp>
        <p:nvSpPr>
          <p:cNvPr id="212" name="Google Shape;212;g14b77f317ea_0_3"/>
          <p:cNvSpPr txBox="1">
            <a:spLocks noGrp="1"/>
          </p:cNvSpPr>
          <p:nvPr>
            <p:ph type="subTitle" idx="1"/>
          </p:nvPr>
        </p:nvSpPr>
        <p:spPr>
          <a:xfrm>
            <a:off x="609475" y="1759300"/>
            <a:ext cx="10247400" cy="54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19. 9. - MSS úvodní</a:t>
            </a:r>
            <a:endParaRPr sz="4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03.10. - MSS informativní</a:t>
            </a:r>
            <a:endParaRPr sz="4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17.10. - MSS PŘED praxí</a:t>
            </a:r>
            <a:endParaRPr sz="4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b="1">
                <a:latin typeface="Roboto Condensed"/>
                <a:ea typeface="Roboto Condensed"/>
                <a:cs typeface="Roboto Condensed"/>
                <a:sym typeface="Roboto Condensed"/>
              </a:rPr>
              <a:t>31.10. - 4.11. - praxe (MŠ + NZDM)</a:t>
            </a:r>
            <a:endParaRPr sz="4400" b="1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07.11. - MSS PO praxi</a:t>
            </a:r>
            <a:endParaRPr sz="4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21.11. - MSS PO praxi</a:t>
            </a:r>
            <a:endParaRPr sz="4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>
                <a:latin typeface="Roboto Condensed"/>
                <a:ea typeface="Roboto Condensed"/>
                <a:cs typeface="Roboto Condensed"/>
                <a:sym typeface="Roboto Condensed"/>
              </a:rPr>
              <a:t>05.12. - MSS - ochrana práv dětí</a:t>
            </a:r>
            <a:endParaRPr sz="44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400"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9"/>
          <p:cNvSpPr/>
          <p:nvPr/>
        </p:nvSpPr>
        <p:spPr>
          <a:xfrm>
            <a:off x="838080" y="1819440"/>
            <a:ext cx="10514880" cy="46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PRAXE V PEDAGOGICKÉ OBLASTI: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MŠ</a:t>
            </a: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 </a:t>
            </a: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s integrací 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NZDM, SaSM + ČAS </a:t>
            </a:r>
            <a:endParaRPr sz="2800" b="0" strike="noStrike">
              <a:solidFill>
                <a:srgbClr val="000000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</a:pPr>
            <a:r>
              <a:rPr lang="cs-CZ" sz="2800">
                <a:latin typeface="Roboto Condensed"/>
                <a:ea typeface="Roboto Condensed"/>
                <a:cs typeface="Roboto Condensed"/>
                <a:sym typeface="Roboto Condensed"/>
              </a:rPr>
              <a:t>---------------</a:t>
            </a:r>
            <a:endParaRPr sz="2800"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228600" marR="0" lvl="0" indent="-227879" algn="l" rtl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Dětské domovy, SVP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7879" algn="l" rt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cs-CZ" sz="2800" b="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Diagnostické ústavy, výchovné ústavy, dětské domovy se školou</a:t>
            </a:r>
            <a:endParaRPr sz="2800" b="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9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strike="noStrike">
                <a:solidFill>
                  <a:srgbClr val="000000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TEMATICKÉ ZAMĚŘENÍ PRAXÍ V 1. ROČNÍKU</a:t>
            </a:r>
            <a:endParaRPr sz="4400" strike="noStrike">
              <a:solidFill>
                <a:schemeClr val="dk1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FFFF00"/>
      </a:accent1>
      <a:accent2>
        <a:srgbClr val="7F7F7F"/>
      </a:accent2>
      <a:accent3>
        <a:srgbClr val="262626"/>
      </a:accent3>
      <a:accent4>
        <a:srgbClr val="FFFF00"/>
      </a:accent4>
      <a:accent5>
        <a:srgbClr val="773709"/>
      </a:accent5>
      <a:accent6>
        <a:srgbClr val="3F3F3F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784</Words>
  <Application>Microsoft Office PowerPoint</Application>
  <PresentationFormat>Širokoúhlá obrazovka</PresentationFormat>
  <Paragraphs>128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Roboto Condensed</vt:lpstr>
      <vt:lpstr>Noto Sans Symbols</vt:lpstr>
      <vt:lpstr>Arial</vt:lpstr>
      <vt:lpstr>Office Theme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ČASOVÝ HARMONOGRAM PRAXÍ A METODICKÝCH SEMINÁŘŮ</vt:lpstr>
      <vt:lpstr>Prezentace aplikace PowerPoint</vt:lpstr>
      <vt:lpstr>Prezentace aplikace PowerPoint</vt:lpstr>
      <vt:lpstr>Prezentace aplikace PowerPoint</vt:lpstr>
      <vt:lpstr>VÝBĚR PRACOVIŠTĚ PRAXE MIMO ROZPIS - PODMÍNKY</vt:lpstr>
      <vt:lpstr>Prezentace aplikace PowerPoint</vt:lpstr>
      <vt:lpstr>Prezentace aplikace PowerPoint</vt:lpstr>
      <vt:lpstr>Prezentace aplikace PowerPoint</vt:lpstr>
      <vt:lpstr>Prezentace aplikace PowerPoint</vt:lpstr>
      <vt:lpstr>PORTFOLIO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Diakonie</cp:lastModifiedBy>
  <cp:revision>1</cp:revision>
  <dcterms:created xsi:type="dcterms:W3CDTF">2020-10-23T12:33:32Z</dcterms:created>
  <dcterms:modified xsi:type="dcterms:W3CDTF">2022-09-09T09:04:12Z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Širokoúhlá obrazovka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</vt:i4>
  </property>
</Properties>
</file>