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65" r:id="rId3"/>
    <p:sldId id="278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6" r:id="rId20"/>
    <p:sldId id="308" r:id="rId21"/>
    <p:sldId id="271" r:id="rId2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987" autoAdjust="0"/>
    <p:restoredTop sz="96374" autoAdjust="0"/>
  </p:normalViewPr>
  <p:slideViewPr>
    <p:cSldViewPr snapToGrid="0">
      <p:cViewPr varScale="1">
        <p:scale>
          <a:sx n="111" d="100"/>
          <a:sy n="111" d="100"/>
        </p:scale>
        <p:origin x="756" y="141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9E2CCC-5BD5-42CA-85C5-D9149A1CB143}" type="datetimeFigureOut">
              <a:rPr lang="cs-CZ" smtClean="0"/>
              <a:t>08.09.2022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C46AE4-9776-4D24-BA0A-E476AA2F65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8307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59900B76-1B1A-4BB1-9592-BEEA477A7925}"/>
              </a:ext>
            </a:extLst>
          </p:cNvPr>
          <p:cNvSpPr/>
          <p:nvPr userDrawn="1"/>
        </p:nvSpPr>
        <p:spPr>
          <a:xfrm>
            <a:off x="8629126" y="0"/>
            <a:ext cx="3562873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5BCADDBF-F4C5-4054-875D-A9D7028B68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562872" y="734482"/>
            <a:ext cx="5066254" cy="5389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226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45D17B-B35E-4F06-8B09-3157BD206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9516373-445E-4F69-A833-A30F834F47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5E1D5AF-57FD-4A15-906D-E21A870A8D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54ED1E1-B462-42E9-90BB-E06222A61F0F}" type="datetimeFigureOut">
              <a:rPr lang="cs-CZ" smtClean="0"/>
              <a:t>08.09.2022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E3D36DA-DE24-46F8-9243-04F8C7F6D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775D8C-5599-4BB0-BAE5-1C4B19E7C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225FAE-B228-4E9C-834D-76F92F7D9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4535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A6233F0-A162-4CC8-9D0A-7B1C7F0DEA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6009CF2-49DB-4170-A325-3FC675922B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A656BC6-389C-4587-955E-F25C6171F1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54ED1E1-B462-42E9-90BB-E06222A61F0F}" type="datetimeFigureOut">
              <a:rPr lang="cs-CZ" smtClean="0"/>
              <a:t>08.09.2022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0563522-A05C-4021-921A-A9122E502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4F51FA3-6D74-4783-A48F-ECB3DDB95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225FAE-B228-4E9C-834D-76F92F7D9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4145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ED9DDC-5CC7-4151-940B-0188F7D8E1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41566" y="2801072"/>
            <a:ext cx="5447301" cy="831128"/>
          </a:xfrm>
        </p:spPr>
        <p:txBody>
          <a:bodyPr/>
          <a:lstStyle/>
          <a:p>
            <a:r>
              <a:rPr lang="cs-CZ" dirty="0"/>
              <a:t>Název prezentace</a:t>
            </a:r>
          </a:p>
        </p:txBody>
      </p:sp>
      <p:pic>
        <p:nvPicPr>
          <p:cNvPr id="7" name="Zástupný obsah 4">
            <a:extLst>
              <a:ext uri="{FF2B5EF4-FFF2-40B4-BE49-F238E27FC236}">
                <a16:creationId xmlns:a16="http://schemas.microsoft.com/office/drawing/2014/main" id="{1DBC79C2-E5E8-44F3-A79D-64B6DBAE80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-775757"/>
            <a:ext cx="4314825" cy="305270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7408C4D8-6E3F-4E5A-89E1-5C249126B3A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5948596" y="1565599"/>
            <a:ext cx="7701448" cy="8192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51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BDA27890-9D76-4E47-B562-814E443FF0D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1819275"/>
            <a:ext cx="10515600" cy="46736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9" name="Nadpis 8">
            <a:extLst>
              <a:ext uri="{FF2B5EF4-FFF2-40B4-BE49-F238E27FC236}">
                <a16:creationId xmlns:a16="http://schemas.microsoft.com/office/drawing/2014/main" id="{037260BC-6057-4DC9-A6E1-7B9155311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54828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A476CA-C2AC-4B00-B0FF-7BC40EA35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BD521E1-E603-42B1-A5B3-F82B2ECF58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1232CF9-4045-41BF-812E-F3BC37740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5CB24A4-6E1D-4DAD-AB31-03D1616C84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54ED1E1-B462-42E9-90BB-E06222A61F0F}" type="datetimeFigureOut">
              <a:rPr lang="cs-CZ" smtClean="0"/>
              <a:t>08.09.2022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D698FCA-D858-4C18-8488-63E24DDF3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20931AF-84E8-4BC9-830E-D78A8D910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225FAE-B228-4E9C-834D-76F92F7D9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3951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14899F-BC0D-455F-827A-9E440FBFE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8E5548F1-C914-472C-829F-FF2EF6A83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C58E00B4-785D-4E05-84ED-D2B11C3A86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8550D9E-707A-4AB2-A203-0FD9EF8D05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07117C09-2C8C-40A9-821F-1D5E0D18C4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8A12539-B2C8-4808-97F5-205C3B3198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54ED1E1-B462-42E9-90BB-E06222A61F0F}" type="datetimeFigureOut">
              <a:rPr lang="cs-CZ" smtClean="0"/>
              <a:t>08.09.2022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CCFD136-FC0F-4A4A-AC04-EAED19BD3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04CFE35-9446-4847-A8E5-672607DFF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225FAE-B228-4E9C-834D-76F92F7D9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9765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995727-3EC1-4527-ABC3-D5614536D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C3A3B19-9F93-49F8-BD24-FD94008601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54ED1E1-B462-42E9-90BB-E06222A61F0F}" type="datetimeFigureOut">
              <a:rPr lang="cs-CZ" smtClean="0"/>
              <a:t>08.09.2022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2DBBCBB-9430-4C8D-8C27-CFCB02749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650B1DF-CBC9-4F78-BCC3-CC4706A41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225FAE-B228-4E9C-834D-76F92F7D9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2628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5D4F9C2-FD3E-4E10-B0B5-AB3299C799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54ED1E1-B462-42E9-90BB-E06222A61F0F}" type="datetimeFigureOut">
              <a:rPr lang="cs-CZ" smtClean="0"/>
              <a:t>08.09.2022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C3E3043-BB16-461F-9477-6215B4197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5A32760-1A1F-4C1A-8E13-CD1E01855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225FAE-B228-4E9C-834D-76F92F7D9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3834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AFEBA7-C4BA-4C59-B304-D614E24F1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30E1A3A-DD92-4E31-8DA6-718D26EBB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D545FFB2-DE29-4919-A2F7-85986BE7EC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38DB640-40E4-4DBB-BAB6-A4C1A38F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54ED1E1-B462-42E9-90BB-E06222A61F0F}" type="datetimeFigureOut">
              <a:rPr lang="cs-CZ" smtClean="0"/>
              <a:t>08.09.2022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86A3EA6-C482-4989-B1BB-846B53B3F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027987A-30A0-43FB-A327-F5189B8FF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225FAE-B228-4E9C-834D-76F92F7D9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2333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D41B73-17D6-4463-BD24-4E9D33FAE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C9D1DBF-108A-496C-B4B3-C530584745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B08B87C-969F-4A8F-82E8-CC31C8B950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0A90D13-7DDA-4BF1-866A-904F64255A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54ED1E1-B462-42E9-90BB-E06222A61F0F}" type="datetimeFigureOut">
              <a:rPr lang="cs-CZ" smtClean="0"/>
              <a:t>08.09.2022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BA7678A-59D9-4DCF-B3FA-1BC8FDCFC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FFB9A2E-D7B8-4EC7-8987-35303FAD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225FAE-B228-4E9C-834D-76F92F7D99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0951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0B85A842-1400-4FCD-920D-07D985BE0E3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-970617" y="-1914009"/>
            <a:ext cx="5283536" cy="5620161"/>
          </a:xfrm>
          <a:prstGeom prst="rect">
            <a:avLst/>
          </a:prstGeom>
        </p:spPr>
      </p:pic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17EF358-D2F8-4EC8-911C-1D1A81B96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Nadpis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87D9E818-C555-4CCE-ACA3-BBD9E2541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97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299CBF7-3100-4C15-86DF-678B258B4CF2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9772549" y="5329238"/>
            <a:ext cx="2508317" cy="1774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203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53881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DD557591-1FEC-40C3-871B-6F6FE9AD848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1"/>
            <a:endParaRPr lang="cs-CZ" altLang="cs-CZ" sz="2800" dirty="0">
              <a:cs typeface="Hind Regular"/>
            </a:endParaRPr>
          </a:p>
          <a:p>
            <a:pPr lvl="1"/>
            <a:r>
              <a:rPr lang="cs-CZ" altLang="cs-CZ" sz="2800" dirty="0">
                <a:cs typeface="Hind Regular"/>
              </a:rPr>
              <a:t>max. 3 uznaná zaměstnání</a:t>
            </a:r>
          </a:p>
          <a:p>
            <a:pPr lvl="1"/>
            <a:r>
              <a:rPr lang="cs-CZ" altLang="cs-CZ" sz="2800" dirty="0">
                <a:cs typeface="Hind Regular"/>
              </a:rPr>
              <a:t>aktuální zaměstnání nebo zaměstnání ukončené nejdéle tři roky před zahájením studia (konec srpna </a:t>
            </a:r>
            <a:r>
              <a:rPr lang="cs-CZ" altLang="cs-CZ" sz="2800" dirty="0" smtClean="0">
                <a:cs typeface="Hind Regular"/>
              </a:rPr>
              <a:t>2019 </a:t>
            </a:r>
            <a:r>
              <a:rPr lang="cs-CZ" altLang="cs-CZ" sz="2800" dirty="0">
                <a:cs typeface="Hind Regular"/>
              </a:rPr>
              <a:t>a později)</a:t>
            </a:r>
          </a:p>
          <a:p>
            <a:pPr lvl="1"/>
            <a:r>
              <a:rPr lang="cs-CZ" altLang="cs-CZ" sz="2800" dirty="0">
                <a:cs typeface="Hind Regular"/>
              </a:rPr>
              <a:t>doložené potvrzením o odpracovaných hodinách nebo zápočtovým listem</a:t>
            </a:r>
          </a:p>
          <a:p>
            <a:pPr lvl="1"/>
            <a:r>
              <a:rPr lang="cs-CZ" altLang="cs-CZ" sz="2800" dirty="0">
                <a:cs typeface="Hind Regular"/>
              </a:rPr>
              <a:t>student napíše „zprávu ze zaměstnání“</a:t>
            </a: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B209E03D-8DB8-489F-98AD-31E66B2F3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Uznání praxí - zaměstnání</a:t>
            </a:r>
          </a:p>
        </p:txBody>
      </p:sp>
    </p:spTree>
    <p:extLst>
      <p:ext uri="{BB962C8B-B14F-4D97-AF65-F5344CB8AC3E}">
        <p14:creationId xmlns:p14="http://schemas.microsoft.com/office/powerpoint/2010/main" val="4223777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3A9AD162-00A9-4D17-8D0E-BCAFB46497E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  <a:defRPr/>
            </a:pPr>
            <a:r>
              <a:rPr lang="cs-CZ" b="1" dirty="0"/>
              <a:t>Studentům VOŠ a VŠ – řádných členů ASVSP</a:t>
            </a:r>
          </a:p>
          <a:p>
            <a:pPr lvl="1">
              <a:defRPr/>
            </a:pPr>
            <a:r>
              <a:rPr lang="cs-CZ" dirty="0"/>
              <a:t>v plném rozsahu jako jedna z pěti praxí</a:t>
            </a:r>
          </a:p>
          <a:p>
            <a:pPr lvl="1">
              <a:defRPr/>
            </a:pPr>
            <a:r>
              <a:rPr lang="cs-CZ" dirty="0"/>
              <a:t>do pěti let před zahájením studia</a:t>
            </a:r>
          </a:p>
          <a:p>
            <a:pPr lvl="1">
              <a:defRPr/>
            </a:pPr>
            <a:r>
              <a:rPr lang="cs-CZ" dirty="0"/>
              <a:t>uznání na základě předloženého portfolia</a:t>
            </a:r>
          </a:p>
          <a:p>
            <a:pPr>
              <a:buNone/>
              <a:defRPr/>
            </a:pPr>
            <a:r>
              <a:rPr lang="cs-CZ" b="1" dirty="0"/>
              <a:t>Studentům ostatních VOŠ, VŠ a SŠ</a:t>
            </a:r>
          </a:p>
          <a:p>
            <a:pPr lvl="1">
              <a:defRPr/>
            </a:pPr>
            <a:r>
              <a:rPr lang="cs-CZ" dirty="0"/>
              <a:t>podle uvážení učitele praxe</a:t>
            </a:r>
          </a:p>
          <a:p>
            <a:pPr lvl="1">
              <a:defRPr/>
            </a:pPr>
            <a:r>
              <a:rPr lang="cs-CZ" dirty="0"/>
              <a:t>na základě předloženého portfolia</a:t>
            </a:r>
          </a:p>
          <a:p>
            <a:pPr>
              <a:buNone/>
              <a:defRPr/>
            </a:pPr>
            <a:r>
              <a:rPr lang="cs-CZ" b="1" dirty="0"/>
              <a:t>Povinné doklady</a:t>
            </a:r>
          </a:p>
          <a:p>
            <a:pPr lvl="1">
              <a:defRPr/>
            </a:pPr>
            <a:r>
              <a:rPr lang="cs-CZ" dirty="0"/>
              <a:t>potvrzení o praxi</a:t>
            </a:r>
          </a:p>
          <a:p>
            <a:pPr lvl="1">
              <a:defRPr/>
            </a:pPr>
            <a:r>
              <a:rPr lang="cs-CZ" dirty="0"/>
              <a:t>běžná dokumentace  (zprávy z praxe, deníky praxe)</a:t>
            </a:r>
          </a:p>
          <a:p>
            <a:r>
              <a:rPr lang="cs-CZ" dirty="0"/>
              <a:t>Učitel může požádat studenta o napsání zprávy z praxe do určeného formuláře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3542128-FE1C-4E72-93C2-CBCB1B891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Uznání praxí – praxe z jiných škol</a:t>
            </a:r>
          </a:p>
        </p:txBody>
      </p:sp>
    </p:spTree>
    <p:extLst>
      <p:ext uri="{BB962C8B-B14F-4D97-AF65-F5344CB8AC3E}">
        <p14:creationId xmlns:p14="http://schemas.microsoft.com/office/powerpoint/2010/main" val="3072836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5A37E874-972D-43C7-89DB-64F57EC280E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pokud byla realizována na základě smlouvy</a:t>
            </a:r>
          </a:p>
          <a:p>
            <a:pPr>
              <a:defRPr/>
            </a:pPr>
            <a:r>
              <a:rPr lang="cs-CZ" dirty="0"/>
              <a:t>činnost trvala alespoň jeden rok</a:t>
            </a:r>
          </a:p>
          <a:p>
            <a:pPr>
              <a:defRPr/>
            </a:pPr>
            <a:r>
              <a:rPr lang="cs-CZ" dirty="0"/>
              <a:t>ukončena nejdéle tři roky před zahájením studia (konec srpna </a:t>
            </a:r>
            <a:r>
              <a:rPr lang="cs-CZ" dirty="0" smtClean="0"/>
              <a:t>2019 </a:t>
            </a:r>
            <a:r>
              <a:rPr lang="cs-CZ" dirty="0"/>
              <a:t>a později)</a:t>
            </a:r>
          </a:p>
          <a:p>
            <a:pPr>
              <a:defRPr/>
            </a:pPr>
            <a:r>
              <a:rPr lang="cs-CZ" dirty="0"/>
              <a:t>student předloží</a:t>
            </a:r>
          </a:p>
          <a:p>
            <a:pPr lvl="1">
              <a:defRPr/>
            </a:pPr>
            <a:r>
              <a:rPr lang="cs-CZ" sz="2800" dirty="0"/>
              <a:t>smlouvu</a:t>
            </a:r>
          </a:p>
          <a:p>
            <a:pPr lvl="1">
              <a:defRPr/>
            </a:pPr>
            <a:r>
              <a:rPr lang="cs-CZ" sz="2800" dirty="0"/>
              <a:t>potvrzení o počtu odpracovaných hodin</a:t>
            </a:r>
          </a:p>
          <a:p>
            <a:pPr lvl="1">
              <a:defRPr/>
            </a:pPr>
            <a:r>
              <a:rPr lang="cs-CZ" sz="2800" dirty="0"/>
              <a:t>zápis z praxe</a:t>
            </a: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17B73E0E-3093-46F3-98D4-DF3C46DDF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Uznání praxí – dobrovolnická činnost</a:t>
            </a:r>
          </a:p>
        </p:txBody>
      </p:sp>
    </p:spTree>
    <p:extLst>
      <p:ext uri="{BB962C8B-B14F-4D97-AF65-F5344CB8AC3E}">
        <p14:creationId xmlns:p14="http://schemas.microsoft.com/office/powerpoint/2010/main" val="744628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C804BBCE-353E-43D0-A0AB-027A4C2F453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cs-CZ" altLang="cs-CZ" dirty="0">
              <a:cs typeface="Hind Regular"/>
            </a:endParaRPr>
          </a:p>
          <a:p>
            <a:r>
              <a:rPr lang="cs-CZ" altLang="cs-CZ" dirty="0">
                <a:cs typeface="Hind Regular"/>
              </a:rPr>
              <a:t>Odborná praxe informativní </a:t>
            </a:r>
            <a:r>
              <a:rPr lang="cs-CZ" altLang="cs-CZ" dirty="0" smtClean="0">
                <a:cs typeface="Hind Regular"/>
              </a:rPr>
              <a:t>I, II, III, </a:t>
            </a:r>
            <a:r>
              <a:rPr lang="cs-CZ" altLang="cs-CZ" dirty="0">
                <a:cs typeface="Hind Regular"/>
              </a:rPr>
              <a:t>IV</a:t>
            </a:r>
          </a:p>
          <a:p>
            <a:r>
              <a:rPr lang="cs-CZ" altLang="cs-CZ" dirty="0">
                <a:cs typeface="Hind Regular"/>
              </a:rPr>
              <a:t>Odborná praxe prázdninová </a:t>
            </a:r>
            <a:r>
              <a:rPr lang="cs-CZ" altLang="cs-CZ" dirty="0" smtClean="0">
                <a:cs typeface="Hind Regular"/>
              </a:rPr>
              <a:t>I, II </a:t>
            </a:r>
            <a:endParaRPr lang="cs-CZ" altLang="cs-CZ" dirty="0">
              <a:cs typeface="Hind Regular"/>
            </a:endParaRPr>
          </a:p>
          <a:p>
            <a:r>
              <a:rPr lang="cs-CZ" altLang="cs-CZ" dirty="0">
                <a:cs typeface="Hind Regular"/>
              </a:rPr>
              <a:t>Odborná praxe průběžná</a:t>
            </a:r>
          </a:p>
          <a:p>
            <a:r>
              <a:rPr lang="cs-CZ" altLang="cs-CZ" dirty="0">
                <a:cs typeface="Hind Regular"/>
              </a:rPr>
              <a:t>Odborná praxe bloková specializační</a:t>
            </a:r>
          </a:p>
          <a:p>
            <a:r>
              <a:rPr lang="cs-CZ" altLang="cs-CZ" dirty="0">
                <a:cs typeface="Hind Regular"/>
              </a:rPr>
              <a:t>Odborná praxe k absolutoriu</a:t>
            </a: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61D5C689-963D-4E3C-9D82-993E3D69B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Názvy praxí v </a:t>
            </a:r>
            <a:r>
              <a:rPr lang="cs-CZ" dirty="0" err="1"/>
              <a:t>Isu</a:t>
            </a:r>
            <a:r>
              <a:rPr lang="cs-CZ" dirty="0"/>
              <a:t> – plněných předmětů</a:t>
            </a:r>
          </a:p>
        </p:txBody>
      </p:sp>
    </p:spTree>
    <p:extLst>
      <p:ext uri="{BB962C8B-B14F-4D97-AF65-F5344CB8AC3E}">
        <p14:creationId xmlns:p14="http://schemas.microsoft.com/office/powerpoint/2010/main" val="40895374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E1834656-8A12-4BD1-85B1-9594D0AF710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None/>
              <a:defRPr/>
            </a:pPr>
            <a:r>
              <a:rPr lang="cs-CZ" b="1" dirty="0"/>
              <a:t>1. ROČNÍK</a:t>
            </a:r>
          </a:p>
          <a:p>
            <a:pPr marL="514350" indent="-514350">
              <a:defRPr/>
            </a:pPr>
            <a:r>
              <a:rPr lang="cs-CZ" dirty="0">
                <a:solidFill>
                  <a:srgbClr val="C00000"/>
                </a:solidFill>
              </a:rPr>
              <a:t>Odborná praxe informativní I. a II.   </a:t>
            </a:r>
            <a:r>
              <a:rPr lang="cs-CZ" b="1" dirty="0"/>
              <a:t>– STAČÍ 1 PRAXE (30 h)</a:t>
            </a:r>
          </a:p>
          <a:p>
            <a:pPr marL="514350" indent="-514350">
              <a:buNone/>
              <a:defRPr/>
            </a:pPr>
            <a:endParaRPr lang="cs-CZ" b="1" dirty="0"/>
          </a:p>
          <a:p>
            <a:pPr marL="514350" indent="-514350">
              <a:buNone/>
              <a:defRPr/>
            </a:pPr>
            <a:r>
              <a:rPr lang="cs-CZ" b="1" dirty="0"/>
              <a:t>2. ROČNÍK</a:t>
            </a:r>
          </a:p>
          <a:p>
            <a:pPr marL="514350" indent="-514350">
              <a:defRPr/>
            </a:pPr>
            <a:r>
              <a:rPr lang="cs-CZ" dirty="0">
                <a:solidFill>
                  <a:srgbClr val="C00000"/>
                </a:solidFill>
              </a:rPr>
              <a:t>Odborná praxe informativní III. a IV</a:t>
            </a:r>
            <a:r>
              <a:rPr lang="cs-CZ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514350" indent="-514350">
              <a:defRPr/>
            </a:pPr>
            <a:r>
              <a:rPr lang="cs-CZ" dirty="0">
                <a:solidFill>
                  <a:srgbClr val="C00000"/>
                </a:solidFill>
              </a:rPr>
              <a:t>Odborná praxe prázdninová I.</a:t>
            </a:r>
            <a:r>
              <a:rPr lang="cs-CZ" dirty="0"/>
              <a:t>	        </a:t>
            </a:r>
            <a:r>
              <a:rPr lang="cs-CZ" b="1" dirty="0"/>
              <a:t>- STAČÍ 1 PRAXE (30 h)</a:t>
            </a:r>
          </a:p>
          <a:p>
            <a:pPr marL="514350" indent="-514350">
              <a:defRPr/>
            </a:pPr>
            <a:r>
              <a:rPr lang="cs-CZ" dirty="0">
                <a:solidFill>
                  <a:srgbClr val="C00000"/>
                </a:solidFill>
              </a:rPr>
              <a:t>Odborná praxe průběžná</a:t>
            </a:r>
          </a:p>
          <a:p>
            <a:pPr marL="514350" indent="-514350">
              <a:buNone/>
              <a:defRPr/>
            </a:pPr>
            <a:endParaRPr lang="cs-CZ" b="1" dirty="0"/>
          </a:p>
          <a:p>
            <a:pPr marL="514350" indent="-514350">
              <a:buNone/>
              <a:defRPr/>
            </a:pPr>
            <a:r>
              <a:rPr lang="cs-CZ" b="1" dirty="0"/>
              <a:t>3. ROČNÍK</a:t>
            </a:r>
          </a:p>
          <a:p>
            <a:pPr marL="514350" indent="-514350">
              <a:defRPr/>
            </a:pPr>
            <a:r>
              <a:rPr lang="cs-CZ" dirty="0">
                <a:solidFill>
                  <a:srgbClr val="C00000"/>
                </a:solidFill>
              </a:rPr>
              <a:t>Odborná praxe bloková specializační</a:t>
            </a:r>
          </a:p>
          <a:p>
            <a:pPr marL="514350" indent="-514350">
              <a:defRPr/>
            </a:pPr>
            <a:r>
              <a:rPr lang="cs-CZ" dirty="0">
                <a:solidFill>
                  <a:srgbClr val="C00000"/>
                </a:solidFill>
              </a:rPr>
              <a:t>Odborná praxe prázdninová II.              </a:t>
            </a:r>
            <a:r>
              <a:rPr lang="cs-CZ" b="1" dirty="0"/>
              <a:t>– VŠE, CO ZBÝVÁ</a:t>
            </a:r>
            <a:endParaRPr lang="cs-CZ" dirty="0"/>
          </a:p>
          <a:p>
            <a:pPr marL="514350" indent="-514350">
              <a:defRPr/>
            </a:pPr>
            <a:r>
              <a:rPr lang="cs-CZ" dirty="0">
                <a:solidFill>
                  <a:srgbClr val="00B050"/>
                </a:solidFill>
              </a:rPr>
              <a:t>Odborná praxe k absolutoriu </a:t>
            </a:r>
            <a:r>
              <a:rPr lang="cs-CZ" i="1" dirty="0">
                <a:solidFill>
                  <a:srgbClr val="00B050"/>
                </a:solidFill>
              </a:rPr>
              <a:t>(zápočet od vedoucího absolventské práce)</a:t>
            </a: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A3ED089-CD73-4495-9D0B-F5646412F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Prezenční</a:t>
            </a:r>
            <a:r>
              <a:rPr lang="cs-CZ" dirty="0"/>
              <a:t> </a:t>
            </a:r>
            <a:r>
              <a:rPr lang="cs-CZ" sz="3200" dirty="0"/>
              <a:t>versus</a:t>
            </a:r>
            <a:r>
              <a:rPr lang="cs-CZ" dirty="0"/>
              <a:t> kombinované studium</a:t>
            </a:r>
          </a:p>
        </p:txBody>
      </p:sp>
    </p:spTree>
    <p:extLst>
      <p:ext uri="{BB962C8B-B14F-4D97-AF65-F5344CB8AC3E}">
        <p14:creationId xmlns:p14="http://schemas.microsoft.com/office/powerpoint/2010/main" val="854723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F5032BF3-3D05-470B-9193-3C0C35ACB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Podmínky pro splnění praxe v jednotlivých ročnících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194C4584-FE16-4766-A79D-03EFE31CA64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514350" indent="-514350">
              <a:buNone/>
              <a:defRPr/>
            </a:pPr>
            <a:r>
              <a:rPr lang="cs-CZ" sz="3600" b="1" dirty="0"/>
              <a:t>1. ROČNÍK</a:t>
            </a:r>
          </a:p>
          <a:p>
            <a:pPr marL="514350" indent="-514350">
              <a:buNone/>
              <a:defRPr/>
            </a:pPr>
            <a:r>
              <a:rPr lang="cs-CZ" sz="3300" dirty="0">
                <a:solidFill>
                  <a:schemeClr val="accent5">
                    <a:lumMod val="75000"/>
                  </a:schemeClr>
                </a:solidFill>
              </a:rPr>
              <a:t>Odborná praxe informativní I. a II.   </a:t>
            </a:r>
          </a:p>
          <a:p>
            <a:pPr marL="514350" indent="-514350">
              <a:buNone/>
              <a:defRPr/>
            </a:pPr>
            <a:r>
              <a:rPr lang="cs-CZ" sz="3300" b="1" dirty="0">
                <a:solidFill>
                  <a:srgbClr val="C00000"/>
                </a:solidFill>
              </a:rPr>
              <a:t>1 PRAXE (30 h) </a:t>
            </a:r>
          </a:p>
          <a:p>
            <a:pPr marL="514350" indent="-514350">
              <a:defRPr/>
            </a:pPr>
            <a:r>
              <a:rPr lang="cs-CZ" sz="3300" b="1" dirty="0">
                <a:solidFill>
                  <a:srgbClr val="C00000"/>
                </a:solidFill>
              </a:rPr>
              <a:t>před praxí Individuální plán praxe, </a:t>
            </a:r>
          </a:p>
          <a:p>
            <a:pPr marL="514350" indent="-514350">
              <a:defRPr/>
            </a:pPr>
            <a:r>
              <a:rPr lang="cs-CZ" sz="3300" b="1" dirty="0">
                <a:solidFill>
                  <a:srgbClr val="C00000"/>
                </a:solidFill>
              </a:rPr>
              <a:t>po praxi Zpráva z praxe, </a:t>
            </a:r>
          </a:p>
          <a:p>
            <a:pPr marL="514350" indent="-514350">
              <a:defRPr/>
            </a:pPr>
            <a:r>
              <a:rPr lang="cs-CZ" sz="3300" b="1" dirty="0">
                <a:solidFill>
                  <a:srgbClr val="C00000"/>
                </a:solidFill>
              </a:rPr>
              <a:t>Hodnocení z pracoviště</a:t>
            </a:r>
          </a:p>
          <a:p>
            <a:pPr marL="514350" indent="-514350">
              <a:buNone/>
              <a:defRPr/>
            </a:pPr>
            <a:r>
              <a:rPr lang="cs-CZ" sz="3600" b="1" dirty="0"/>
              <a:t>2. ROČNÍK</a:t>
            </a:r>
          </a:p>
          <a:p>
            <a:pPr marL="514350" indent="-514350">
              <a:buNone/>
              <a:defRPr/>
            </a:pPr>
            <a:r>
              <a:rPr lang="cs-CZ" sz="3300" dirty="0">
                <a:solidFill>
                  <a:schemeClr val="accent5">
                    <a:lumMod val="75000"/>
                  </a:schemeClr>
                </a:solidFill>
              </a:rPr>
              <a:t>Odborná praxe informativní III. a IV.</a:t>
            </a:r>
          </a:p>
          <a:p>
            <a:pPr marL="514350" indent="-514350">
              <a:buNone/>
              <a:defRPr/>
            </a:pPr>
            <a:r>
              <a:rPr lang="cs-CZ" sz="3300" dirty="0">
                <a:solidFill>
                  <a:schemeClr val="accent5">
                    <a:lumMod val="75000"/>
                  </a:schemeClr>
                </a:solidFill>
              </a:rPr>
              <a:t>Odborná praxe prázdninová I.</a:t>
            </a:r>
            <a:r>
              <a:rPr lang="cs-CZ" sz="3300" dirty="0"/>
              <a:t>	</a:t>
            </a:r>
            <a:endParaRPr lang="cs-CZ" sz="3300" b="1" dirty="0">
              <a:solidFill>
                <a:srgbClr val="C00000"/>
              </a:solidFill>
            </a:endParaRPr>
          </a:p>
          <a:p>
            <a:pPr marL="514350" indent="-514350">
              <a:buNone/>
              <a:defRPr/>
            </a:pPr>
            <a:r>
              <a:rPr lang="cs-CZ" sz="3300" dirty="0">
                <a:solidFill>
                  <a:schemeClr val="accent5">
                    <a:lumMod val="75000"/>
                  </a:schemeClr>
                </a:solidFill>
              </a:rPr>
              <a:t>Odborná praxe průběžná</a:t>
            </a:r>
          </a:p>
          <a:p>
            <a:pPr marL="514350" indent="-514350">
              <a:buNone/>
              <a:defRPr/>
            </a:pPr>
            <a:r>
              <a:rPr lang="cs-CZ" sz="3300" b="1" dirty="0">
                <a:solidFill>
                  <a:srgbClr val="C00000"/>
                </a:solidFill>
              </a:rPr>
              <a:t>1 PRAXE (30 h) </a:t>
            </a:r>
          </a:p>
          <a:p>
            <a:pPr marL="514350" indent="-514350">
              <a:defRPr/>
            </a:pPr>
            <a:r>
              <a:rPr lang="cs-CZ" sz="3300" b="1" dirty="0">
                <a:solidFill>
                  <a:srgbClr val="C00000"/>
                </a:solidFill>
              </a:rPr>
              <a:t>před praxí Individuální plán praxe, </a:t>
            </a:r>
          </a:p>
          <a:p>
            <a:pPr marL="514350" indent="-514350">
              <a:defRPr/>
            </a:pPr>
            <a:r>
              <a:rPr lang="cs-CZ" sz="3300" b="1" dirty="0">
                <a:solidFill>
                  <a:srgbClr val="C00000"/>
                </a:solidFill>
              </a:rPr>
              <a:t>po praxi Zpráva z praxe, </a:t>
            </a:r>
          </a:p>
          <a:p>
            <a:pPr marL="514350" indent="-514350">
              <a:defRPr/>
            </a:pPr>
            <a:r>
              <a:rPr lang="cs-CZ" sz="3300" b="1" dirty="0">
                <a:solidFill>
                  <a:srgbClr val="C00000"/>
                </a:solidFill>
              </a:rPr>
              <a:t>Hodnocení z pracoviště</a:t>
            </a:r>
            <a:endParaRPr lang="cs-CZ" sz="3300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297F105E-FDF4-42C1-8F05-C15DBF13868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514350" indent="-514350">
              <a:buNone/>
              <a:defRPr/>
            </a:pPr>
            <a:r>
              <a:rPr lang="cs-CZ" sz="3600" b="1" dirty="0"/>
              <a:t>3. ROČNÍK</a:t>
            </a:r>
          </a:p>
          <a:p>
            <a:pPr marL="514350" indent="-514350">
              <a:buNone/>
              <a:defRPr/>
            </a:pPr>
            <a:r>
              <a:rPr lang="cs-CZ" sz="3400" dirty="0">
                <a:solidFill>
                  <a:schemeClr val="accent5">
                    <a:lumMod val="75000"/>
                  </a:schemeClr>
                </a:solidFill>
              </a:rPr>
              <a:t>Odborná praxe bloková specializační</a:t>
            </a:r>
          </a:p>
          <a:p>
            <a:pPr marL="514350" indent="-514350">
              <a:buNone/>
              <a:defRPr/>
            </a:pPr>
            <a:r>
              <a:rPr lang="cs-CZ" sz="3400" dirty="0">
                <a:solidFill>
                  <a:schemeClr val="accent5">
                    <a:lumMod val="75000"/>
                  </a:schemeClr>
                </a:solidFill>
              </a:rPr>
              <a:t>Odborná praxe prázdninová II.</a:t>
            </a:r>
          </a:p>
          <a:p>
            <a:pPr marL="514350" indent="-514350">
              <a:buNone/>
              <a:defRPr/>
            </a:pPr>
            <a:r>
              <a:rPr lang="cs-CZ" sz="3400" b="1" dirty="0">
                <a:solidFill>
                  <a:srgbClr val="C00000"/>
                </a:solidFill>
              </a:rPr>
              <a:t>VŠECHNO, CO ZBÝVÁ PRO SPLNĚNÍ FORMÁLNÍCH POŽADAVKŮ PRAXE </a:t>
            </a:r>
          </a:p>
          <a:p>
            <a:pPr marL="514350" indent="-514350">
              <a:buNone/>
              <a:defRPr/>
            </a:pPr>
            <a:r>
              <a:rPr lang="cs-CZ" sz="3400" b="1" dirty="0">
                <a:solidFill>
                  <a:srgbClr val="C00000"/>
                </a:solidFill>
              </a:rPr>
              <a:t>Celkový rozsah praxí 540 h, praxe alespoň na 5 pracovištích, obsahové zaměření praxí</a:t>
            </a:r>
          </a:p>
          <a:p>
            <a:pPr marL="514350" indent="-514350">
              <a:buNone/>
              <a:defRPr/>
            </a:pPr>
            <a:r>
              <a:rPr lang="cs-CZ" sz="5100" b="1" dirty="0">
                <a:solidFill>
                  <a:srgbClr val="C00000"/>
                </a:solidFill>
              </a:rPr>
              <a:t>Realizovaná supervize + její zápis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13025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65765A64-4ED3-4B99-A32A-136F817B8D4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cs-CZ" dirty="0"/>
              <a:t>MÍSTO PRAXE</a:t>
            </a:r>
          </a:p>
          <a:p>
            <a:pPr lvl="1">
              <a:defRPr/>
            </a:pPr>
            <a:r>
              <a:rPr lang="cs-CZ" dirty="0"/>
              <a:t>studenti vyhledávají sami</a:t>
            </a:r>
          </a:p>
          <a:p>
            <a:pPr lvl="1">
              <a:defRPr/>
            </a:pPr>
            <a:r>
              <a:rPr lang="cs-CZ" dirty="0"/>
              <a:t>ve spolupráci s učitelem praxí</a:t>
            </a:r>
          </a:p>
          <a:p>
            <a:pPr lvl="1">
              <a:buNone/>
              <a:defRPr/>
            </a:pPr>
            <a:endParaRPr lang="cs-CZ" dirty="0"/>
          </a:p>
          <a:p>
            <a:pPr>
              <a:buNone/>
              <a:defRPr/>
            </a:pPr>
            <a:r>
              <a:rPr lang="cs-CZ" dirty="0"/>
              <a:t>PODPORA ZE STRANY ŠKOLY </a:t>
            </a:r>
          </a:p>
          <a:p>
            <a:pPr lvl="1">
              <a:defRPr/>
            </a:pPr>
            <a:r>
              <a:rPr lang="cs-CZ" dirty="0"/>
              <a:t>nabídka praxí v Dokumentech Katedry odborných praxí (ideálně vybírat z nabídky průběžných praxí)</a:t>
            </a:r>
          </a:p>
          <a:p>
            <a:pPr lvl="1">
              <a:defRPr/>
            </a:pPr>
            <a:r>
              <a:rPr lang="cs-CZ" dirty="0"/>
              <a:t>vystavení smlouvy (koordinátor praxí na základě písemné žádosti od studenta)</a:t>
            </a:r>
          </a:p>
          <a:p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3181A13-72B4-4BF8-BBC4-31F8C4B4D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Volba pracoviště</a:t>
            </a:r>
          </a:p>
        </p:txBody>
      </p:sp>
    </p:spTree>
    <p:extLst>
      <p:ext uri="{BB962C8B-B14F-4D97-AF65-F5344CB8AC3E}">
        <p14:creationId xmlns:p14="http://schemas.microsoft.com/office/powerpoint/2010/main" val="24357708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EE6BE05F-889D-44DD-8977-4FABABD82D0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None/>
            </a:pPr>
            <a:r>
              <a:rPr lang="cs-CZ" altLang="cs-CZ" sz="2600" b="1" dirty="0">
                <a:cs typeface="Hind Regular"/>
              </a:rPr>
              <a:t>Dokumenty Katedry odborných praxí</a:t>
            </a:r>
          </a:p>
          <a:p>
            <a:r>
              <a:rPr lang="cs-CZ" altLang="cs-CZ" dirty="0">
                <a:cs typeface="Hind Regular"/>
              </a:rPr>
              <a:t>Formuláře</a:t>
            </a:r>
          </a:p>
          <a:p>
            <a:r>
              <a:rPr lang="cs-CZ" altLang="cs-CZ" dirty="0">
                <a:cs typeface="Hind Regular"/>
              </a:rPr>
              <a:t>Karty pracovišť</a:t>
            </a:r>
          </a:p>
          <a:p>
            <a:pPr>
              <a:buNone/>
            </a:pPr>
            <a:endParaRPr lang="cs-CZ" altLang="cs-CZ" b="1" dirty="0">
              <a:cs typeface="Hind Regular"/>
            </a:endParaRPr>
          </a:p>
          <a:p>
            <a:pPr>
              <a:buNone/>
            </a:pPr>
            <a:r>
              <a:rPr lang="cs-CZ" altLang="cs-CZ" b="1" dirty="0">
                <a:cs typeface="Hind Regular"/>
              </a:rPr>
              <a:t>Předměty Metodický semináře k praxi</a:t>
            </a:r>
          </a:p>
          <a:p>
            <a:r>
              <a:rPr lang="cs-CZ" altLang="cs-CZ" dirty="0">
                <a:cs typeface="Hind Regular"/>
              </a:rPr>
              <a:t>Studijní materiály (prezentace)</a:t>
            </a:r>
          </a:p>
          <a:p>
            <a:r>
              <a:rPr lang="cs-CZ" altLang="cs-CZ" dirty="0">
                <a:cs typeface="Hind Regular"/>
              </a:rPr>
              <a:t>Formuláře</a:t>
            </a:r>
          </a:p>
          <a:p>
            <a:r>
              <a:rPr lang="cs-CZ" altLang="cs-CZ" dirty="0" err="1">
                <a:cs typeface="Times New Roman" panose="02020603050405020304" pitchFamily="18" charset="0"/>
              </a:rPr>
              <a:t>Odevzdávárny</a:t>
            </a:r>
            <a:endParaRPr lang="cs-CZ" altLang="cs-CZ" dirty="0"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3CA0346B-2E29-4A02-BB7C-05A09B9C2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Informační systém</a:t>
            </a:r>
          </a:p>
        </p:txBody>
      </p:sp>
    </p:spTree>
    <p:extLst>
      <p:ext uri="{BB962C8B-B14F-4D97-AF65-F5344CB8AC3E}">
        <p14:creationId xmlns:p14="http://schemas.microsoft.com/office/powerpoint/2010/main" val="35922340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A56E7324-CBD4-477A-9A1B-B77BB864E0A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None/>
            </a:pPr>
            <a:r>
              <a:rPr lang="cs-CZ" altLang="cs-CZ" b="1" dirty="0">
                <a:cs typeface="Hind Regular"/>
              </a:rPr>
              <a:t>CESTA K DOKUMENTŮM KATEDRY ODBORNÝCH PRAXÍ</a:t>
            </a:r>
          </a:p>
          <a:p>
            <a:pPr>
              <a:spcBef>
                <a:spcPct val="0"/>
              </a:spcBef>
              <a:buNone/>
            </a:pPr>
            <a:endParaRPr lang="cs-CZ" altLang="cs-CZ" dirty="0">
              <a:cs typeface="Hind Regular"/>
            </a:endParaRPr>
          </a:p>
          <a:p>
            <a:pPr>
              <a:spcBef>
                <a:spcPct val="0"/>
              </a:spcBef>
              <a:buNone/>
            </a:pPr>
            <a:r>
              <a:rPr lang="cs-CZ" altLang="cs-CZ" dirty="0">
                <a:cs typeface="Hind Regular"/>
              </a:rPr>
              <a:t>DOKUMENTY  </a:t>
            </a:r>
            <a:r>
              <a:rPr lang="cs-CZ" altLang="cs-CZ" dirty="0">
                <a:cs typeface="Hind Regular"/>
                <a:sym typeface="Wingdings" panose="05000000000000000000" pitchFamily="2" charset="2"/>
              </a:rPr>
              <a:t></a:t>
            </a:r>
          </a:p>
          <a:p>
            <a:pPr>
              <a:spcBef>
                <a:spcPct val="0"/>
              </a:spcBef>
              <a:buNone/>
            </a:pPr>
            <a:endParaRPr lang="cs-CZ" altLang="cs-CZ" dirty="0">
              <a:cs typeface="Hind Regular"/>
              <a:sym typeface="Wingdings" panose="05000000000000000000" pitchFamily="2" charset="2"/>
            </a:endParaRPr>
          </a:p>
          <a:p>
            <a:pPr>
              <a:spcBef>
                <a:spcPct val="0"/>
              </a:spcBef>
              <a:buNone/>
            </a:pPr>
            <a:r>
              <a:rPr lang="cs-CZ" altLang="cs-CZ" dirty="0">
                <a:cs typeface="Hind Regular"/>
                <a:sym typeface="Wingdings" panose="05000000000000000000" pitchFamily="2" charset="2"/>
              </a:rPr>
              <a:t>DOKUMENTY KATEDRY ODBORNÝCH PRAXÍ </a:t>
            </a:r>
          </a:p>
          <a:p>
            <a:pPr>
              <a:spcBef>
                <a:spcPct val="0"/>
              </a:spcBef>
              <a:buNone/>
            </a:pPr>
            <a:endParaRPr lang="cs-CZ" altLang="cs-CZ" dirty="0">
              <a:cs typeface="Hind Regular"/>
              <a:sym typeface="Wingdings" panose="05000000000000000000" pitchFamily="2" charset="2"/>
            </a:endParaRPr>
          </a:p>
          <a:p>
            <a:pPr>
              <a:spcBef>
                <a:spcPct val="0"/>
              </a:spcBef>
              <a:buNone/>
            </a:pPr>
            <a:r>
              <a:rPr lang="cs-CZ" altLang="cs-CZ" dirty="0">
                <a:cs typeface="Hind Regular"/>
                <a:sym typeface="Wingdings" panose="05000000000000000000" pitchFamily="2" charset="2"/>
              </a:rPr>
              <a:t>ODBORNÁ PRAXE A JEJÍ SUPERVIZE </a:t>
            </a:r>
          </a:p>
          <a:p>
            <a:pPr>
              <a:spcBef>
                <a:spcPct val="0"/>
              </a:spcBef>
            </a:pPr>
            <a:r>
              <a:rPr lang="cs-CZ" altLang="cs-CZ" dirty="0">
                <a:cs typeface="Hind Regular"/>
                <a:sym typeface="Wingdings" panose="05000000000000000000" pitchFamily="2" charset="2"/>
              </a:rPr>
              <a:t>FORMULÁŘE</a:t>
            </a:r>
          </a:p>
          <a:p>
            <a:pPr>
              <a:spcBef>
                <a:spcPct val="0"/>
              </a:spcBef>
            </a:pPr>
            <a:r>
              <a:rPr lang="cs-CZ" altLang="cs-CZ" dirty="0">
                <a:cs typeface="Hind Regular"/>
                <a:sym typeface="Wingdings" panose="05000000000000000000" pitchFamily="2" charset="2"/>
              </a:rPr>
              <a:t>KARTY PRACOVIŠŤ </a:t>
            </a:r>
            <a:endParaRPr lang="cs-CZ" altLang="cs-CZ" dirty="0">
              <a:cs typeface="Hind Regular"/>
            </a:endParaRP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552410F3-F25B-4AFA-9987-4966A1739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Kde najít dokumenty v </a:t>
            </a:r>
            <a:r>
              <a:rPr lang="cs-CZ" dirty="0" err="1"/>
              <a:t>ISu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18923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E05319AC-0CE4-48C3-87F4-7EE53FB5F51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cs-CZ" altLang="cs-CZ" dirty="0">
                <a:cs typeface="Hind Regular"/>
              </a:rPr>
              <a:t>Prostor pro uložení všech dokumentů k p§§</a:t>
            </a:r>
            <a:r>
              <a:rPr lang="cs-CZ" altLang="cs-CZ" dirty="0" err="1">
                <a:cs typeface="Hind Regular"/>
              </a:rPr>
              <a:t>raxím</a:t>
            </a:r>
            <a:r>
              <a:rPr lang="cs-CZ" altLang="cs-CZ" dirty="0">
                <a:cs typeface="Hind Regular"/>
              </a:rPr>
              <a:t>.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cs-CZ" altLang="cs-CZ" i="1" dirty="0">
                <a:cs typeface="Hind Regular"/>
              </a:rPr>
              <a:t>Jak vypadá: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</a:pPr>
            <a:r>
              <a:rPr lang="cs-CZ" altLang="cs-CZ" dirty="0">
                <a:cs typeface="Hind Regular"/>
              </a:rPr>
              <a:t> DESKY (ideálně kroužková vazba na </a:t>
            </a:r>
            <a:r>
              <a:rPr lang="cs-CZ" altLang="cs-CZ" dirty="0" err="1">
                <a:cs typeface="Hind Regular"/>
              </a:rPr>
              <a:t>euroobaly</a:t>
            </a:r>
            <a:r>
              <a:rPr lang="cs-CZ" altLang="cs-CZ" dirty="0">
                <a:cs typeface="Hind Regular"/>
              </a:rPr>
              <a:t>)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</a:pPr>
            <a:r>
              <a:rPr lang="cs-CZ" altLang="cs-CZ" dirty="0">
                <a:cs typeface="Hind Regular"/>
              </a:rPr>
              <a:t> úvodní strana – přehled uznaných praxí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cs-CZ" altLang="cs-CZ" i="1" dirty="0">
                <a:cs typeface="Hind Regular"/>
              </a:rPr>
              <a:t>Předkládá se: 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</a:pPr>
            <a:r>
              <a:rPr lang="cs-CZ" altLang="cs-CZ" dirty="0">
                <a:cs typeface="Hind Regular"/>
              </a:rPr>
              <a:t> k uznání </a:t>
            </a:r>
            <a:r>
              <a:rPr lang="cs-CZ" altLang="cs-CZ" dirty="0" smtClean="0">
                <a:cs typeface="Hind Regular"/>
              </a:rPr>
              <a:t>zápočtů </a:t>
            </a:r>
            <a:endParaRPr lang="cs-CZ" altLang="cs-CZ" dirty="0">
              <a:cs typeface="Hind Regular"/>
            </a:endParaRPr>
          </a:p>
          <a:p>
            <a:pPr marL="0" indent="0">
              <a:lnSpc>
                <a:spcPct val="150000"/>
              </a:lnSpc>
              <a:spcBef>
                <a:spcPct val="0"/>
              </a:spcBef>
            </a:pPr>
            <a:r>
              <a:rPr lang="cs-CZ" altLang="cs-CZ" dirty="0">
                <a:cs typeface="Hind Regular"/>
              </a:rPr>
              <a:t> u absolutorií</a:t>
            </a:r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35690110-28B0-4FA6-849A-5E009DCCB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Portfolio praxí</a:t>
            </a:r>
          </a:p>
        </p:txBody>
      </p:sp>
    </p:spTree>
    <p:extLst>
      <p:ext uri="{BB962C8B-B14F-4D97-AF65-F5344CB8AC3E}">
        <p14:creationId xmlns:p14="http://schemas.microsoft.com/office/powerpoint/2010/main" val="2254003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D84FF9-5F4C-4D4E-9EA9-DCC92037A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8406" y="2827198"/>
            <a:ext cx="5447301" cy="831128"/>
          </a:xfrm>
        </p:spPr>
        <p:txBody>
          <a:bodyPr>
            <a:normAutofit fontScale="90000"/>
          </a:bodyPr>
          <a:lstStyle/>
          <a:p>
            <a:r>
              <a:rPr lang="cs-CZ" b="1" dirty="0">
                <a:latin typeface="Ladislav" panose="02000000000000000000" pitchFamily="50" charset="-18"/>
              </a:rPr>
              <a:t>Metodický a supervizní seminář k praxi</a:t>
            </a:r>
            <a:br>
              <a:rPr lang="cs-CZ" b="1" dirty="0">
                <a:latin typeface="Ladislav" panose="02000000000000000000" pitchFamily="50" charset="-18"/>
              </a:rPr>
            </a:br>
            <a:r>
              <a:rPr lang="cs-CZ" sz="3600" dirty="0">
                <a:latin typeface="Ladislav" panose="02000000000000000000" pitchFamily="50" charset="-18"/>
              </a:rPr>
              <a:t>Kombinované studium</a:t>
            </a:r>
            <a:r>
              <a:rPr lang="cs-CZ" b="1" dirty="0">
                <a:latin typeface="Ladislav" panose="02000000000000000000" pitchFamily="50" charset="-18"/>
              </a:rPr>
              <a:t/>
            </a:r>
            <a:br>
              <a:rPr lang="cs-CZ" b="1" dirty="0">
                <a:latin typeface="Ladislav" panose="02000000000000000000" pitchFamily="50" charset="-18"/>
              </a:rPr>
            </a:br>
            <a:r>
              <a:rPr lang="cs-CZ" b="1" dirty="0">
                <a:latin typeface="Ladislav" panose="02000000000000000000" pitchFamily="50" charset="-18"/>
              </a:rPr>
              <a:t>Úvodní informace pro studenty celého ročníku</a:t>
            </a:r>
          </a:p>
        </p:txBody>
      </p:sp>
    </p:spTree>
    <p:extLst>
      <p:ext uri="{BB962C8B-B14F-4D97-AF65-F5344CB8AC3E}">
        <p14:creationId xmlns:p14="http://schemas.microsoft.com/office/powerpoint/2010/main" val="38793690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71170E45-C397-4C86-ADCB-E8468370CE9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cs-CZ" b="1" dirty="0">
                <a:cs typeface="Times New Roman" pitchFamily="18" charset="0"/>
              </a:rPr>
              <a:t>K uznání každé praxe je třeba doložit:</a:t>
            </a:r>
          </a:p>
          <a:p>
            <a:pPr marL="0" indent="449263" algn="just">
              <a:lnSpc>
                <a:spcPct val="150000"/>
              </a:lnSpc>
              <a:spcBef>
                <a:spcPct val="0"/>
              </a:spcBef>
              <a:defRPr/>
            </a:pPr>
            <a:r>
              <a:rPr lang="cs-CZ" dirty="0">
                <a:cs typeface="Times New Roman" pitchFamily="18" charset="0"/>
              </a:rPr>
              <a:t>Individuální plán praxe</a:t>
            </a:r>
          </a:p>
          <a:p>
            <a:pPr marL="0" indent="449263" algn="just">
              <a:lnSpc>
                <a:spcPct val="150000"/>
              </a:lnSpc>
              <a:spcBef>
                <a:spcPct val="0"/>
              </a:spcBef>
              <a:defRPr/>
            </a:pPr>
            <a:r>
              <a:rPr lang="cs-CZ" dirty="0">
                <a:cs typeface="Times New Roman" pitchFamily="18" charset="0"/>
              </a:rPr>
              <a:t>Zpráva z praxe</a:t>
            </a:r>
          </a:p>
          <a:p>
            <a:pPr marL="0" indent="449263" algn="just">
              <a:lnSpc>
                <a:spcPct val="150000"/>
              </a:lnSpc>
              <a:spcBef>
                <a:spcPct val="0"/>
              </a:spcBef>
              <a:defRPr/>
            </a:pPr>
            <a:r>
              <a:rPr lang="cs-CZ" dirty="0">
                <a:cs typeface="Times New Roman" pitchFamily="18" charset="0"/>
              </a:rPr>
              <a:t>Hodnocení z pracoviště </a:t>
            </a:r>
          </a:p>
          <a:p>
            <a:pPr marL="0" indent="449263" algn="just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cs-CZ" sz="2400" dirty="0">
                <a:cs typeface="Times New Roman" pitchFamily="18" charset="0"/>
              </a:rPr>
              <a:t>(potvrzení o odpracovaných hodinách)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cs-CZ" dirty="0">
                <a:solidFill>
                  <a:srgbClr val="C00000"/>
                </a:solidFill>
                <a:cs typeface="Times New Roman" pitchFamily="18" charset="0"/>
              </a:rPr>
              <a:t>na předepsaných formulářích</a:t>
            </a:r>
            <a:endParaRPr lang="cs-CZ" dirty="0">
              <a:solidFill>
                <a:srgbClr val="C00000"/>
              </a:solidFill>
            </a:endParaRP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234D9BB4-AA0D-4B13-84E7-D376D2DA3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Dokumentace k praxi</a:t>
            </a:r>
          </a:p>
        </p:txBody>
      </p:sp>
    </p:spTree>
    <p:extLst>
      <p:ext uri="{BB962C8B-B14F-4D97-AF65-F5344CB8AC3E}">
        <p14:creationId xmlns:p14="http://schemas.microsoft.com/office/powerpoint/2010/main" val="31183859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>
            <a:extLst>
              <a:ext uri="{FF2B5EF4-FFF2-40B4-BE49-F238E27FC236}">
                <a16:creationId xmlns:a16="http://schemas.microsoft.com/office/drawing/2014/main" id="{5FEEF3B1-CAF7-4AE0-B110-B1D83B6709FB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2640014" y="1628775"/>
            <a:ext cx="7127875" cy="1752600"/>
          </a:xfrm>
        </p:spPr>
        <p:txBody>
          <a:bodyPr/>
          <a:lstStyle/>
          <a:p>
            <a:pPr marL="0" indent="0" algn="ctr">
              <a:buNone/>
            </a:pPr>
            <a:endParaRPr lang="cs-CZ" altLang="cs-CZ" sz="4800" dirty="0">
              <a:latin typeface="+mj-lt"/>
              <a:cs typeface="Hind Regular"/>
            </a:endParaRPr>
          </a:p>
          <a:p>
            <a:pPr marL="0" indent="0" algn="ctr">
              <a:buNone/>
            </a:pPr>
            <a:r>
              <a:rPr lang="cs-CZ" altLang="cs-CZ" sz="4800" dirty="0">
                <a:latin typeface="+mj-lt"/>
                <a:cs typeface="Hind Regular"/>
              </a:rPr>
              <a:t>Děkujeme za pozornost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B913BA18-681D-40FF-9919-CAF4E8F3574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85000" lnSpcReduction="20000"/>
          </a:bodyPr>
          <a:lstStyle/>
          <a:p>
            <a:pPr marL="533400" indent="-533400">
              <a:lnSpc>
                <a:spcPct val="80000"/>
              </a:lnSpc>
              <a:buNone/>
            </a:pPr>
            <a:r>
              <a:rPr lang="cs-CZ" altLang="cs-CZ" b="1" dirty="0" smtClean="0">
                <a:latin typeface="Roboto Condensed" panose="02000000000000000000" pitchFamily="2" charset="0"/>
                <a:ea typeface="Roboto Condensed" panose="02000000000000000000" pitchFamily="2" charset="0"/>
                <a:cs typeface="Hind Regular"/>
              </a:rPr>
              <a:t>ANNA JURÁČKOVÁ– </a:t>
            </a:r>
            <a:r>
              <a:rPr lang="cs-CZ" altLang="cs-CZ" b="1" dirty="0">
                <a:latin typeface="Roboto Condensed" panose="02000000000000000000" pitchFamily="2" charset="0"/>
                <a:ea typeface="Roboto Condensed" panose="02000000000000000000" pitchFamily="2" charset="0"/>
                <a:cs typeface="Hind Regular"/>
              </a:rPr>
              <a:t>koordinátor praxí pro KS </a:t>
            </a:r>
          </a:p>
          <a:p>
            <a:pPr marL="533400" indent="-533400">
              <a:lnSpc>
                <a:spcPct val="80000"/>
              </a:lnSpc>
              <a:buNone/>
            </a:pPr>
            <a:r>
              <a:rPr lang="cs-CZ" altLang="cs-CZ" dirty="0" smtClean="0">
                <a:latin typeface="Roboto Condensed" panose="02000000000000000000" pitchFamily="2" charset="0"/>
                <a:ea typeface="Roboto Condensed" panose="02000000000000000000" pitchFamily="2" charset="0"/>
                <a:cs typeface="Hind Regular"/>
              </a:rPr>
              <a:t>(jurackova@jabok.cz</a:t>
            </a:r>
            <a:r>
              <a:rPr lang="cs-CZ" altLang="cs-CZ" dirty="0">
                <a:latin typeface="Roboto Condensed" panose="02000000000000000000" pitchFamily="2" charset="0"/>
                <a:ea typeface="Roboto Condensed" panose="02000000000000000000" pitchFamily="2" charset="0"/>
                <a:cs typeface="Hind Regular"/>
              </a:rPr>
              <a:t>)</a:t>
            </a:r>
          </a:p>
          <a:p>
            <a:pPr marL="533400" indent="-533400">
              <a:lnSpc>
                <a:spcPct val="80000"/>
              </a:lnSpc>
              <a:buNone/>
            </a:pPr>
            <a:endParaRPr lang="cs-CZ" altLang="cs-CZ" dirty="0">
              <a:cs typeface="Hind Regular"/>
            </a:endParaRPr>
          </a:p>
          <a:p>
            <a:pPr marL="533400" indent="-533400">
              <a:lnSpc>
                <a:spcPct val="80000"/>
              </a:lnSpc>
              <a:buNone/>
            </a:pPr>
            <a:r>
              <a:rPr lang="cs-CZ" altLang="cs-CZ" dirty="0" smtClean="0">
                <a:cs typeface="Hind Regular"/>
              </a:rPr>
              <a:t>Anna Juráčková– </a:t>
            </a:r>
            <a:r>
              <a:rPr lang="cs-CZ" altLang="cs-CZ" dirty="0">
                <a:cs typeface="Hind Regular"/>
              </a:rPr>
              <a:t>učitel seminární skupiny </a:t>
            </a:r>
            <a:r>
              <a:rPr lang="cs-CZ" altLang="cs-CZ" dirty="0" smtClean="0">
                <a:cs typeface="Hind Regular"/>
              </a:rPr>
              <a:t>KE </a:t>
            </a:r>
            <a:endParaRPr lang="cs-CZ" altLang="cs-CZ" dirty="0">
              <a:cs typeface="Hind Regular"/>
            </a:endParaRPr>
          </a:p>
          <a:p>
            <a:pPr marL="533400" indent="-533400">
              <a:lnSpc>
                <a:spcPct val="80000"/>
              </a:lnSpc>
              <a:buNone/>
            </a:pPr>
            <a:r>
              <a:rPr lang="cs-CZ" altLang="cs-CZ" dirty="0" smtClean="0">
                <a:cs typeface="Hind Regular"/>
              </a:rPr>
              <a:t>(jurackova@jabok.cz</a:t>
            </a:r>
            <a:r>
              <a:rPr lang="cs-CZ" altLang="cs-CZ" dirty="0">
                <a:cs typeface="Hind Regular"/>
              </a:rPr>
              <a:t>)</a:t>
            </a:r>
          </a:p>
          <a:p>
            <a:pPr marL="533400" indent="-533400">
              <a:lnSpc>
                <a:spcPct val="80000"/>
              </a:lnSpc>
              <a:buNone/>
            </a:pPr>
            <a:endParaRPr lang="cs-CZ" altLang="cs-CZ" sz="2000" dirty="0">
              <a:cs typeface="Hind Regular"/>
            </a:endParaRPr>
          </a:p>
          <a:p>
            <a:pPr marL="533400" indent="-533400">
              <a:lnSpc>
                <a:spcPct val="80000"/>
              </a:lnSpc>
              <a:buNone/>
            </a:pPr>
            <a:r>
              <a:rPr lang="cs-CZ" altLang="cs-CZ" dirty="0" smtClean="0">
                <a:cs typeface="Hind Regular"/>
              </a:rPr>
              <a:t>Alois Křišťan– </a:t>
            </a:r>
            <a:r>
              <a:rPr lang="cs-CZ" altLang="cs-CZ" dirty="0">
                <a:cs typeface="Hind Regular"/>
              </a:rPr>
              <a:t>učitel seminární skupiny </a:t>
            </a:r>
            <a:r>
              <a:rPr lang="cs-CZ" altLang="cs-CZ" dirty="0" smtClean="0">
                <a:cs typeface="Hind Regular"/>
              </a:rPr>
              <a:t>KF</a:t>
            </a:r>
            <a:endParaRPr lang="cs-CZ" altLang="cs-CZ" dirty="0">
              <a:cs typeface="Hind Regular"/>
            </a:endParaRPr>
          </a:p>
          <a:p>
            <a:pPr marL="533400" indent="-533400">
              <a:lnSpc>
                <a:spcPct val="80000"/>
              </a:lnSpc>
              <a:buNone/>
            </a:pPr>
            <a:r>
              <a:rPr lang="cs-CZ" altLang="cs-CZ" dirty="0" smtClean="0">
                <a:cs typeface="Hind Regular"/>
              </a:rPr>
              <a:t>(křišťan@jabok.cz</a:t>
            </a:r>
            <a:r>
              <a:rPr lang="cs-CZ" altLang="cs-CZ" dirty="0">
                <a:cs typeface="Hind Regular"/>
              </a:rPr>
              <a:t>)</a:t>
            </a:r>
          </a:p>
          <a:p>
            <a:pPr marL="533400" indent="-533400">
              <a:lnSpc>
                <a:spcPct val="80000"/>
              </a:lnSpc>
              <a:buNone/>
            </a:pPr>
            <a:endParaRPr lang="cs-CZ" altLang="cs-CZ" sz="2000" dirty="0">
              <a:cs typeface="Hind Regular"/>
            </a:endParaRPr>
          </a:p>
          <a:p>
            <a:pPr marL="533400" indent="-533400">
              <a:lnSpc>
                <a:spcPct val="80000"/>
              </a:lnSpc>
              <a:buNone/>
            </a:pPr>
            <a:r>
              <a:rPr lang="cs-CZ" altLang="cs-CZ" dirty="0">
                <a:cs typeface="Hind Regular"/>
              </a:rPr>
              <a:t>Marie ORTOVÁ – učitel seminární skupiny </a:t>
            </a:r>
            <a:r>
              <a:rPr lang="cs-CZ" altLang="cs-CZ" dirty="0" smtClean="0">
                <a:cs typeface="Hind Regular"/>
              </a:rPr>
              <a:t>KG</a:t>
            </a:r>
            <a:endParaRPr lang="cs-CZ" altLang="cs-CZ" dirty="0">
              <a:cs typeface="Hind Regular"/>
            </a:endParaRPr>
          </a:p>
          <a:p>
            <a:pPr marL="533400" indent="-533400">
              <a:lnSpc>
                <a:spcPct val="80000"/>
              </a:lnSpc>
              <a:buNone/>
            </a:pPr>
            <a:r>
              <a:rPr lang="cs-CZ" altLang="cs-CZ" dirty="0">
                <a:cs typeface="Hind Regular"/>
              </a:rPr>
              <a:t>(ortova@jabok.cz)</a:t>
            </a:r>
          </a:p>
          <a:p>
            <a:pPr marL="533400" indent="-533400">
              <a:lnSpc>
                <a:spcPct val="80000"/>
              </a:lnSpc>
              <a:buNone/>
            </a:pPr>
            <a:endParaRPr lang="cs-CZ" altLang="cs-CZ" sz="2000" dirty="0">
              <a:cs typeface="Hind Regular"/>
            </a:endParaRPr>
          </a:p>
          <a:p>
            <a:pPr marL="533400" indent="-533400">
              <a:lnSpc>
                <a:spcPct val="80000"/>
              </a:lnSpc>
              <a:buNone/>
            </a:pPr>
            <a:r>
              <a:rPr lang="cs-CZ" altLang="cs-CZ" dirty="0">
                <a:cs typeface="Hind Regular"/>
              </a:rPr>
              <a:t>David URBAN – učitel seminární skupiny  KH</a:t>
            </a:r>
          </a:p>
          <a:p>
            <a:pPr marL="533400" indent="-533400">
              <a:lnSpc>
                <a:spcPct val="80000"/>
              </a:lnSpc>
              <a:buNone/>
            </a:pPr>
            <a:r>
              <a:rPr lang="cs-CZ" altLang="cs-CZ" dirty="0">
                <a:cs typeface="Hind Regular"/>
              </a:rPr>
              <a:t>(urban@jabok.cz)</a:t>
            </a:r>
          </a:p>
          <a:p>
            <a:pPr marL="533400" indent="-533400">
              <a:lnSpc>
                <a:spcPct val="80000"/>
              </a:lnSpc>
              <a:buNone/>
            </a:pPr>
            <a:endParaRPr lang="cs-CZ" altLang="cs-CZ" b="1" dirty="0">
              <a:latin typeface="Roboto Condensed" panose="02000000000000000000" pitchFamily="2" charset="0"/>
              <a:ea typeface="Roboto Condensed" panose="02000000000000000000" pitchFamily="2" charset="0"/>
              <a:cs typeface="Hind Regular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680FFA3C-17F1-4F55-B03D-C391EF607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Kdo je kdo</a:t>
            </a:r>
          </a:p>
        </p:txBody>
      </p:sp>
    </p:spTree>
    <p:extLst>
      <p:ext uri="{BB962C8B-B14F-4D97-AF65-F5344CB8AC3E}">
        <p14:creationId xmlns:p14="http://schemas.microsoft.com/office/powerpoint/2010/main" val="3999441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65FEF12D-2BE0-44EE-99F0-3D6F02551F6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None/>
            </a:pPr>
            <a:r>
              <a:rPr lang="cs-CZ" altLang="cs-CZ" sz="3000" b="1" dirty="0">
                <a:cs typeface="Arial" panose="020B0604020202020204" pitchFamily="34" charset="0"/>
              </a:rPr>
              <a:t>Metodický a supervizní seminář k praxi</a:t>
            </a:r>
          </a:p>
          <a:p>
            <a:pPr>
              <a:buNone/>
            </a:pPr>
            <a:r>
              <a:rPr lang="cs-CZ" altLang="cs-CZ" sz="3000" dirty="0">
                <a:cs typeface="Arial" panose="020B0604020202020204" pitchFamily="34" charset="0"/>
              </a:rPr>
              <a:t>(MSSP I. a MSSP II.) </a:t>
            </a:r>
          </a:p>
          <a:p>
            <a:pPr>
              <a:buNone/>
            </a:pPr>
            <a:r>
              <a:rPr lang="cs-CZ" altLang="cs-CZ" dirty="0">
                <a:solidFill>
                  <a:srgbClr val="C00000"/>
                </a:solidFill>
                <a:cs typeface="Arial" panose="020B0604020202020204" pitchFamily="34" charset="0"/>
              </a:rPr>
              <a:t>Výuka</a:t>
            </a:r>
          </a:p>
          <a:p>
            <a:pPr>
              <a:buNone/>
            </a:pPr>
            <a:r>
              <a:rPr lang="cs-CZ" altLang="cs-CZ" b="1" dirty="0">
                <a:cs typeface="Arial" panose="020B0604020202020204" pitchFamily="34" charset="0"/>
              </a:rPr>
              <a:t>				+</a:t>
            </a:r>
          </a:p>
          <a:p>
            <a:pPr>
              <a:buNone/>
            </a:pPr>
            <a:r>
              <a:rPr lang="cs-CZ" altLang="cs-CZ" b="1" dirty="0">
                <a:cs typeface="Arial" panose="020B0604020202020204" pitchFamily="34" charset="0"/>
              </a:rPr>
              <a:t>Odborná praxe informativní</a:t>
            </a:r>
          </a:p>
          <a:p>
            <a:pPr>
              <a:buNone/>
            </a:pPr>
            <a:r>
              <a:rPr lang="cs-CZ" altLang="cs-CZ" dirty="0">
                <a:cs typeface="Arial" panose="020B0604020202020204" pitchFamily="34" charset="0"/>
              </a:rPr>
              <a:t>(OPI I. a OPI II.)</a:t>
            </a:r>
          </a:p>
          <a:p>
            <a:pPr>
              <a:buNone/>
            </a:pPr>
            <a:r>
              <a:rPr lang="cs-CZ" altLang="cs-CZ" dirty="0">
                <a:solidFill>
                  <a:srgbClr val="C00000"/>
                </a:solidFill>
                <a:cs typeface="Arial" panose="020B0604020202020204" pitchFamily="34" charset="0"/>
              </a:rPr>
              <a:t>Praxe mimo </a:t>
            </a:r>
            <a:r>
              <a:rPr lang="cs-CZ" altLang="cs-CZ" dirty="0" err="1">
                <a:solidFill>
                  <a:srgbClr val="C00000"/>
                </a:solidFill>
                <a:cs typeface="Arial" panose="020B0604020202020204" pitchFamily="34" charset="0"/>
              </a:rPr>
              <a:t>Jabok</a:t>
            </a:r>
            <a:r>
              <a:rPr lang="cs-CZ" altLang="cs-CZ" dirty="0">
                <a:solidFill>
                  <a:srgbClr val="C00000"/>
                </a:solidFill>
                <a:cs typeface="Arial" panose="020B0604020202020204" pitchFamily="34" charset="0"/>
              </a:rPr>
              <a:t> v organizacích dle studijního zaměření a vlastní volby</a:t>
            </a:r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826D9F36-DC0A-497F-847B-798144258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Předměty</a:t>
            </a:r>
          </a:p>
        </p:txBody>
      </p:sp>
    </p:spTree>
    <p:extLst>
      <p:ext uri="{BB962C8B-B14F-4D97-AF65-F5344CB8AC3E}">
        <p14:creationId xmlns:p14="http://schemas.microsoft.com/office/powerpoint/2010/main" val="2286034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47D3B3EC-18D1-45FD-A89A-D58DF7E484F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cs-CZ" dirty="0"/>
              <a:t>Během celého studia</a:t>
            </a:r>
          </a:p>
          <a:p>
            <a:endParaRPr lang="cs-CZ" dirty="0"/>
          </a:p>
          <a:p>
            <a:r>
              <a:rPr lang="cs-CZ" altLang="cs-CZ" b="1" dirty="0">
                <a:cs typeface="Arial" panose="020B0604020202020204" pitchFamily="34" charset="0"/>
              </a:rPr>
              <a:t>CÍL:</a:t>
            </a:r>
          </a:p>
          <a:p>
            <a:pPr lvl="1">
              <a:lnSpc>
                <a:spcPct val="150000"/>
              </a:lnSpc>
            </a:pPr>
            <a:r>
              <a:rPr lang="cs-CZ" altLang="cs-CZ" dirty="0">
                <a:cs typeface="Arial" panose="020B0604020202020204" pitchFamily="34" charset="0"/>
              </a:rPr>
              <a:t>možnost připravit se na praxi</a:t>
            </a:r>
          </a:p>
          <a:p>
            <a:pPr lvl="1">
              <a:lnSpc>
                <a:spcPct val="150000"/>
              </a:lnSpc>
            </a:pPr>
            <a:r>
              <a:rPr lang="cs-CZ" altLang="cs-CZ" dirty="0">
                <a:cs typeface="Arial" panose="020B0604020202020204" pitchFamily="34" charset="0"/>
              </a:rPr>
              <a:t>reflektovat ve skupině realizovanou praxi</a:t>
            </a:r>
          </a:p>
          <a:p>
            <a:pPr lvl="1">
              <a:lnSpc>
                <a:spcPct val="150000"/>
              </a:lnSpc>
            </a:pPr>
            <a:r>
              <a:rPr lang="cs-CZ" altLang="cs-CZ" dirty="0" smtClean="0">
                <a:cs typeface="Arial" panose="020B0604020202020204" pitchFamily="34" charset="0"/>
              </a:rPr>
              <a:t>řízeně sdílet </a:t>
            </a:r>
            <a:r>
              <a:rPr lang="cs-CZ" altLang="cs-CZ" dirty="0">
                <a:cs typeface="Arial" panose="020B0604020202020204" pitchFamily="34" charset="0"/>
              </a:rPr>
              <a:t>zkušenosti z oboru</a:t>
            </a:r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13E1AE12-46B2-4FB4-9766-03F768956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Metodické a supervizní semináře</a:t>
            </a:r>
          </a:p>
        </p:txBody>
      </p:sp>
    </p:spTree>
    <p:extLst>
      <p:ext uri="{BB962C8B-B14F-4D97-AF65-F5344CB8AC3E}">
        <p14:creationId xmlns:p14="http://schemas.microsoft.com/office/powerpoint/2010/main" val="1920772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D2D96ECA-EB59-4BCF-BD25-323A291EEFA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cs-CZ" altLang="cs-CZ" b="1" dirty="0">
                <a:cs typeface="Hind Regular"/>
              </a:rPr>
              <a:t>Docházka na semináře!</a:t>
            </a:r>
          </a:p>
          <a:p>
            <a:pPr>
              <a:buNone/>
            </a:pPr>
            <a:r>
              <a:rPr lang="cs-CZ" altLang="cs-CZ" b="1" dirty="0">
                <a:cs typeface="Hind Regular"/>
              </a:rPr>
              <a:t>	</a:t>
            </a:r>
            <a:r>
              <a:rPr lang="cs-CZ" altLang="cs-CZ" dirty="0">
                <a:cs typeface="Hind Regular"/>
              </a:rPr>
              <a:t>(4 semináře za rok, povolená 1 absence)</a:t>
            </a:r>
          </a:p>
          <a:p>
            <a:endParaRPr lang="cs-CZ" altLang="cs-CZ" b="1" dirty="0">
              <a:cs typeface="Hind Regular"/>
            </a:endParaRPr>
          </a:p>
          <a:p>
            <a:r>
              <a:rPr lang="cs-CZ" altLang="cs-CZ" b="1" dirty="0">
                <a:cs typeface="Hind Regular"/>
              </a:rPr>
              <a:t>Aktivní účast na seminářích</a:t>
            </a:r>
          </a:p>
          <a:p>
            <a:endParaRPr lang="cs-CZ" altLang="cs-CZ" b="1" dirty="0">
              <a:cs typeface="Hind Regular"/>
            </a:endParaRPr>
          </a:p>
          <a:p>
            <a:r>
              <a:rPr lang="cs-CZ" altLang="cs-CZ" b="1" dirty="0">
                <a:cs typeface="Hind Regular"/>
              </a:rPr>
              <a:t>Dodržení pravidel seminární skupiny</a:t>
            </a: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694C70B0-1DC4-4DCE-93D4-B9E28FF1A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Podmínky pro získání zápočtu </a:t>
            </a:r>
            <a:br>
              <a:rPr lang="cs-CZ" altLang="cs-CZ" dirty="0"/>
            </a:br>
            <a:r>
              <a:rPr lang="cs-CZ" altLang="cs-CZ" dirty="0"/>
              <a:t>z Metodického a supervizního semináře</a:t>
            </a:r>
            <a:r>
              <a:rPr lang="cs-CZ" altLang="cs-CZ" dirty="0">
                <a:cs typeface="Times New Roman" panose="02020603050405020304" pitchFamily="18" charset="0"/>
              </a:rPr>
              <a:t> I. a II. 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5900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BCED3FC9-7675-4E67-AEF9-E8BA1A86109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None/>
            </a:pPr>
            <a:r>
              <a:rPr lang="cs-CZ" altLang="cs-CZ" dirty="0" err="1">
                <a:solidFill>
                  <a:srgbClr val="C00000"/>
                </a:solidFill>
                <a:cs typeface="Arial" panose="020B0604020202020204" pitchFamily="34" charset="0"/>
              </a:rPr>
              <a:t>Jabok</a:t>
            </a:r>
            <a:r>
              <a:rPr lang="cs-CZ" altLang="cs-CZ" dirty="0">
                <a:solidFill>
                  <a:srgbClr val="C00000"/>
                </a:solidFill>
                <a:cs typeface="Arial" panose="020B0604020202020204" pitchFamily="34" charset="0"/>
              </a:rPr>
              <a:t> je členem Asociace vzdělavatelů  v sociální práci </a:t>
            </a:r>
            <a:r>
              <a:rPr lang="cs-CZ" altLang="cs-CZ" dirty="0">
                <a:solidFill>
                  <a:srgbClr val="C0000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 dodržuje standardy </a:t>
            </a:r>
            <a:endParaRPr lang="cs-CZ" altLang="cs-CZ" dirty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cs-CZ" altLang="cs-CZ" dirty="0">
                <a:cs typeface="Arial" panose="020B0604020202020204" pitchFamily="34" charset="0"/>
              </a:rPr>
              <a:t>praxe 25 - 30% výuky</a:t>
            </a:r>
          </a:p>
          <a:p>
            <a:pPr>
              <a:lnSpc>
                <a:spcPct val="150000"/>
              </a:lnSpc>
            </a:pPr>
            <a:r>
              <a:rPr lang="cs-CZ" altLang="cs-CZ" dirty="0">
                <a:cs typeface="Arial" panose="020B0604020202020204" pitchFamily="34" charset="0"/>
              </a:rPr>
              <a:t>rozsah a zaměření praxí stejné jako u prezenčních studentů</a:t>
            </a:r>
          </a:p>
          <a:p>
            <a:pPr>
              <a:lnSpc>
                <a:spcPct val="150000"/>
              </a:lnSpc>
            </a:pPr>
            <a:r>
              <a:rPr lang="cs-CZ" altLang="cs-CZ" b="1" dirty="0">
                <a:cs typeface="Arial" panose="020B0604020202020204" pitchFamily="34" charset="0"/>
              </a:rPr>
              <a:t>600 hodin </a:t>
            </a:r>
            <a:r>
              <a:rPr lang="cs-CZ" altLang="cs-CZ" dirty="0">
                <a:cs typeface="Arial" panose="020B0604020202020204" pitchFamily="34" charset="0"/>
              </a:rPr>
              <a:t>za dobu studia</a:t>
            </a: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5987E45E-5D80-4A02-8E8B-B5F45EEEF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Rozsah praxe</a:t>
            </a:r>
          </a:p>
        </p:txBody>
      </p:sp>
    </p:spTree>
    <p:extLst>
      <p:ext uri="{BB962C8B-B14F-4D97-AF65-F5344CB8AC3E}">
        <p14:creationId xmlns:p14="http://schemas.microsoft.com/office/powerpoint/2010/main" val="54940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A5EB1C41-1721-462A-A994-6FB9B92102F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cs-CZ" sz="3200" b="1" dirty="0"/>
              <a:t>600 hodin </a:t>
            </a:r>
          </a:p>
          <a:p>
            <a:pPr lvl="1">
              <a:defRPr/>
            </a:pPr>
            <a:r>
              <a:rPr lang="cs-CZ" dirty="0">
                <a:solidFill>
                  <a:schemeClr val="tx2">
                    <a:lumMod val="75000"/>
                    <a:lumOff val="25000"/>
                  </a:schemeClr>
                </a:solidFill>
              </a:rPr>
              <a:t>Z toho je 60 hodin věnováno </a:t>
            </a:r>
            <a:r>
              <a:rPr lang="cs-CZ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praxi k absolutoriu, </a:t>
            </a:r>
            <a:r>
              <a:rPr lang="cs-CZ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tj. celkem je třeba předložit ke kontrole </a:t>
            </a:r>
            <a:r>
              <a:rPr lang="cs-CZ" b="1" dirty="0"/>
              <a:t>540</a:t>
            </a:r>
            <a:r>
              <a:rPr lang="cs-CZ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hodin praxe</a:t>
            </a:r>
          </a:p>
          <a:p>
            <a:pPr marL="342900" lvl="1" indent="-342900">
              <a:buNone/>
              <a:defRPr/>
            </a:pPr>
            <a:r>
              <a:rPr lang="cs-CZ" sz="3200" b="1" dirty="0"/>
              <a:t>Praxe na nejméně 5 různých pracovištích </a:t>
            </a:r>
          </a:p>
          <a:p>
            <a:pPr marL="742950" lvl="2" indent="-342900">
              <a:defRPr/>
            </a:pPr>
            <a:r>
              <a:rPr lang="cs-CZ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na každém min. 30 hodin</a:t>
            </a:r>
            <a:endParaRPr lang="cs-CZ" sz="28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342900" lvl="1" indent="-342900">
              <a:buNone/>
              <a:defRPr/>
            </a:pPr>
            <a:r>
              <a:rPr lang="cs-CZ" sz="3200" b="1" dirty="0"/>
              <a:t>Dodržet obsahové zaměření praxí</a:t>
            </a:r>
          </a:p>
          <a:p>
            <a:pPr marL="742950" lvl="2" indent="-342900">
              <a:defRPr/>
            </a:pPr>
            <a:r>
              <a:rPr lang="cs-CZ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alespoň 1 pedagogická, 1 pastorační, </a:t>
            </a:r>
          </a:p>
          <a:p>
            <a:pPr marL="742950" lvl="2" indent="-342900">
              <a:buNone/>
              <a:defRPr/>
            </a:pPr>
            <a:r>
              <a:rPr lang="cs-CZ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   1 sociální</a:t>
            </a: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7444A5F4-9D62-45C3-84A9-32CD73D53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Podmínky plnění praxe</a:t>
            </a:r>
          </a:p>
        </p:txBody>
      </p:sp>
    </p:spTree>
    <p:extLst>
      <p:ext uri="{BB962C8B-B14F-4D97-AF65-F5344CB8AC3E}">
        <p14:creationId xmlns:p14="http://schemas.microsoft.com/office/powerpoint/2010/main" val="1945787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D9A82FF1-0465-4F91-8702-46C47847B43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Uznání na základě pravidel </a:t>
            </a:r>
            <a:r>
              <a:rPr lang="cs-CZ" dirty="0" err="1"/>
              <a:t>pravidel</a:t>
            </a:r>
            <a:r>
              <a:rPr lang="cs-CZ" dirty="0"/>
              <a:t> viz další snímky.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b="1" dirty="0"/>
              <a:t>Žádost</a:t>
            </a:r>
            <a:r>
              <a:rPr lang="cs-CZ" dirty="0"/>
              <a:t> o uznání je třeba vložit do </a:t>
            </a:r>
            <a:r>
              <a:rPr lang="cs-CZ" dirty="0" err="1"/>
              <a:t>odevzdávárny</a:t>
            </a:r>
            <a:r>
              <a:rPr lang="cs-CZ" dirty="0"/>
              <a:t> učiteli své seminární skupiny </a:t>
            </a:r>
            <a:r>
              <a:rPr lang="cs-CZ" b="1" dirty="0"/>
              <a:t>do </a:t>
            </a:r>
            <a:r>
              <a:rPr lang="cs-CZ" b="1" dirty="0" smtClean="0"/>
              <a:t>14. listopadu 2022</a:t>
            </a:r>
            <a:endParaRPr lang="cs-CZ" b="1" dirty="0"/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Po schválení žádosti student předloží další potřebné dokumenty (zprávu ze zaměstnání, potvrzení o odpracovaných hodinách atd.) – </a:t>
            </a:r>
            <a:r>
              <a:rPr lang="cs-CZ" b="1" dirty="0"/>
              <a:t>až po odevzdání a schválení dokumentů bude praxe definitivně uznána!</a:t>
            </a:r>
            <a:endParaRPr lang="cs-CZ" dirty="0"/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6BD1FD82-212C-49BD-97C3-EF3DA8A90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Uznání již vykonaných praxí</a:t>
            </a:r>
            <a:br>
              <a:rPr lang="cs-CZ" dirty="0"/>
            </a:br>
            <a:r>
              <a:rPr lang="cs-CZ" sz="3600" dirty="0"/>
              <a:t>Zaměstnání/jiné studium/dobrovolnictví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6746328"/>
      </p:ext>
    </p:extLst>
  </p:cSld>
  <p:clrMapOvr>
    <a:masterClrMapping/>
  </p:clrMapOvr>
</p:sld>
</file>

<file path=ppt/theme/theme1.xml><?xml version="1.0" encoding="utf-8"?>
<a:theme xmlns:a="http://schemas.openxmlformats.org/drawingml/2006/main" name="Jabok">
  <a:themeElements>
    <a:clrScheme name="Vlastní 2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Vlastní 1">
      <a:majorFont>
        <a:latin typeface="Ladislav SemiBold"/>
        <a:ea typeface=""/>
        <a:cs typeface=""/>
      </a:majorFont>
      <a:minorFont>
        <a:latin typeface="Roboto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651</Words>
  <Application>Microsoft Office PowerPoint</Application>
  <PresentationFormat>Širokoúhlá obrazovka</PresentationFormat>
  <Paragraphs>168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30" baseType="lpstr">
      <vt:lpstr>Arial</vt:lpstr>
      <vt:lpstr>Calibri</vt:lpstr>
      <vt:lpstr>Hind Regular</vt:lpstr>
      <vt:lpstr>Ladislav</vt:lpstr>
      <vt:lpstr>Ladislav SemiBold</vt:lpstr>
      <vt:lpstr>Roboto Condensed</vt:lpstr>
      <vt:lpstr>Times New Roman</vt:lpstr>
      <vt:lpstr>Wingdings</vt:lpstr>
      <vt:lpstr>Jabok</vt:lpstr>
      <vt:lpstr>Prezentace aplikace PowerPoint</vt:lpstr>
      <vt:lpstr>Metodický a supervizní seminář k praxi Kombinované studium Úvodní informace pro studenty celého ročníku</vt:lpstr>
      <vt:lpstr>Kdo je kdo</vt:lpstr>
      <vt:lpstr>Předměty</vt:lpstr>
      <vt:lpstr>Metodické a supervizní semináře</vt:lpstr>
      <vt:lpstr>Podmínky pro získání zápočtu  z Metodického a supervizního semináře I. a II. </vt:lpstr>
      <vt:lpstr>Rozsah praxe</vt:lpstr>
      <vt:lpstr>Podmínky plnění praxe</vt:lpstr>
      <vt:lpstr>Uznání již vykonaných praxí Zaměstnání/jiné studium/dobrovolnictví</vt:lpstr>
      <vt:lpstr>Uznání praxí - zaměstnání</vt:lpstr>
      <vt:lpstr>Uznání praxí – praxe z jiných škol</vt:lpstr>
      <vt:lpstr>Uznání praxí – dobrovolnická činnost</vt:lpstr>
      <vt:lpstr>Názvy praxí v Isu – plněných předmětů</vt:lpstr>
      <vt:lpstr>Prezenční versus kombinované studium</vt:lpstr>
      <vt:lpstr>Podmínky pro splnění praxe v jednotlivých ročnících</vt:lpstr>
      <vt:lpstr>Volba pracoviště</vt:lpstr>
      <vt:lpstr>Informační systém</vt:lpstr>
      <vt:lpstr>Kde najít dokumenty v ISu</vt:lpstr>
      <vt:lpstr>Portfolio praxí</vt:lpstr>
      <vt:lpstr>Dokumentace k praxi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uzivatel</dc:creator>
  <cp:lastModifiedBy>Marie Ortová</cp:lastModifiedBy>
  <cp:revision>33</cp:revision>
  <dcterms:created xsi:type="dcterms:W3CDTF">2020-10-23T12:33:32Z</dcterms:created>
  <dcterms:modified xsi:type="dcterms:W3CDTF">2022-09-08T11:00:55Z</dcterms:modified>
</cp:coreProperties>
</file>