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7" r:id="rId7"/>
    <p:sldId id="256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11/6/2017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U2 </a:t>
            </a:r>
            <a:r>
              <a:rPr lang="cs-CZ" dirty="0" err="1" smtClean="0"/>
              <a:t>Breathe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15407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16th of June, 9:05, doorbell rings,</a:t>
            </a:r>
            <a:br>
              <a:rPr lang="en-US" dirty="0"/>
            </a:br>
            <a:r>
              <a:rPr lang="en-US" dirty="0"/>
              <a:t>man at the door says</a:t>
            </a:r>
            <a:br>
              <a:rPr lang="en-US" dirty="0"/>
            </a:br>
            <a:r>
              <a:rPr lang="en-US" dirty="0"/>
              <a:t>"If you want to stay alive a bit longer,</a:t>
            </a:r>
            <a:br>
              <a:rPr lang="en-US" dirty="0"/>
            </a:br>
            <a:r>
              <a:rPr lang="en-US" dirty="0"/>
              <a:t>there's three things I need you to know,</a:t>
            </a:r>
            <a:br>
              <a:rPr lang="en-US" dirty="0"/>
            </a:br>
            <a:r>
              <a:rPr lang="en-US" dirty="0"/>
              <a:t>three!"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Coming from a long line of travelling sales people on my mother's side</a:t>
            </a:r>
            <a:br>
              <a:rPr lang="en-US" dirty="0"/>
            </a:br>
            <a:r>
              <a:rPr lang="en-US" dirty="0"/>
              <a:t>I wasn't </a:t>
            </a:r>
            <a:r>
              <a:rPr lang="en-US" dirty="0" err="1"/>
              <a:t>gonna</a:t>
            </a:r>
            <a:r>
              <a:rPr lang="en-US" dirty="0"/>
              <a:t> buy just anyone's cockatoo,</a:t>
            </a:r>
            <a:br>
              <a:rPr lang="en-US" dirty="0"/>
            </a:br>
            <a:r>
              <a:rPr lang="en-US" dirty="0"/>
              <a:t>so why would I invite a complete stranger into my home?</a:t>
            </a:r>
            <a:br>
              <a:rPr lang="en-US" dirty="0"/>
            </a:br>
            <a:r>
              <a:rPr lang="en-US" dirty="0"/>
              <a:t>Would you?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These days are better than that</a:t>
            </a:r>
            <a:br>
              <a:rPr lang="en-US" dirty="0"/>
            </a:br>
            <a:r>
              <a:rPr lang="en-US" dirty="0"/>
              <a:t>These days are better than that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2788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Ježíš šel touto riskantní cestou, což jej umožňuje vykládat různými způsoby (existuje 40 000 křesťanských denominací!)</a:t>
            </a:r>
          </a:p>
          <a:p>
            <a:pPr marL="0" indent="0">
              <a:buNone/>
            </a:pPr>
            <a:r>
              <a:rPr lang="cs-CZ" dirty="0" smtClean="0"/>
              <a:t>Ježíš nikdy neřekl „musíte mít pravdu!“, ani to, že mít pravdu je důležité…</a:t>
            </a:r>
          </a:p>
          <a:p>
            <a:pPr marL="0" indent="0">
              <a:buNone/>
            </a:pPr>
            <a:r>
              <a:rPr lang="cs-CZ" dirty="0" smtClean="0"/>
              <a:t>Spíše chtěl, aby člověk byl čestný a pokorný = možná jediná forma pravdivosti…</a:t>
            </a:r>
          </a:p>
          <a:p>
            <a:pPr marL="0" indent="0">
              <a:buNone/>
            </a:pPr>
            <a:r>
              <a:rPr lang="cs-CZ" dirty="0" smtClean="0"/>
              <a:t>Dějiny náboženství ukazují, že se zpravidla zabývalo jen „třetími“ věcmi, jen ty dávají pocit jistoty a pořádku…</a:t>
            </a:r>
          </a:p>
          <a:p>
            <a:pPr marL="0" indent="0">
              <a:buNone/>
            </a:pPr>
            <a:r>
              <a:rPr lang="cs-CZ" dirty="0" smtClean="0"/>
              <a:t>Bible jako celek našla rovnováhu mezi věděním a nevěděním.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083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proudy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10228085" cy="4360141"/>
          </a:xfrm>
        </p:spPr>
        <p:txBody>
          <a:bodyPr/>
          <a:lstStyle/>
          <a:p>
            <a:pPr marL="0" indent="0">
              <a:buNone/>
            </a:pPr>
            <a:r>
              <a:rPr lang="cs-CZ" dirty="0" err="1" smtClean="0"/>
              <a:t>Apofatická</a:t>
            </a:r>
            <a:r>
              <a:rPr lang="cs-CZ" dirty="0" smtClean="0"/>
              <a:t> + </a:t>
            </a:r>
            <a:r>
              <a:rPr lang="cs-CZ" dirty="0" err="1" smtClean="0"/>
              <a:t>katafatická</a:t>
            </a:r>
            <a:r>
              <a:rPr lang="cs-CZ" dirty="0" smtClean="0"/>
              <a:t> cesta = biblická víra</a:t>
            </a:r>
          </a:p>
          <a:p>
            <a:pPr marL="0" indent="0">
              <a:buNone/>
            </a:pPr>
            <a:r>
              <a:rPr lang="cs-CZ" dirty="0" smtClean="0"/>
              <a:t>Jsou spolu jako sluneční a lunární světlo, světlo a tma; Ježíš je spíše lunárním učitelem, trpělivým vůči tmě a růstu, jeho opakem je „</a:t>
            </a:r>
            <a:r>
              <a:rPr lang="cs-CZ" dirty="0" err="1" smtClean="0"/>
              <a:t>Lucifer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 smtClean="0"/>
              <a:t>Všechny věci jsou směsí světla a tmy, „jen Bůh je dobrý“ (</a:t>
            </a:r>
            <a:r>
              <a:rPr lang="cs-CZ" dirty="0" err="1" smtClean="0"/>
              <a:t>Mk</a:t>
            </a:r>
            <a:r>
              <a:rPr lang="cs-CZ" dirty="0" smtClean="0"/>
              <a:t> 10,18)</a:t>
            </a:r>
          </a:p>
          <a:p>
            <a:pPr marL="0" indent="0">
              <a:buNone/>
            </a:pPr>
            <a:r>
              <a:rPr lang="cs-CZ" dirty="0" smtClean="0"/>
              <a:t>Jedině poezie je proto dostatečně vhodným jazykem pro náboženství, protože se nesnaží definovat zkušenost, nýbrž ji zprostředkovat (stejně tak i liturgie).</a:t>
            </a:r>
          </a:p>
          <a:p>
            <a:pPr marL="0" indent="0">
              <a:buNone/>
            </a:pPr>
            <a:r>
              <a:rPr lang="cs-CZ" dirty="0" smtClean="0"/>
              <a:t>Nenabízí závěry, ale učí postupu, jak k poznání dojít. Nevysvětluje, nýbrž otevírá k úžasu. Ježíš to tak dělá (</a:t>
            </a:r>
            <a:r>
              <a:rPr lang="cs-CZ" dirty="0" err="1" smtClean="0"/>
              <a:t>Mt</a:t>
            </a:r>
            <a:r>
              <a:rPr lang="cs-CZ" dirty="0" smtClean="0"/>
              <a:t> 13). Jazykem náboženství je poezie a posvátné příběhy, ne přímé učení.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10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Poušť a vrchol hory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893234" cy="429574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Spiritualita tmy: jeskyně, exodus, exil, břicho velryby…</a:t>
            </a:r>
          </a:p>
          <a:p>
            <a:pPr marL="0" indent="0">
              <a:buNone/>
            </a:pPr>
            <a:r>
              <a:rPr lang="cs-CZ" dirty="0" smtClean="0"/>
              <a:t>Spiritualita světla: hora Sinaj, </a:t>
            </a:r>
            <a:r>
              <a:rPr lang="cs-CZ" dirty="0" err="1" smtClean="0"/>
              <a:t>Choreb</a:t>
            </a:r>
            <a:r>
              <a:rPr lang="cs-CZ" dirty="0" smtClean="0"/>
              <a:t>, Tábor, Hora blahoslavenství</a:t>
            </a:r>
          </a:p>
          <a:p>
            <a:pPr marL="0" indent="0">
              <a:buNone/>
            </a:pPr>
            <a:r>
              <a:rPr lang="cs-CZ" dirty="0" smtClean="0"/>
              <a:t>Tradice pouště: nepřítomnost, mlčení, nevědění…</a:t>
            </a:r>
          </a:p>
          <a:p>
            <a:pPr marL="0" indent="0">
              <a:buNone/>
            </a:pPr>
            <a:r>
              <a:rPr lang="cs-CZ" dirty="0" smtClean="0"/>
              <a:t>Tradice hory: přítomnost, mluvení, poznávání…</a:t>
            </a:r>
          </a:p>
          <a:p>
            <a:pPr marL="0" indent="0">
              <a:buNone/>
            </a:pPr>
            <a:r>
              <a:rPr lang="cs-CZ" b="1" dirty="0" smtClean="0"/>
              <a:t>Obě tradice jsou důležité a vzájemně se potřebují a doplňují!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Mojžíš na Sinaji x Ježíš na hoře proměnění, epifanie je zároveň světlo i tma.</a:t>
            </a:r>
          </a:p>
          <a:p>
            <a:pPr marL="0" indent="0">
              <a:buNone/>
            </a:pPr>
            <a:r>
              <a:rPr lang="cs-CZ" dirty="0" smtClean="0"/>
              <a:t>Ježíš proto o nejlepších věcech přikazuje mlčet (</a:t>
            </a:r>
            <a:r>
              <a:rPr lang="cs-CZ" dirty="0" err="1" smtClean="0"/>
              <a:t>Mk</a:t>
            </a:r>
            <a:r>
              <a:rPr lang="cs-CZ" dirty="0" smtClean="0"/>
              <a:t> 9)</a:t>
            </a:r>
          </a:p>
          <a:p>
            <a:pPr marL="0" indent="0">
              <a:buNone/>
            </a:pPr>
            <a:r>
              <a:rPr lang="cs-CZ" dirty="0" smtClean="0"/>
              <a:t>Ony dvě tradice jsou zosobněny protestanty a katolíky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21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Přebytek informací a neschopnost je zpracovat x požadavek jistoty: živná půda náboženského (i jiného) </a:t>
            </a:r>
            <a:r>
              <a:rPr lang="cs-CZ" b="1" dirty="0" smtClean="0"/>
              <a:t>fundamentalismu</a:t>
            </a:r>
            <a:r>
              <a:rPr lang="cs-CZ" dirty="0" smtClean="0"/>
              <a:t>…</a:t>
            </a:r>
            <a:r>
              <a:rPr lang="cs-CZ" b="1" dirty="0" smtClean="0"/>
              <a:t> </a:t>
            </a:r>
            <a:r>
              <a:rPr lang="cs-CZ" dirty="0" smtClean="0"/>
              <a:t>(na vše je odpověď, bez ohledu na to, jak se k ní dospělo)</a:t>
            </a:r>
          </a:p>
          <a:p>
            <a:pPr marL="0" indent="0">
              <a:buNone/>
            </a:pPr>
            <a:r>
              <a:rPr lang="cs-CZ" dirty="0" smtClean="0"/>
              <a:t>Velká </a:t>
            </a:r>
            <a:r>
              <a:rPr lang="cs-CZ" b="1" dirty="0" smtClean="0"/>
              <a:t>spiritualita</a:t>
            </a:r>
            <a:r>
              <a:rPr lang="cs-CZ" dirty="0" smtClean="0"/>
              <a:t> naopak hledá rovnováhu mezi protiklady, hledá pravý střed.</a:t>
            </a:r>
          </a:p>
          <a:p>
            <a:pPr marL="0" indent="0">
              <a:buNone/>
            </a:pPr>
            <a:r>
              <a:rPr lang="cs-CZ" b="1" dirty="0" smtClean="0"/>
              <a:t>Cesta:</a:t>
            </a:r>
            <a:r>
              <a:rPr lang="cs-CZ" dirty="0" smtClean="0"/>
              <a:t> poctivé a pokorné hledání způsobu vlastního poznávání a naslouchání. Jen tak dojdeme k moudrosti svým vlastním způsobem, kdy vnější autorita bude ukotvena vnitřní autoritou.</a:t>
            </a:r>
          </a:p>
          <a:p>
            <a:pPr marL="0" indent="0">
              <a:buNone/>
            </a:pPr>
            <a:r>
              <a:rPr lang="cs-CZ" b="1" dirty="0" smtClean="0"/>
              <a:t>Setkání mezi vnitřním Vědoucím</a:t>
            </a:r>
            <a:r>
              <a:rPr lang="cs-CZ" dirty="0" smtClean="0"/>
              <a:t> (modlitba) </a:t>
            </a:r>
            <a:r>
              <a:rPr lang="cs-CZ" b="1" dirty="0" smtClean="0"/>
              <a:t>a vnějším Vědoucím </a:t>
            </a:r>
            <a:r>
              <a:rPr lang="cs-CZ" dirty="0" smtClean="0"/>
              <a:t>(Písmo a tradice)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1378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Modlitba jako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0" y="1834166"/>
            <a:ext cx="9613862" cy="5023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Cestám vědění a nevědění se učíme modlitbou (slovy i kontemplací)</a:t>
            </a:r>
          </a:p>
          <a:p>
            <a:pPr marL="0" indent="0">
              <a:buNone/>
            </a:pPr>
            <a:r>
              <a:rPr lang="cs-CZ" dirty="0" smtClean="0"/>
              <a:t>„Nikomu o tom neříkejte“ (mesiášské tajemství) lze chápat i takto: dokud neprojdete tajemstvím proměny od falešného já k pravému já, budete svoji zkušenost zneužívat a chybně interpretovat</a:t>
            </a:r>
          </a:p>
          <a:p>
            <a:pPr marL="0" indent="0">
              <a:buNone/>
            </a:pPr>
            <a:r>
              <a:rPr lang="cs-CZ" dirty="0" smtClean="0"/>
              <a:t>Židovství, křesťanství a islám vzaly na sebe velké riziko, když svou zkušenost vložily do slov. Stejně tak Bůh svým vtělením (J 1,14).</a:t>
            </a:r>
          </a:p>
          <a:p>
            <a:pPr marL="0" indent="0">
              <a:buNone/>
            </a:pPr>
            <a:r>
              <a:rPr lang="cs-CZ" dirty="0" smtClean="0"/>
              <a:t>Cena: ze slov se stala modla a monoteistická náboženství jsou ta nejméně tolerantní.</a:t>
            </a:r>
          </a:p>
          <a:p>
            <a:pPr marL="0" indent="0">
              <a:buNone/>
            </a:pPr>
            <a:r>
              <a:rPr lang="cs-CZ" b="1" dirty="0" smtClean="0"/>
              <a:t>Rozhodující je zkušenost s Boží přítomností, nikoli shoda ve slovech a formách.</a:t>
            </a:r>
          </a:p>
          <a:p>
            <a:pPr marL="0" indent="0">
              <a:buNone/>
            </a:pPr>
            <a:r>
              <a:rPr lang="cs-CZ" b="1" dirty="0" smtClean="0"/>
              <a:t>Ježíš svou zkušenost nabízí jako „cestu, pravdu a život“.</a:t>
            </a:r>
          </a:p>
          <a:p>
            <a:pPr marL="0" indent="0">
              <a:buNone/>
            </a:pPr>
            <a:r>
              <a:rPr lang="cs-CZ" b="1" dirty="0" smtClean="0"/>
              <a:t>Dvě hlavní cesty proměny člověka jsou modlitba a utrpení.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653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poznání modlitbou souvisí s utrpením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10498541" cy="42828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 Bibli je třeba číst to, co je „mezi řádky“, s pokorou a trpělivostí, oproštěni od vlastních představ</a:t>
            </a:r>
          </a:p>
          <a:p>
            <a:pPr marL="0" indent="0">
              <a:buNone/>
            </a:pPr>
            <a:r>
              <a:rPr lang="cs-CZ" dirty="0" smtClean="0"/>
              <a:t>Určité pravdy potřebují světlo, které objevíme jen prostřednictvím tmy, v momentech utrpení, zlomení nebo smrti, ne pouhým čtením knih</a:t>
            </a:r>
          </a:p>
          <a:p>
            <a:pPr marL="0" indent="0">
              <a:buNone/>
            </a:pPr>
            <a:r>
              <a:rPr lang="cs-CZ" dirty="0" smtClean="0"/>
              <a:t>Ježíšovo učení je mnohem více „cestou tmy“ než „cestou světla“…</a:t>
            </a:r>
          </a:p>
          <a:p>
            <a:pPr marL="0" indent="0">
              <a:buNone/>
            </a:pPr>
            <a:r>
              <a:rPr lang="cs-CZ" dirty="0" smtClean="0"/>
              <a:t>Ex 13,17-18 Skutečným cílem je cesta sama, skrze zkoušky, přírodu a vztahy.</a:t>
            </a:r>
          </a:p>
          <a:p>
            <a:pPr marL="0" indent="0">
              <a:buNone/>
            </a:pPr>
            <a:r>
              <a:rPr lang="cs-CZ" dirty="0" smtClean="0"/>
              <a:t>Lidem nelze nabídnout závěry bez cesty, jinak je použijí jako náhradu za samotnou cestu. To se v náboženství často děje: </a:t>
            </a:r>
            <a:r>
              <a:rPr lang="cs-CZ" b="1" dirty="0" smtClean="0"/>
              <a:t>obal se stává náhražkou za obsah.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50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JHWH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667171"/>
            <a:ext cx="10356873" cy="504272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Jen kdo žil a miloval, trpěl a zakoušel neúspěchy, a znovu žil a miloval, je schopen číst Písmo způsobem pokorným, inkluzivním, přinášejícím ovoce.</a:t>
            </a:r>
          </a:p>
          <a:p>
            <a:pPr marL="0" indent="0">
              <a:buNone/>
            </a:pPr>
            <a:r>
              <a:rPr lang="cs-CZ" dirty="0" smtClean="0"/>
              <a:t>Čte-li Písmo člověk neiniciovaný živote, upraví si ho na rozumovou záležitost a vidí v něm jen soubor předpisů.</a:t>
            </a:r>
          </a:p>
          <a:p>
            <a:pPr marL="0" indent="0">
              <a:buNone/>
            </a:pPr>
            <a:r>
              <a:rPr lang="cs-CZ" dirty="0" smtClean="0"/>
              <a:t>Jen Bůh může vyslovit své jméno (Ex 3,14).</a:t>
            </a:r>
          </a:p>
          <a:p>
            <a:pPr marL="0" indent="0">
              <a:buNone/>
            </a:pPr>
            <a:r>
              <a:rPr lang="cs-CZ" dirty="0" smtClean="0"/>
              <a:t>JHWH jsou pokusem napodobit dýchání, jedinou věc, kterou děláme od narození až do smrti. Boží tajemství lze přijmout s takovou svobodou, s jakou dýcháme. Bůh je přístupný jako náš vlastní dech.</a:t>
            </a:r>
          </a:p>
          <a:p>
            <a:pPr marL="0" indent="0">
              <a:buNone/>
            </a:pPr>
            <a:r>
              <a:rPr lang="cs-CZ" dirty="0" smtClean="0"/>
              <a:t>J 20,22; Duch jako dech života. Bůh je zkušeností tak rozsáhlou a hlubokou, že nám umožňuje uchovat všechnu naši zkušenost.</a:t>
            </a:r>
          </a:p>
          <a:p>
            <a:pPr marL="0" indent="0">
              <a:buNone/>
            </a:pPr>
            <a:r>
              <a:rPr lang="cs-CZ" dirty="0" smtClean="0"/>
              <a:t>Tak rozsáhlý prostor budeme vnímat spíše jako nevědění, než vědění, ale bude to nabízet větší jistotu než cokoli, čeho jsme dosáhli rozumem.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22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Every day I die again and again I'm reborn</a:t>
            </a:r>
            <a:br>
              <a:rPr lang="en-US" dirty="0"/>
            </a:br>
            <a:r>
              <a:rPr lang="en-US" dirty="0"/>
              <a:t>Every day I have to find the courage</a:t>
            </a:r>
            <a:br>
              <a:rPr lang="en-US" dirty="0"/>
            </a:br>
            <a:r>
              <a:rPr lang="en-US" dirty="0"/>
              <a:t>To walk out into the street</a:t>
            </a:r>
            <a:br>
              <a:rPr lang="en-US" dirty="0"/>
            </a:br>
            <a:r>
              <a:rPr lang="en-US" dirty="0"/>
              <a:t>With arms out, got a love you can't defeat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Neither down or out</a:t>
            </a:r>
            <a:br>
              <a:rPr lang="en-US" dirty="0"/>
            </a:br>
            <a:r>
              <a:rPr lang="en-US" dirty="0"/>
              <a:t>There's nothing you have that I need,</a:t>
            </a:r>
            <a:br>
              <a:rPr lang="en-US" dirty="0"/>
            </a:br>
            <a:r>
              <a:rPr lang="en-US" dirty="0"/>
              <a:t>I can breathe, breathe now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146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16th of June, Chinese stocks are going up</a:t>
            </a:r>
            <a:br>
              <a:rPr lang="en-US" dirty="0"/>
            </a:br>
            <a:r>
              <a:rPr lang="en-US" dirty="0"/>
              <a:t>And I'm coming down with some new Asian virus</a:t>
            </a:r>
            <a:br>
              <a:rPr lang="en-US" dirty="0"/>
            </a:br>
            <a:r>
              <a:rPr lang="en-US" dirty="0" err="1"/>
              <a:t>Ju</a:t>
            </a:r>
            <a:r>
              <a:rPr lang="en-US" dirty="0"/>
              <a:t> </a:t>
            </a:r>
            <a:r>
              <a:rPr lang="en-US" dirty="0" err="1"/>
              <a:t>Ju</a:t>
            </a:r>
            <a:r>
              <a:rPr lang="en-US" dirty="0"/>
              <a:t> man, </a:t>
            </a:r>
            <a:r>
              <a:rPr lang="en-US" dirty="0" err="1"/>
              <a:t>Ju</a:t>
            </a:r>
            <a:r>
              <a:rPr lang="en-US" dirty="0"/>
              <a:t> </a:t>
            </a:r>
            <a:r>
              <a:rPr lang="en-US" dirty="0" err="1"/>
              <a:t>Ju</a:t>
            </a:r>
            <a:r>
              <a:rPr lang="en-US" dirty="0"/>
              <a:t> man</a:t>
            </a:r>
            <a:br>
              <a:rPr lang="en-US" dirty="0"/>
            </a:br>
            <a:r>
              <a:rPr lang="en-US" dirty="0"/>
              <a:t>Doc says you're fine or dying, please</a:t>
            </a:r>
            <a:br>
              <a:rPr lang="en-US" dirty="0"/>
            </a:br>
            <a:r>
              <a:rPr lang="en-US" dirty="0"/>
              <a:t>9:09, St John divine on the line, my pulse is fine</a:t>
            </a:r>
            <a:br>
              <a:rPr lang="en-US" dirty="0"/>
            </a:br>
            <a:r>
              <a:rPr lang="en-US" dirty="0"/>
              <a:t>When I'm running down the road like loose electricity,</a:t>
            </a:r>
            <a:br>
              <a:rPr lang="en-US" dirty="0"/>
            </a:br>
            <a:r>
              <a:rPr lang="en-US" dirty="0"/>
              <a:t>Or the band in my head plays a striptease.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 roar that lies, on the other side of silence,</a:t>
            </a:r>
            <a:br>
              <a:rPr lang="en-US" dirty="0"/>
            </a:br>
            <a:r>
              <a:rPr lang="en-US" dirty="0"/>
              <a:t>The forest fire that is fear so deny 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33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Walk out into the street,</a:t>
            </a:r>
            <a:br>
              <a:rPr lang="en-US" dirty="0"/>
            </a:br>
            <a:r>
              <a:rPr lang="en-US" dirty="0"/>
              <a:t>Sing your heart out.</a:t>
            </a:r>
            <a:br>
              <a:rPr lang="en-US" dirty="0"/>
            </a:br>
            <a:r>
              <a:rPr lang="en-US" dirty="0"/>
              <a:t>The people we meet,</a:t>
            </a:r>
            <a:br>
              <a:rPr lang="en-US" dirty="0"/>
            </a:br>
            <a:r>
              <a:rPr lang="en-US" dirty="0"/>
              <a:t>will not be drowned out.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There is nothing you have that I need,</a:t>
            </a:r>
            <a:br>
              <a:rPr lang="en-US" dirty="0"/>
            </a:br>
            <a:r>
              <a:rPr lang="en-US" dirty="0"/>
              <a:t>I can breathe, breathe now</a:t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986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are people born of sound,</a:t>
            </a:r>
            <a:br>
              <a:rPr lang="en-US" dirty="0"/>
            </a:br>
            <a:r>
              <a:rPr lang="en-US" dirty="0"/>
              <a:t>The songs are in our eyes.</a:t>
            </a:r>
            <a:br>
              <a:rPr lang="en-US" dirty="0"/>
            </a:br>
            <a:r>
              <a:rPr lang="en-US" dirty="0"/>
              <a:t>Born to wear them like a crown, oh.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Walk out into the sunburst street</a:t>
            </a:r>
            <a:br>
              <a:rPr lang="en-US" dirty="0"/>
            </a:br>
            <a:r>
              <a:rPr lang="en-US" dirty="0"/>
              <a:t>Sing your heart out,</a:t>
            </a:r>
            <a:br>
              <a:rPr lang="en-US" dirty="0"/>
            </a:br>
            <a:r>
              <a:rPr lang="en-US" dirty="0"/>
              <a:t>Sing my heart out.</a:t>
            </a:r>
            <a:br>
              <a:rPr lang="en-US" dirty="0"/>
            </a:br>
            <a:r>
              <a:rPr lang="en-US" dirty="0"/>
              <a:t>I found grace inside the sound,</a:t>
            </a:r>
            <a:br>
              <a:rPr lang="en-US" dirty="0"/>
            </a:br>
            <a:r>
              <a:rPr lang="en-US" dirty="0"/>
              <a:t>I found grace, it's all that I found.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And I can breathe, breathe now. 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88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Heinrich </a:t>
            </a:r>
            <a:r>
              <a:rPr lang="cs-CZ" dirty="0" err="1" smtClean="0"/>
              <a:t>Zimmer</a:t>
            </a:r>
            <a:r>
              <a:rPr lang="cs-CZ" dirty="0" smtClean="0"/>
              <a:t> (1890-1943)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„O těch nejlepších věcech se vůbec nedá mluvit; </a:t>
            </a:r>
          </a:p>
          <a:p>
            <a:pPr marL="0" indent="0">
              <a:buNone/>
            </a:pPr>
            <a:r>
              <a:rPr lang="cs-CZ" dirty="0" smtClean="0"/>
              <a:t>ty druhotně nejlepší zůstávají téměř vždy nepochopeny;</a:t>
            </a:r>
          </a:p>
          <a:p>
            <a:pPr marL="0" indent="0">
              <a:buNone/>
            </a:pPr>
            <a:r>
              <a:rPr lang="cs-CZ" dirty="0"/>
              <a:t>ž</a:t>
            </a:r>
            <a:r>
              <a:rPr lang="cs-CZ" dirty="0" smtClean="0"/>
              <a:t>ivot tak trávíme mluvením o věcech třetího řádu.“</a:t>
            </a:r>
          </a:p>
          <a:p>
            <a:pPr marL="0" indent="0">
              <a:buNone/>
            </a:pPr>
            <a:r>
              <a:rPr lang="cs-CZ" b="1" dirty="0" smtClean="0"/>
              <a:t>Co tedy by například podle vás mohly být:</a:t>
            </a:r>
          </a:p>
          <a:p>
            <a:pPr marL="457200" indent="-457200">
              <a:buAutoNum type="arabicParenR"/>
            </a:pPr>
            <a:r>
              <a:rPr lang="cs-CZ" dirty="0" smtClean="0"/>
              <a:t>Věci prvního řádu (vůbec se o nich nedá mluvit)?</a:t>
            </a:r>
          </a:p>
          <a:p>
            <a:pPr marL="457200" indent="-457200">
              <a:buAutoNum type="arabicParenR"/>
            </a:pPr>
            <a:r>
              <a:rPr lang="cs-CZ" dirty="0" smtClean="0"/>
              <a:t>Věci druhého řádu (téměř vždy zůstávají nepochopeny)?</a:t>
            </a:r>
          </a:p>
          <a:p>
            <a:pPr marL="457200" indent="-457200">
              <a:buAutoNum type="arabicParenR"/>
            </a:pPr>
            <a:r>
              <a:rPr lang="cs-CZ" dirty="0" smtClean="0"/>
              <a:t>Věci třetího řádu (mluvním o nich trávíme život)?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12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Vědění a modlitba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 cesta je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361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Úvod: vše závisí od představy o Bohu…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240924"/>
            <a:ext cx="10665966" cy="369526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Je-li představa a vztah správný, náboženství je tou nejlepší věcí na světě…</a:t>
            </a:r>
          </a:p>
          <a:p>
            <a:pPr marL="0" indent="0">
              <a:buNone/>
            </a:pPr>
            <a:r>
              <a:rPr lang="cs-CZ" dirty="0" smtClean="0"/>
              <a:t>Ortodoxie x </a:t>
            </a:r>
            <a:r>
              <a:rPr lang="cs-CZ" dirty="0" err="1" smtClean="0"/>
              <a:t>ortopraxe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Ti, kdo vše pochopili, jsou zpravidla arogantní</a:t>
            </a:r>
          </a:p>
          <a:p>
            <a:pPr marL="0" indent="0">
              <a:buNone/>
            </a:pPr>
            <a:r>
              <a:rPr lang="cs-CZ" dirty="0" smtClean="0"/>
              <a:t>Ti, kdo vědí, že zdaleka ne vše pochopili, se více snaží, aby jejich jednání bylo vedeno láskou</a:t>
            </a:r>
          </a:p>
          <a:p>
            <a:pPr marL="0" indent="0">
              <a:buNone/>
            </a:pPr>
            <a:r>
              <a:rPr lang="cs-CZ" dirty="0" smtClean="0"/>
              <a:t>Ti, kdo poznávají Boha, jsou pokorní, ti, kdo ne, jsou většinou sebejistí</a:t>
            </a:r>
          </a:p>
          <a:p>
            <a:pPr marL="0" indent="0">
              <a:buNone/>
            </a:pPr>
            <a:r>
              <a:rPr lang="cs-CZ" dirty="0" smtClean="0"/>
              <a:t>Je správné mít ortodoxní učení, ale je důležité vědět, že zdaleka nevíme všechno…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53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se zabývá teologie a spiritualita? Do kterého řádu věcí patří?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1076"/>
            <a:ext cx="10189448" cy="4526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 Bohu se dá mluvit jedině pomocí metafor a obrazů, co je svaté, je jazykem nepopsatelné (proto židé nevyslovují Boží jméno)</a:t>
            </a:r>
          </a:p>
          <a:p>
            <a:pPr marL="0" indent="0">
              <a:buNone/>
            </a:pPr>
            <a:r>
              <a:rPr lang="cs-CZ" dirty="0" smtClean="0"/>
              <a:t>T a S se zabývá věcmi, o kterých se nedá mluvit. Jestliže v náboženství schází pokora, začne být domýšlivé, hloupé a pověrčivé.</a:t>
            </a:r>
          </a:p>
          <a:p>
            <a:pPr marL="0" indent="0">
              <a:buNone/>
            </a:pPr>
            <a:r>
              <a:rPr lang="cs-CZ" dirty="0" smtClean="0"/>
              <a:t>Jazyk dualistický je „</a:t>
            </a:r>
            <a:r>
              <a:rPr lang="cs-CZ" dirty="0" err="1" smtClean="0"/>
              <a:t>dábelský</a:t>
            </a:r>
            <a:r>
              <a:rPr lang="cs-CZ" dirty="0" smtClean="0"/>
              <a:t>“, dává pocit něčeho, čeho se lze držet a staví věci na „správné“ místo. Stává se tak náhradou za skutečný cíl náboženství, kterým je spojení s Bohem.</a:t>
            </a:r>
          </a:p>
          <a:p>
            <a:pPr marL="0" indent="0">
              <a:buNone/>
            </a:pPr>
            <a:r>
              <a:rPr lang="cs-CZ" dirty="0" smtClean="0"/>
              <a:t>O „nejlepších věcech“ se nedá mluvit, ty mohou být jen zakoušeny…</a:t>
            </a:r>
          </a:p>
          <a:p>
            <a:pPr marL="0" indent="0">
              <a:buNone/>
            </a:pPr>
            <a:r>
              <a:rPr lang="cs-CZ" dirty="0" smtClean="0"/>
              <a:t>Filosofie, teologie, psychologie či poezie a umění patří k věcem „druhotně nejlepším“, a – stejně jako Písmo – na „nejlepší věci“ jen ukazují… -  proto mohou být špatně chápány.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60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464</TotalTime>
  <Words>1135</Words>
  <Application>Microsoft Office PowerPoint</Application>
  <PresentationFormat>Širokoúhlá obrazovka</PresentationFormat>
  <Paragraphs>75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Berlín</vt:lpstr>
      <vt:lpstr>U2 Breathe</vt:lpstr>
      <vt:lpstr>Prezentace aplikace PowerPoint</vt:lpstr>
      <vt:lpstr>Prezentace aplikace PowerPoint</vt:lpstr>
      <vt:lpstr>Prezentace aplikace PowerPoint</vt:lpstr>
      <vt:lpstr>Prezentace aplikace PowerPoint</vt:lpstr>
      <vt:lpstr>Heinrich Zimmer (1890-1943)</vt:lpstr>
      <vt:lpstr>Vědění a modlitba</vt:lpstr>
      <vt:lpstr>Úvod: vše závisí od představy o Bohu…</vt:lpstr>
      <vt:lpstr>Čím se zabývá teologie a spiritualita? Do kterého řádu věcí patří?</vt:lpstr>
      <vt:lpstr>Prezentace aplikace PowerPoint</vt:lpstr>
      <vt:lpstr>Dva proudy</vt:lpstr>
      <vt:lpstr>Poušť a vrchol hory</vt:lpstr>
      <vt:lpstr>Prezentace aplikace PowerPoint</vt:lpstr>
      <vt:lpstr>Modlitba jako proces</vt:lpstr>
      <vt:lpstr>Jak poznání modlitbou souvisí s utrpením</vt:lpstr>
      <vt:lpstr>JHWH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Vědění a modlitba</dc:title>
  <dc:creator>Ladislav Heryán</dc:creator>
  <cp:lastModifiedBy>Ladislav Heryán</cp:lastModifiedBy>
  <cp:revision>13</cp:revision>
  <dcterms:created xsi:type="dcterms:W3CDTF">2017-11-06T13:50:41Z</dcterms:created>
  <dcterms:modified xsi:type="dcterms:W3CDTF">2017-11-06T21:34:46Z</dcterms:modified>
</cp:coreProperties>
</file>