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0" r:id="rId2"/>
    <p:sldId id="271" r:id="rId3"/>
    <p:sldId id="272" r:id="rId4"/>
    <p:sldId id="273" r:id="rId5"/>
    <p:sldId id="268" r:id="rId6"/>
    <p:sldId id="269" r:id="rId7"/>
    <p:sldId id="267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I</a:t>
            </a:r>
            <a:r>
              <a:rPr lang="en-US" dirty="0"/>
              <a:t>f you are the dealer, I'm out of the game</a:t>
            </a:r>
            <a:br>
              <a:rPr lang="en-US" dirty="0"/>
            </a:br>
            <a:r>
              <a:rPr lang="en-US" dirty="0"/>
              <a:t>If you are the healer, it means I'm broken and lame</a:t>
            </a:r>
            <a:br>
              <a:rPr lang="en-US" dirty="0"/>
            </a:br>
            <a:r>
              <a:rPr lang="en-US" dirty="0"/>
              <a:t>If thine is the glory then mine must be the shame</a:t>
            </a:r>
            <a:br>
              <a:rPr lang="en-US" dirty="0"/>
            </a:br>
            <a:r>
              <a:rPr lang="en-US" dirty="0"/>
              <a:t>You want it darker</a:t>
            </a:r>
            <a:br>
              <a:rPr lang="en-US" dirty="0"/>
            </a:br>
            <a:r>
              <a:rPr lang="en-US" dirty="0"/>
              <a:t>We kill the flame</a:t>
            </a:r>
          </a:p>
          <a:p>
            <a:pPr marL="0" indent="0">
              <a:buNone/>
            </a:pPr>
            <a:r>
              <a:rPr lang="en-US" dirty="0"/>
              <a:t>Magnified, sanctified, be thy holy name</a:t>
            </a:r>
            <a:br>
              <a:rPr lang="en-US" dirty="0"/>
            </a:br>
            <a:r>
              <a:rPr lang="en-US" dirty="0"/>
              <a:t>Vilified, crucified, in the human frame</a:t>
            </a:r>
            <a:br>
              <a:rPr lang="en-US" dirty="0"/>
            </a:br>
            <a:r>
              <a:rPr lang="en-US" dirty="0"/>
              <a:t>A million candles burning for the help that never came</a:t>
            </a:r>
            <a:br>
              <a:rPr lang="en-US" dirty="0"/>
            </a:br>
            <a:r>
              <a:rPr lang="en-US" dirty="0"/>
              <a:t>You want it darker</a:t>
            </a:r>
          </a:p>
          <a:p>
            <a:pPr marL="0" indent="0">
              <a:buNone/>
            </a:pPr>
            <a:r>
              <a:rPr lang="en-US" dirty="0" err="1"/>
              <a:t>Hineni</a:t>
            </a:r>
            <a:r>
              <a:rPr lang="en-US" dirty="0"/>
              <a:t>, </a:t>
            </a:r>
            <a:r>
              <a:rPr lang="en-US" dirty="0" err="1"/>
              <a:t>hineni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I'm</a:t>
            </a:r>
            <a:r>
              <a:rPr lang="cs-CZ" dirty="0"/>
              <a:t> </a:t>
            </a:r>
            <a:r>
              <a:rPr lang="cs-CZ" dirty="0" err="1"/>
              <a:t>ready</a:t>
            </a:r>
            <a:r>
              <a:rPr lang="cs-CZ" dirty="0"/>
              <a:t>, my lord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060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Smíření v evangeliu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14900"/>
            <a:ext cx="9613861" cy="46048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Ježíš nabízí spásu „celníkům a hříšníkům“…, není to absurdní?</a:t>
            </a:r>
          </a:p>
          <a:p>
            <a:pPr marL="0" indent="0">
              <a:buNone/>
            </a:pPr>
            <a:r>
              <a:rPr lang="cs-CZ" dirty="0"/>
              <a:t>Podobenství o marnotratném synu (L 15,11-32)</a:t>
            </a:r>
          </a:p>
          <a:p>
            <a:pPr marL="0" indent="0">
              <a:buNone/>
            </a:pPr>
            <a:r>
              <a:rPr lang="cs-CZ" dirty="0"/>
              <a:t>Podobenství o farizeovi a celníkovi (L 18,10-14)</a:t>
            </a:r>
          </a:p>
          <a:p>
            <a:pPr marL="0" indent="0">
              <a:buNone/>
            </a:pPr>
            <a:r>
              <a:rPr lang="cs-CZ" dirty="0"/>
              <a:t>Podobenství o nemilosrdném služebníku (</a:t>
            </a:r>
            <a:r>
              <a:rPr lang="cs-CZ" dirty="0" err="1"/>
              <a:t>Mt</a:t>
            </a:r>
            <a:r>
              <a:rPr lang="cs-CZ" dirty="0"/>
              <a:t> 18,23-25)</a:t>
            </a:r>
          </a:p>
          <a:p>
            <a:pPr marL="0" indent="0">
              <a:buNone/>
            </a:pPr>
            <a:r>
              <a:rPr lang="cs-CZ" dirty="0"/>
              <a:t>Podobenství o dělnících na vinici (</a:t>
            </a:r>
            <a:r>
              <a:rPr lang="cs-CZ" dirty="0" err="1"/>
              <a:t>Mt</a:t>
            </a:r>
            <a:r>
              <a:rPr lang="cs-CZ" dirty="0"/>
              <a:t> 20,1-15)</a:t>
            </a:r>
          </a:p>
          <a:p>
            <a:pPr marL="0" indent="0">
              <a:buNone/>
            </a:pPr>
            <a:r>
              <a:rPr lang="cs-CZ" dirty="0"/>
              <a:t>Všechna podobenství jsou zneklidňující, nespravedlivá…</a:t>
            </a:r>
          </a:p>
          <a:p>
            <a:pPr marL="0" indent="0">
              <a:buNone/>
            </a:pPr>
            <a:r>
              <a:rPr lang="cs-CZ" dirty="0"/>
              <a:t>Jejich společným rysem je to, že umožňují nový začátek…</a:t>
            </a:r>
          </a:p>
          <a:p>
            <a:pPr marL="0" indent="0">
              <a:buNone/>
            </a:pPr>
            <a:r>
              <a:rPr lang="cs-CZ" dirty="0"/>
              <a:t>Ježíšův život sám je zvláštní; jakoby vědomě porušoval zákon, aby mohl být zabit…</a:t>
            </a:r>
          </a:p>
          <a:p>
            <a:pPr marL="0" indent="0">
              <a:buNone/>
            </a:pPr>
            <a:r>
              <a:rPr lang="cs-CZ" dirty="0"/>
              <a:t>Pavel toto Ježíšovo nepochopitelné jednání rozpracuje…</a:t>
            </a:r>
          </a:p>
        </p:txBody>
      </p:sp>
    </p:spTree>
    <p:extLst>
      <p:ext uri="{BB962C8B-B14F-4D97-AF65-F5344CB8AC3E}">
        <p14:creationId xmlns:p14="http://schemas.microsoft.com/office/powerpoint/2010/main" val="11125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Smíření u apoštola Pavla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Podstatný text: 2K 5,18-19</a:t>
            </a:r>
          </a:p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 To </a:t>
            </a:r>
            <a:r>
              <a:rPr lang="en-US" dirty="0" err="1"/>
              <a:t>všecko</a:t>
            </a:r>
            <a:r>
              <a:rPr lang="en-US" dirty="0"/>
              <a:t> je z </a:t>
            </a:r>
            <a:r>
              <a:rPr lang="en-US" dirty="0" err="1"/>
              <a:t>Boha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smířil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skrze</a:t>
            </a:r>
            <a:r>
              <a:rPr lang="en-US" dirty="0"/>
              <a:t> Krista a </a:t>
            </a:r>
            <a:r>
              <a:rPr lang="en-US" dirty="0" err="1"/>
              <a:t>pověřil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sloužili</a:t>
            </a:r>
            <a:r>
              <a:rPr lang="en-US" dirty="0"/>
              <a:t> </a:t>
            </a:r>
            <a:r>
              <a:rPr lang="en-US" dirty="0" err="1"/>
              <a:t>tomuto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dirty="0" err="1"/>
              <a:t>Neboť</a:t>
            </a:r>
            <a:r>
              <a:rPr lang="en-US" dirty="0"/>
              <a:t> v </a:t>
            </a:r>
            <a:r>
              <a:rPr lang="en-US" dirty="0" err="1"/>
              <a:t>Kristu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usmířil</a:t>
            </a:r>
            <a:r>
              <a:rPr lang="en-US" dirty="0"/>
              <a:t> </a:t>
            </a:r>
            <a:r>
              <a:rPr lang="en-US" dirty="0" err="1"/>
              <a:t>svět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. </a:t>
            </a:r>
            <a:r>
              <a:rPr lang="en-US" dirty="0" err="1"/>
              <a:t>Nepočítá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provinění</a:t>
            </a:r>
            <a:r>
              <a:rPr lang="en-US" dirty="0"/>
              <a:t> a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uložil</a:t>
            </a:r>
            <a:r>
              <a:rPr lang="en-US" dirty="0"/>
              <a:t> </a:t>
            </a:r>
            <a:r>
              <a:rPr lang="en-US" dirty="0" err="1"/>
              <a:t>zvěstovat</a:t>
            </a:r>
            <a:r>
              <a:rPr lang="en-US" dirty="0"/>
              <a:t>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 vidíme, Pavlovým úkolem je „zvěstování smíření“.</a:t>
            </a:r>
          </a:p>
          <a:p>
            <a:pPr marL="0" indent="0">
              <a:buNone/>
            </a:pPr>
            <a:r>
              <a:rPr lang="cs-CZ" dirty="0"/>
              <a:t>Chceme-li to pochopit hlouběji, je třeba se podívat na kontext…</a:t>
            </a:r>
          </a:p>
        </p:txBody>
      </p:sp>
    </p:spTree>
    <p:extLst>
      <p:ext uri="{BB962C8B-B14F-4D97-AF65-F5344CB8AC3E}">
        <p14:creationId xmlns:p14="http://schemas.microsoft.com/office/powerpoint/2010/main" val="128823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Důležitý je kontext…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Pavlova dlouhá řeč o apoštolské službě vrcholí ve 2K 5,14-15:</a:t>
            </a:r>
          </a:p>
          <a:p>
            <a:pPr marL="0" indent="0">
              <a:buNone/>
            </a:pPr>
            <a:r>
              <a:rPr lang="en-US" baseline="30000" dirty="0"/>
              <a:t>14</a:t>
            </a:r>
            <a:r>
              <a:rPr lang="en-US" dirty="0"/>
              <a:t> </a:t>
            </a:r>
            <a:r>
              <a:rPr lang="en-US" dirty="0" err="1"/>
              <a:t>Vždyť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moci</a:t>
            </a:r>
            <a:r>
              <a:rPr lang="en-US" dirty="0"/>
              <a:t> </a:t>
            </a:r>
            <a:r>
              <a:rPr lang="en-US" dirty="0" err="1"/>
              <a:t>láska</a:t>
            </a:r>
            <a:r>
              <a:rPr lang="en-US" dirty="0"/>
              <a:t> </a:t>
            </a:r>
            <a:r>
              <a:rPr lang="en-US" dirty="0" err="1"/>
              <a:t>Kristova</a:t>
            </a:r>
            <a:r>
              <a:rPr lang="en-US" dirty="0"/>
              <a:t> -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kteří</a:t>
            </a:r>
            <a:r>
              <a:rPr lang="en-US" dirty="0"/>
              <a:t> </a:t>
            </a:r>
            <a:r>
              <a:rPr lang="en-US" dirty="0" err="1"/>
              <a:t>jsme</a:t>
            </a:r>
            <a:r>
              <a:rPr lang="en-US" dirty="0"/>
              <a:t> </a:t>
            </a:r>
            <a:r>
              <a:rPr lang="en-US" dirty="0" err="1"/>
              <a:t>pochopili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zemřel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všecky</a:t>
            </a:r>
            <a:r>
              <a:rPr lang="en-US" dirty="0"/>
              <a:t>, a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všichni</a:t>
            </a:r>
            <a:r>
              <a:rPr lang="en-US" dirty="0"/>
              <a:t> </a:t>
            </a:r>
            <a:r>
              <a:rPr lang="en-US" dirty="0" err="1"/>
              <a:t>zemřeli</a:t>
            </a:r>
            <a:r>
              <a:rPr lang="en-US" dirty="0"/>
              <a:t>;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15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zemřel</a:t>
            </a:r>
            <a:r>
              <a:rPr lang="en-US" dirty="0"/>
              <a:t> proto, aby </a:t>
            </a:r>
            <a:r>
              <a:rPr lang="en-US" dirty="0" err="1"/>
              <a:t>ti</a:t>
            </a:r>
            <a:r>
              <a:rPr lang="en-US" dirty="0"/>
              <a:t>, </a:t>
            </a:r>
            <a:r>
              <a:rPr lang="en-US" dirty="0" err="1"/>
              <a:t>kteří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naživu</a:t>
            </a:r>
            <a:r>
              <a:rPr lang="en-US" dirty="0"/>
              <a:t>, </a:t>
            </a:r>
            <a:r>
              <a:rPr lang="en-US" dirty="0" err="1"/>
              <a:t>nežili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sobě</a:t>
            </a:r>
            <a:r>
              <a:rPr lang="en-US" dirty="0"/>
              <a:t>, </a:t>
            </a:r>
            <a:r>
              <a:rPr lang="en-US" dirty="0" err="1"/>
              <a:t>nýbrž</a:t>
            </a:r>
            <a:r>
              <a:rPr lang="en-US" dirty="0"/>
              <a:t> </a:t>
            </a:r>
            <a:r>
              <a:rPr lang="en-US" dirty="0" err="1"/>
              <a:t>tomu</a:t>
            </a:r>
            <a:r>
              <a:rPr lang="en-US" dirty="0"/>
              <a:t>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ně</a:t>
            </a:r>
            <a:r>
              <a:rPr lang="en-US" dirty="0"/>
              <a:t> </a:t>
            </a:r>
            <a:r>
              <a:rPr lang="en-US" dirty="0" err="1"/>
              <a:t>zemřel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vstal</a:t>
            </a:r>
            <a:r>
              <a:rPr lang="en-US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„syn-</a:t>
            </a:r>
            <a:r>
              <a:rPr lang="cs-CZ" dirty="0" err="1"/>
              <a:t>echein</a:t>
            </a:r>
            <a:r>
              <a:rPr lang="cs-CZ" dirty="0"/>
              <a:t>“: </a:t>
            </a:r>
            <a:r>
              <a:rPr lang="en-US" dirty="0" err="1"/>
              <a:t>bohat</a:t>
            </a:r>
            <a:r>
              <a:rPr lang="cs-CZ" dirty="0"/>
              <a:t>é sloveso</a:t>
            </a:r>
          </a:p>
        </p:txBody>
      </p:sp>
    </p:spTree>
    <p:extLst>
      <p:ext uri="{BB962C8B-B14F-4D97-AF65-F5344CB8AC3E}">
        <p14:creationId xmlns:p14="http://schemas.microsoft.com/office/powerpoint/2010/main" val="65536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„syn-</a:t>
            </a:r>
            <a:r>
              <a:rPr lang="cs-CZ" dirty="0" err="1"/>
              <a:t>echein</a:t>
            </a:r>
            <a:r>
              <a:rPr lang="cs-CZ" dirty="0"/>
              <a:t>“: </a:t>
            </a:r>
            <a:r>
              <a:rPr lang="en-US" dirty="0" err="1"/>
              <a:t>bohat</a:t>
            </a:r>
            <a:r>
              <a:rPr lang="cs-CZ" dirty="0"/>
              <a:t>é sloveso</a:t>
            </a:r>
            <a:br>
              <a:rPr lang="cs-CZ" dirty="0"/>
            </a:b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500" y="2073499"/>
            <a:ext cx="12284500" cy="2768957"/>
          </a:xfrm>
        </p:spPr>
      </p:pic>
    </p:spTree>
    <p:extLst>
      <p:ext uri="{BB962C8B-B14F-4D97-AF65-F5344CB8AC3E}">
        <p14:creationId xmlns:p14="http://schemas.microsoft.com/office/powerpoint/2010/main" val="104414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„syn-</a:t>
            </a:r>
            <a:r>
              <a:rPr lang="cs-CZ" dirty="0" err="1"/>
              <a:t>echein</a:t>
            </a:r>
            <a:r>
              <a:rPr lang="cs-CZ" dirty="0"/>
              <a:t>“: </a:t>
            </a:r>
            <a:r>
              <a:rPr lang="en-US" dirty="0"/>
              <a:t>d</a:t>
            </a:r>
            <a:r>
              <a:rPr lang="cs-CZ" dirty="0" err="1"/>
              <a:t>ůsledek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712930" cy="452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2K 5,16-17</a:t>
            </a:r>
          </a:p>
          <a:p>
            <a:pPr marL="0" indent="0">
              <a:buNone/>
            </a:pPr>
            <a:r>
              <a:rPr lang="en-US" baseline="30000" dirty="0"/>
              <a:t>16</a:t>
            </a:r>
            <a:r>
              <a:rPr lang="en-US" dirty="0"/>
              <a:t> A </a:t>
            </a:r>
            <a:r>
              <a:rPr lang="en-US" dirty="0" err="1"/>
              <a:t>tak</a:t>
            </a:r>
            <a:r>
              <a:rPr lang="en-US" dirty="0"/>
              <a:t> od </a:t>
            </a:r>
            <a:r>
              <a:rPr lang="en-US" dirty="0" err="1"/>
              <a:t>nynějška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nikoho</a:t>
            </a:r>
            <a:r>
              <a:rPr lang="en-US" dirty="0"/>
              <a:t> </a:t>
            </a:r>
            <a:r>
              <a:rPr lang="en-US" dirty="0" err="1"/>
              <a:t>neposuzujeme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lidských</a:t>
            </a:r>
            <a:r>
              <a:rPr lang="en-US" dirty="0"/>
              <a:t> </a:t>
            </a:r>
            <a:r>
              <a:rPr lang="en-US" dirty="0" err="1"/>
              <a:t>měřítek</a:t>
            </a:r>
            <a:r>
              <a:rPr lang="en-US" dirty="0"/>
              <a:t>. </a:t>
            </a:r>
            <a:r>
              <a:rPr lang="en-US" dirty="0" err="1"/>
              <a:t>Ačkoli</a:t>
            </a:r>
            <a:r>
              <a:rPr lang="en-US" dirty="0"/>
              <a:t> </a:t>
            </a:r>
            <a:r>
              <a:rPr lang="en-US" dirty="0" err="1"/>
              <a:t>jsme</a:t>
            </a:r>
            <a:r>
              <a:rPr lang="en-US" dirty="0"/>
              <a:t> </a:t>
            </a:r>
            <a:r>
              <a:rPr lang="en-US" dirty="0" err="1"/>
              <a:t>dříve</a:t>
            </a:r>
            <a:r>
              <a:rPr lang="en-US" dirty="0"/>
              <a:t> </a:t>
            </a:r>
            <a:r>
              <a:rPr lang="en-US" dirty="0" err="1"/>
              <a:t>viděli</a:t>
            </a:r>
            <a:r>
              <a:rPr lang="en-US" dirty="0"/>
              <a:t> Krista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lidsku</a:t>
            </a:r>
            <a:r>
              <a:rPr lang="en-US" dirty="0"/>
              <a:t>, </a:t>
            </a:r>
            <a:r>
              <a:rPr lang="en-US" dirty="0" err="1"/>
              <a:t>nyní</a:t>
            </a:r>
            <a:r>
              <a:rPr lang="en-US" dirty="0"/>
              <a:t> ho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takto</a:t>
            </a:r>
            <a:r>
              <a:rPr lang="en-US" dirty="0"/>
              <a:t> </a:t>
            </a:r>
            <a:r>
              <a:rPr lang="en-US" dirty="0" err="1"/>
              <a:t>neznáme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17</a:t>
            </a:r>
            <a:r>
              <a:rPr lang="en-US" dirty="0"/>
              <a:t> </a:t>
            </a:r>
            <a:r>
              <a:rPr lang="en-US" dirty="0" err="1"/>
              <a:t>Kdo</a:t>
            </a:r>
            <a:r>
              <a:rPr lang="en-US" dirty="0"/>
              <a:t> je v </a:t>
            </a:r>
            <a:r>
              <a:rPr lang="en-US" dirty="0" err="1"/>
              <a:t>Kristu</a:t>
            </a:r>
            <a:r>
              <a:rPr lang="en-US" dirty="0"/>
              <a:t>, je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stvoření</a:t>
            </a:r>
            <a:r>
              <a:rPr lang="en-US" dirty="0"/>
              <a:t>. Co je </a:t>
            </a:r>
            <a:r>
              <a:rPr lang="en-US" dirty="0" err="1"/>
              <a:t>staré</a:t>
            </a:r>
            <a:r>
              <a:rPr lang="en-US" dirty="0"/>
              <a:t>, </a:t>
            </a:r>
            <a:r>
              <a:rPr lang="en-US" dirty="0" err="1"/>
              <a:t>pominulo</a:t>
            </a:r>
            <a:r>
              <a:rPr lang="en-US" dirty="0"/>
              <a:t>, </a:t>
            </a:r>
            <a:r>
              <a:rPr lang="en-US" dirty="0" err="1"/>
              <a:t>hle</a:t>
            </a:r>
            <a:r>
              <a:rPr lang="en-US" dirty="0"/>
              <a:t>, je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!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Verš 18 je pak připojen vysvětlující spojkou „de“, „tedy“:</a:t>
            </a:r>
          </a:p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 To </a:t>
            </a:r>
            <a:r>
              <a:rPr lang="en-US" dirty="0" err="1"/>
              <a:t>všecko</a:t>
            </a:r>
            <a:r>
              <a:rPr lang="en-US" dirty="0"/>
              <a:t> je</a:t>
            </a:r>
            <a:r>
              <a:rPr lang="cs-CZ" dirty="0"/>
              <a:t> („tedy“)</a:t>
            </a:r>
            <a:r>
              <a:rPr lang="en-US" dirty="0"/>
              <a:t> z </a:t>
            </a:r>
            <a:r>
              <a:rPr lang="en-US" dirty="0" err="1"/>
              <a:t>Boha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smířil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skrze</a:t>
            </a:r>
            <a:r>
              <a:rPr lang="en-US" dirty="0"/>
              <a:t> Krista a </a:t>
            </a:r>
            <a:r>
              <a:rPr lang="en-US" dirty="0" err="1"/>
              <a:t>pověřil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sloužili</a:t>
            </a:r>
            <a:r>
              <a:rPr lang="en-US" dirty="0"/>
              <a:t> </a:t>
            </a:r>
            <a:r>
              <a:rPr lang="en-US" dirty="0" err="1"/>
              <a:t>tomuto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dirty="0" err="1"/>
              <a:t>Neboť</a:t>
            </a:r>
            <a:r>
              <a:rPr lang="en-US" dirty="0"/>
              <a:t> v </a:t>
            </a:r>
            <a:r>
              <a:rPr lang="en-US" dirty="0" err="1"/>
              <a:t>Kristu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usmířil</a:t>
            </a:r>
            <a:r>
              <a:rPr lang="en-US" dirty="0"/>
              <a:t> </a:t>
            </a:r>
            <a:r>
              <a:rPr lang="en-US" dirty="0" err="1"/>
              <a:t>svět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. </a:t>
            </a:r>
            <a:r>
              <a:rPr lang="en-US" dirty="0" err="1"/>
              <a:t>Nepočítá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provinění</a:t>
            </a:r>
            <a:r>
              <a:rPr lang="en-US" dirty="0"/>
              <a:t> a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uložil</a:t>
            </a:r>
            <a:r>
              <a:rPr lang="en-US" dirty="0"/>
              <a:t> </a:t>
            </a:r>
            <a:r>
              <a:rPr lang="en-US" dirty="0" err="1"/>
              <a:t>zvěstovat</a:t>
            </a:r>
            <a:r>
              <a:rPr lang="en-US" dirty="0"/>
              <a:t>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02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říkají verše 18-19?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601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 To </a:t>
            </a:r>
            <a:r>
              <a:rPr lang="en-US" dirty="0" err="1"/>
              <a:t>všecko</a:t>
            </a:r>
            <a:r>
              <a:rPr lang="en-US" dirty="0"/>
              <a:t> je z </a:t>
            </a:r>
            <a:r>
              <a:rPr lang="en-US" dirty="0" err="1"/>
              <a:t>Boha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smířil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skrze</a:t>
            </a:r>
            <a:r>
              <a:rPr lang="en-US" dirty="0"/>
              <a:t> Krista a </a:t>
            </a:r>
            <a:r>
              <a:rPr lang="en-US" dirty="0" err="1"/>
              <a:t>pověřil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sloužili</a:t>
            </a:r>
            <a:r>
              <a:rPr lang="en-US" dirty="0"/>
              <a:t> </a:t>
            </a:r>
            <a:r>
              <a:rPr lang="en-US" dirty="0" err="1"/>
              <a:t>tomuto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dirty="0" err="1"/>
              <a:t>Neboť</a:t>
            </a:r>
            <a:r>
              <a:rPr lang="en-US" dirty="0"/>
              <a:t> v </a:t>
            </a:r>
            <a:r>
              <a:rPr lang="en-US" dirty="0" err="1"/>
              <a:t>Kristu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usmířil</a:t>
            </a:r>
            <a:r>
              <a:rPr lang="en-US" dirty="0"/>
              <a:t> </a:t>
            </a:r>
            <a:r>
              <a:rPr lang="en-US" dirty="0" err="1"/>
              <a:t>svět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. </a:t>
            </a:r>
            <a:r>
              <a:rPr lang="en-US" dirty="0" err="1"/>
              <a:t>Nepočítá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provinění</a:t>
            </a:r>
            <a:r>
              <a:rPr lang="en-US" dirty="0"/>
              <a:t> a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uložil</a:t>
            </a:r>
            <a:r>
              <a:rPr lang="en-US" dirty="0"/>
              <a:t> </a:t>
            </a:r>
            <a:r>
              <a:rPr lang="en-US" dirty="0" err="1"/>
              <a:t>zvěstovat</a:t>
            </a:r>
            <a:r>
              <a:rPr lang="en-US" dirty="0"/>
              <a:t>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/>
              <a:t>Bůh usmířil svět se sebou</a:t>
            </a:r>
          </a:p>
          <a:p>
            <a:pPr marL="457200" indent="-457200">
              <a:buAutoNum type="alphaLcParenR"/>
            </a:pPr>
            <a:r>
              <a:rPr lang="cs-CZ" dirty="0"/>
              <a:t>Činovníkem tohoto usmíření byl Kristus</a:t>
            </a:r>
          </a:p>
          <a:p>
            <a:pPr marL="457200" indent="-457200">
              <a:buAutoNum type="alphaLcParenR"/>
            </a:pPr>
            <a:r>
              <a:rPr lang="cs-CZ" dirty="0"/>
              <a:t>Smíření = nepřičítání provinění těm, kteří je způsobili</a:t>
            </a:r>
          </a:p>
          <a:p>
            <a:pPr marL="0" indent="0">
              <a:buNone/>
            </a:pPr>
            <a:r>
              <a:rPr lang="cs-CZ" dirty="0"/>
              <a:t>Nejde o usmíření Boha ze strany člověka, nýbrž o „usmíření Boha ze strany Boha“ </a:t>
            </a:r>
          </a:p>
          <a:p>
            <a:pPr marL="0" indent="0">
              <a:buNone/>
            </a:pPr>
            <a:r>
              <a:rPr lang="cs-CZ" dirty="0"/>
              <a:t>Srov. Ř 5,10-11; </a:t>
            </a:r>
            <a:r>
              <a:rPr lang="cs-CZ" dirty="0" err="1"/>
              <a:t>Ef</a:t>
            </a:r>
            <a:r>
              <a:rPr lang="cs-CZ" dirty="0"/>
              <a:t> 2,16 atd.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47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toto smíření chápe Pavel?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17</a:t>
            </a:r>
            <a:r>
              <a:rPr lang="en-US" dirty="0"/>
              <a:t> </a:t>
            </a:r>
            <a:r>
              <a:rPr lang="en-US" dirty="0" err="1"/>
              <a:t>Kdo</a:t>
            </a:r>
            <a:r>
              <a:rPr lang="en-US" dirty="0"/>
              <a:t> je v </a:t>
            </a:r>
            <a:r>
              <a:rPr lang="en-US" dirty="0" err="1"/>
              <a:t>Kristu</a:t>
            </a:r>
            <a:r>
              <a:rPr lang="en-US" dirty="0"/>
              <a:t>, je </a:t>
            </a:r>
            <a:r>
              <a:rPr lang="en-US" b="1" dirty="0" err="1"/>
              <a:t>nové</a:t>
            </a:r>
            <a:r>
              <a:rPr lang="en-US" b="1" dirty="0"/>
              <a:t> </a:t>
            </a:r>
            <a:r>
              <a:rPr lang="en-US" b="1" dirty="0" err="1"/>
              <a:t>stvoření</a:t>
            </a:r>
            <a:r>
              <a:rPr lang="en-US" dirty="0"/>
              <a:t>. Co je </a:t>
            </a:r>
            <a:r>
              <a:rPr lang="en-US" dirty="0" err="1"/>
              <a:t>staré</a:t>
            </a:r>
            <a:r>
              <a:rPr lang="en-US" dirty="0"/>
              <a:t>, </a:t>
            </a:r>
            <a:r>
              <a:rPr lang="en-US" dirty="0" err="1"/>
              <a:t>pominulo</a:t>
            </a:r>
            <a:r>
              <a:rPr lang="en-US" dirty="0"/>
              <a:t>, </a:t>
            </a:r>
            <a:r>
              <a:rPr lang="en-US" dirty="0" err="1"/>
              <a:t>hle</a:t>
            </a:r>
            <a:r>
              <a:rPr lang="en-US" dirty="0"/>
              <a:t>, je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!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b="1" dirty="0" err="1"/>
              <a:t>všecko</a:t>
            </a:r>
            <a:r>
              <a:rPr lang="en-US" b="1" dirty="0"/>
              <a:t> je</a:t>
            </a:r>
            <a:r>
              <a:rPr lang="cs-CZ" b="1" dirty="0"/>
              <a:t> </a:t>
            </a:r>
            <a:r>
              <a:rPr lang="cs-CZ" dirty="0"/>
              <a:t>(„tedy“)</a:t>
            </a:r>
            <a:r>
              <a:rPr lang="en-US" dirty="0"/>
              <a:t> z </a:t>
            </a:r>
            <a:r>
              <a:rPr lang="en-US" dirty="0" err="1"/>
              <a:t>Boha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smířil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skrze</a:t>
            </a:r>
            <a:r>
              <a:rPr lang="en-US" dirty="0"/>
              <a:t> Krista a </a:t>
            </a:r>
            <a:r>
              <a:rPr lang="en-US" dirty="0" err="1"/>
              <a:t>pověřil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sloužili</a:t>
            </a:r>
            <a:r>
              <a:rPr lang="en-US" dirty="0"/>
              <a:t> </a:t>
            </a:r>
            <a:r>
              <a:rPr lang="en-US" dirty="0" err="1"/>
              <a:t>tomuto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dirty="0" err="1"/>
              <a:t>Neboť</a:t>
            </a:r>
            <a:r>
              <a:rPr lang="en-US" dirty="0"/>
              <a:t> v </a:t>
            </a:r>
            <a:r>
              <a:rPr lang="en-US" dirty="0" err="1"/>
              <a:t>Kristu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usmířil</a:t>
            </a:r>
            <a:r>
              <a:rPr lang="en-US" dirty="0"/>
              <a:t> </a:t>
            </a:r>
            <a:r>
              <a:rPr lang="en-US" dirty="0" err="1"/>
              <a:t>svět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. </a:t>
            </a:r>
            <a:r>
              <a:rPr lang="en-US" dirty="0" err="1"/>
              <a:t>Nepočítá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provinění</a:t>
            </a:r>
            <a:r>
              <a:rPr lang="en-US" dirty="0"/>
              <a:t> a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uložil</a:t>
            </a:r>
            <a:r>
              <a:rPr lang="en-US" dirty="0"/>
              <a:t> </a:t>
            </a:r>
            <a:r>
              <a:rPr lang="en-US" dirty="0" err="1"/>
              <a:t>zvěstovat</a:t>
            </a:r>
            <a:r>
              <a:rPr lang="en-US" dirty="0"/>
              <a:t>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Stejně pak Ř 5,6-11</a:t>
            </a:r>
          </a:p>
          <a:p>
            <a:pPr marL="0" indent="0">
              <a:buNone/>
            </a:pPr>
            <a:r>
              <a:rPr lang="cs-CZ" dirty="0"/>
              <a:t>Slovo smíření = slovo o kříži 1K 1,18: „Slovo o kříži je bláznovstvím.“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5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„Skrze Krista“, 2K 5,21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21</a:t>
            </a:r>
            <a:r>
              <a:rPr lang="en-US" dirty="0"/>
              <a:t> Toho,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nepoznal</a:t>
            </a:r>
            <a:r>
              <a:rPr lang="en-US" dirty="0"/>
              <a:t> </a:t>
            </a:r>
            <a:r>
              <a:rPr lang="en-US" dirty="0" err="1"/>
              <a:t>hřích</a:t>
            </a:r>
            <a:r>
              <a:rPr lang="en-US" dirty="0"/>
              <a:t>, </a:t>
            </a:r>
            <a:r>
              <a:rPr lang="en-US" dirty="0" err="1"/>
              <a:t>kvůli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ztotožnil</a:t>
            </a:r>
            <a:r>
              <a:rPr lang="en-US" dirty="0"/>
              <a:t> s </a:t>
            </a:r>
            <a:r>
              <a:rPr lang="en-US" dirty="0" err="1"/>
              <a:t>hříchem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v </a:t>
            </a:r>
            <a:r>
              <a:rPr lang="en-US" dirty="0" err="1"/>
              <a:t>něm</a:t>
            </a:r>
            <a:r>
              <a:rPr lang="en-US" dirty="0"/>
              <a:t> </a:t>
            </a:r>
            <a:r>
              <a:rPr lang="en-US" dirty="0" err="1"/>
              <a:t>dosáhli</a:t>
            </a:r>
            <a:r>
              <a:rPr lang="en-US" dirty="0"/>
              <a:t> </a:t>
            </a:r>
            <a:r>
              <a:rPr lang="en-US" dirty="0" err="1"/>
              <a:t>Boží</a:t>
            </a:r>
            <a:r>
              <a:rPr lang="en-US" dirty="0"/>
              <a:t> </a:t>
            </a:r>
            <a:r>
              <a:rPr lang="en-US" dirty="0" err="1"/>
              <a:t>spravedlnosti</a:t>
            </a:r>
            <a:r>
              <a:rPr lang="en-US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(ale srov. i </a:t>
            </a:r>
            <a:r>
              <a:rPr lang="cs-CZ" dirty="0" err="1"/>
              <a:t>Flp</a:t>
            </a:r>
            <a:r>
              <a:rPr lang="cs-CZ" dirty="0"/>
              <a:t> 2,6-11; </a:t>
            </a:r>
            <a:r>
              <a:rPr lang="cs-CZ" dirty="0" err="1"/>
              <a:t>Ef</a:t>
            </a:r>
            <a:r>
              <a:rPr lang="cs-CZ" dirty="0"/>
              <a:t> 2,14-17 atd.)</a:t>
            </a:r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95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Není paradoxní, že nás Bůh usmířil se sebou a že Kristus zemřel za nás, když jsme byli ještě hříšníci?</a:t>
            </a:r>
          </a:p>
          <a:p>
            <a:pPr marL="0" indent="0">
              <a:buNone/>
            </a:pPr>
            <a:r>
              <a:rPr lang="cs-CZ" dirty="0"/>
              <a:t>Pavlovo smíření je další z variací jeho učení o milosti.</a:t>
            </a:r>
          </a:p>
          <a:p>
            <a:pPr marL="0" indent="0">
              <a:buNone/>
            </a:pPr>
            <a:r>
              <a:rPr lang="cs-CZ" dirty="0"/>
              <a:t>Je nabídkou a pozváním.</a:t>
            </a:r>
          </a:p>
          <a:p>
            <a:pPr marL="0" indent="0">
              <a:buNone/>
            </a:pPr>
            <a:r>
              <a:rPr lang="cs-CZ" dirty="0"/>
              <a:t>Vraťme se do evangelia. Smíření jako nabídka překročení sebe sama, moment vstupu do tmy, který je světu bláznovstvím (</a:t>
            </a:r>
            <a:r>
              <a:rPr lang="cs-CZ" dirty="0" err="1"/>
              <a:t>Mt</a:t>
            </a:r>
            <a:r>
              <a:rPr lang="cs-CZ" dirty="0"/>
              <a:t> 5,43-48).</a:t>
            </a:r>
          </a:p>
          <a:p>
            <a:pPr marL="0" indent="0">
              <a:buNone/>
            </a:pPr>
            <a:r>
              <a:rPr lang="cs-CZ" dirty="0"/>
              <a:t>Je to „stejné myšlení, jako bylo v Ježíši Kristu“ (</a:t>
            </a:r>
            <a:r>
              <a:rPr lang="cs-CZ" dirty="0" err="1"/>
              <a:t>Flp</a:t>
            </a:r>
            <a:r>
              <a:rPr lang="cs-CZ" dirty="0"/>
              <a:t> 2,5)</a:t>
            </a:r>
          </a:p>
        </p:txBody>
      </p:sp>
    </p:spTree>
    <p:extLst>
      <p:ext uri="{BB962C8B-B14F-4D97-AF65-F5344CB8AC3E}">
        <p14:creationId xmlns:p14="http://schemas.microsoft.com/office/powerpoint/2010/main" val="103839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There's a lover in the story</a:t>
            </a:r>
            <a:br>
              <a:rPr lang="en-US" dirty="0"/>
            </a:br>
            <a:r>
              <a:rPr lang="en-US" dirty="0"/>
              <a:t>But the story's still the same</a:t>
            </a:r>
            <a:br>
              <a:rPr lang="en-US" dirty="0"/>
            </a:br>
            <a:r>
              <a:rPr lang="en-US" dirty="0"/>
              <a:t>There's a lullaby for suffering</a:t>
            </a:r>
            <a:br>
              <a:rPr lang="en-US" dirty="0"/>
            </a:br>
            <a:r>
              <a:rPr lang="en-US" dirty="0"/>
              <a:t>And a paradox to blame</a:t>
            </a:r>
            <a:br>
              <a:rPr lang="en-US" dirty="0"/>
            </a:br>
            <a:r>
              <a:rPr lang="en-US" dirty="0"/>
              <a:t>But it's written in the scriptures</a:t>
            </a:r>
            <a:br>
              <a:rPr lang="en-US" dirty="0"/>
            </a:br>
            <a:r>
              <a:rPr lang="en-US" dirty="0"/>
              <a:t>And it's not some idle claim</a:t>
            </a:r>
            <a:br>
              <a:rPr lang="en-US" dirty="0"/>
            </a:br>
            <a:r>
              <a:rPr lang="en-US" dirty="0"/>
              <a:t>You want it darker</a:t>
            </a:r>
            <a:br>
              <a:rPr lang="en-US" dirty="0"/>
            </a:br>
            <a:r>
              <a:rPr lang="en-US" dirty="0"/>
              <a:t>We kill the flame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85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They're lining up the prisoners</a:t>
            </a:r>
            <a:br>
              <a:rPr lang="en-US" dirty="0"/>
            </a:br>
            <a:r>
              <a:rPr lang="en-US" dirty="0"/>
              <a:t>And the guards are taking aim</a:t>
            </a:r>
            <a:br>
              <a:rPr lang="en-US" dirty="0"/>
            </a:br>
            <a:r>
              <a:rPr lang="en-US" dirty="0"/>
              <a:t>I struggled with some demons</a:t>
            </a:r>
            <a:br>
              <a:rPr lang="en-US" dirty="0"/>
            </a:br>
            <a:r>
              <a:rPr lang="en-US" dirty="0"/>
              <a:t>They were middle class and tame</a:t>
            </a:r>
            <a:br>
              <a:rPr lang="en-US" dirty="0"/>
            </a:br>
            <a:r>
              <a:rPr lang="en-US" dirty="0"/>
              <a:t>I didn't know I had permission to murder and to maim</a:t>
            </a:r>
            <a:br>
              <a:rPr lang="en-US" dirty="0"/>
            </a:br>
            <a:r>
              <a:rPr lang="en-US" dirty="0"/>
              <a:t>You want it darker</a:t>
            </a:r>
          </a:p>
          <a:p>
            <a:pPr marL="0" indent="0">
              <a:buNone/>
            </a:pPr>
            <a:r>
              <a:rPr lang="en-US" dirty="0" err="1"/>
              <a:t>Hineni</a:t>
            </a:r>
            <a:r>
              <a:rPr lang="en-US" dirty="0"/>
              <a:t>, </a:t>
            </a:r>
            <a:r>
              <a:rPr lang="en-US" dirty="0" err="1"/>
              <a:t>hineni</a:t>
            </a:r>
            <a:br>
              <a:rPr lang="en-US" dirty="0"/>
            </a:br>
            <a:r>
              <a:rPr lang="en-US" dirty="0"/>
              <a:t>I'm ready, my lord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80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Magnified, sanctified, be thy holy name</a:t>
            </a:r>
            <a:br>
              <a:rPr lang="en-US" dirty="0"/>
            </a:br>
            <a:r>
              <a:rPr lang="en-US" dirty="0"/>
              <a:t>Vilified, crucified, in the human frame</a:t>
            </a:r>
            <a:br>
              <a:rPr lang="en-US" dirty="0"/>
            </a:br>
            <a:r>
              <a:rPr lang="en-US" dirty="0"/>
              <a:t>A million candles burning for the love that never came</a:t>
            </a:r>
            <a:br>
              <a:rPr lang="en-US" dirty="0"/>
            </a:br>
            <a:r>
              <a:rPr lang="en-US" dirty="0"/>
              <a:t>You want it darker</a:t>
            </a:r>
            <a:br>
              <a:rPr lang="en-US" dirty="0"/>
            </a:br>
            <a:r>
              <a:rPr lang="en-US" dirty="0"/>
              <a:t>We kill the flame</a:t>
            </a:r>
          </a:p>
          <a:p>
            <a:pPr marL="0" indent="0">
              <a:buNone/>
            </a:pPr>
            <a:r>
              <a:rPr lang="en-US" dirty="0"/>
              <a:t>If you are the dealer, let me out of the game</a:t>
            </a:r>
            <a:br>
              <a:rPr lang="en-US" dirty="0"/>
            </a:br>
            <a:r>
              <a:rPr lang="en-US" dirty="0"/>
              <a:t>If you are the healer, I'm broken and lame</a:t>
            </a:r>
            <a:br>
              <a:rPr lang="en-US" dirty="0"/>
            </a:br>
            <a:r>
              <a:rPr lang="en-US" dirty="0"/>
              <a:t>If thine is the glory, mine must be the shame</a:t>
            </a:r>
            <a:br>
              <a:rPr lang="en-US" dirty="0"/>
            </a:br>
            <a:r>
              <a:rPr lang="en-US" dirty="0"/>
              <a:t>You want it darker</a:t>
            </a:r>
          </a:p>
          <a:p>
            <a:pPr marL="0" indent="0">
              <a:buNone/>
            </a:pPr>
            <a:r>
              <a:rPr lang="en-US" dirty="0" err="1"/>
              <a:t>Hineni</a:t>
            </a:r>
            <a:r>
              <a:rPr lang="en-US" dirty="0"/>
              <a:t>, </a:t>
            </a:r>
            <a:r>
              <a:rPr lang="en-US" dirty="0" err="1"/>
              <a:t>hineni</a:t>
            </a:r>
            <a:br>
              <a:rPr lang="en-US" dirty="0"/>
            </a:br>
            <a:r>
              <a:rPr lang="en-US" dirty="0" err="1"/>
              <a:t>Hineni</a:t>
            </a:r>
            <a:r>
              <a:rPr lang="en-US" dirty="0"/>
              <a:t>, </a:t>
            </a:r>
            <a:r>
              <a:rPr lang="en-US" dirty="0" err="1"/>
              <a:t>hineni</a:t>
            </a:r>
            <a:br>
              <a:rPr lang="en-US" dirty="0"/>
            </a:br>
            <a:r>
              <a:rPr lang="en-US" dirty="0"/>
              <a:t>I'm ready, my lord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202287"/>
            <a:ext cx="9906113" cy="3733902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Dans ma tête et sur mes bras</a:t>
            </a:r>
            <a:br>
              <a:rPr lang="fr-FR" dirty="0"/>
            </a:br>
            <a:r>
              <a:rPr lang="fr-FR" dirty="0"/>
              <a:t>Dans ma vie vous êtes là</a:t>
            </a:r>
            <a:br>
              <a:rPr lang="fr-FR" dirty="0"/>
            </a:br>
            <a:r>
              <a:rPr lang="fr-FR" dirty="0"/>
              <a:t>Dans ma tête et sur mes bras</a:t>
            </a:r>
            <a:br>
              <a:rPr lang="fr-FR" dirty="0"/>
            </a:br>
            <a:r>
              <a:rPr lang="fr-FR" dirty="0"/>
              <a:t>C'est là que vous êtes</a:t>
            </a:r>
            <a:br>
              <a:rPr lang="fr-FR" dirty="0"/>
            </a:br>
            <a:r>
              <a:rPr lang="fr-FR" dirty="0"/>
              <a:t>Vous êtes dans et sur mes bras</a:t>
            </a:r>
            <a:endParaRPr lang="cs-CZ" dirty="0"/>
          </a:p>
          <a:p>
            <a:pPr marL="0" indent="0">
              <a:buNone/>
            </a:pPr>
            <a:r>
              <a:rPr lang="fr-FR" dirty="0"/>
              <a:t>Au par</a:t>
            </a:r>
            <a:r>
              <a:rPr lang="cs-CZ" dirty="0"/>
              <a:t> </a:t>
            </a:r>
            <a:r>
              <a:rPr lang="fr-FR" dirty="0"/>
              <a:t>chemin de ma peau</a:t>
            </a:r>
            <a:br>
              <a:rPr lang="fr-FR" dirty="0"/>
            </a:br>
            <a:r>
              <a:rPr lang="fr-FR" dirty="0"/>
              <a:t>Gravé à l'encre d'amour</a:t>
            </a:r>
            <a:br>
              <a:rPr lang="fr-FR" dirty="0"/>
            </a:br>
            <a:r>
              <a:rPr lang="fr-FR" dirty="0"/>
              <a:t>J'ai pas raflé le plus beau</a:t>
            </a:r>
            <a:br>
              <a:rPr lang="fr-FR" dirty="0"/>
            </a:br>
            <a:r>
              <a:rPr lang="fr-FR" dirty="0"/>
              <a:t>Et ce qui restera toujours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17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996226"/>
            <a:ext cx="9613861" cy="4861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Signature indélébile</a:t>
            </a:r>
            <a:br>
              <a:rPr lang="fr-FR" dirty="0"/>
            </a:br>
            <a:r>
              <a:rPr lang="fr-FR" dirty="0"/>
              <a:t>Sur le contrat de nos jours</a:t>
            </a:r>
            <a:br>
              <a:rPr lang="fr-FR" dirty="0"/>
            </a:br>
            <a:r>
              <a:rPr lang="fr-FR" dirty="0"/>
              <a:t>Ma peau deviendra fragile</a:t>
            </a:r>
            <a:br>
              <a:rPr lang="fr-FR" dirty="0"/>
            </a:br>
            <a:r>
              <a:rPr lang="fr-FR" dirty="0"/>
              <a:t>Et vous y resterez toujours</a:t>
            </a:r>
          </a:p>
          <a:p>
            <a:pPr marL="0" indent="0">
              <a:buNone/>
            </a:pPr>
            <a:r>
              <a:rPr lang="fr-FR" dirty="0"/>
              <a:t>Dans ma tête et sur mes bras</a:t>
            </a:r>
            <a:br>
              <a:rPr lang="fr-FR" dirty="0"/>
            </a:br>
            <a:r>
              <a:rPr lang="fr-FR" dirty="0"/>
              <a:t>Dans ma vie vous êtes là</a:t>
            </a:r>
            <a:br>
              <a:rPr lang="fr-FR" dirty="0"/>
            </a:br>
            <a:r>
              <a:rPr lang="fr-FR" dirty="0"/>
              <a:t>Dans ma tête et sur mes bras</a:t>
            </a:r>
            <a:br>
              <a:rPr lang="fr-FR" dirty="0"/>
            </a:br>
            <a:r>
              <a:rPr lang="fr-FR" dirty="0"/>
              <a:t>C'est là que vous êtes</a:t>
            </a:r>
            <a:br>
              <a:rPr lang="fr-FR" dirty="0"/>
            </a:br>
            <a:r>
              <a:rPr lang="fr-FR" dirty="0"/>
              <a:t>Vous êtes dans et sur mes bras</a:t>
            </a:r>
          </a:p>
          <a:p>
            <a:pPr marL="0" indent="0">
              <a:buNone/>
            </a:pPr>
            <a:r>
              <a:rPr lang="fr-FR" dirty="0"/>
              <a:t>C'est là que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81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https://www.youtube.com/watch?v=xxQutN1ZcZ8</a:t>
            </a:r>
          </a:p>
          <a:p>
            <a:pPr marL="0" indent="0">
              <a:buNone/>
            </a:pPr>
            <a:r>
              <a:rPr lang="cs-CZ" dirty="0"/>
              <a:t>Jak to dělám, chci-li se s někým usmířit?</a:t>
            </a:r>
          </a:p>
          <a:p>
            <a:pPr marL="0" indent="0">
              <a:buNone/>
            </a:pPr>
            <a:r>
              <a:rPr lang="cs-CZ" dirty="0"/>
              <a:t>Usmířit se s Bohem? Je to třeba? Je to vůbec možné?</a:t>
            </a:r>
          </a:p>
        </p:txBody>
      </p:sp>
    </p:spTree>
    <p:extLst>
      <p:ext uri="{BB962C8B-B14F-4D97-AF65-F5344CB8AC3E}">
        <p14:creationId xmlns:p14="http://schemas.microsoft.com/office/powerpoint/2010/main" val="213258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Smíření jako křesťanský paradox (u sv. Pavla)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 cesta je cílem</a:t>
            </a:r>
          </a:p>
        </p:txBody>
      </p:sp>
    </p:spTree>
    <p:extLst>
      <p:ext uri="{BB962C8B-B14F-4D97-AF65-F5344CB8AC3E}">
        <p14:creationId xmlns:p14="http://schemas.microsoft.com/office/powerpoint/2010/main" val="262912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Paradoxní charakter křesťanského smíření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215166"/>
            <a:ext cx="10575814" cy="443033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„smíření“, resp. „smířit“ (</a:t>
            </a:r>
            <a:r>
              <a:rPr lang="cs-CZ" i="1" dirty="0" err="1"/>
              <a:t>katalagé</a:t>
            </a:r>
            <a:r>
              <a:rPr lang="cs-CZ" dirty="0"/>
              <a:t>, </a:t>
            </a:r>
            <a:r>
              <a:rPr lang="cs-CZ" i="1" dirty="0" err="1"/>
              <a:t>katalasso</a:t>
            </a:r>
            <a:r>
              <a:rPr lang="cs-CZ" dirty="0"/>
              <a:t>) – v NZ jen u Pavla (6x)</a:t>
            </a:r>
          </a:p>
          <a:p>
            <a:pPr marL="0" indent="0">
              <a:buNone/>
            </a:pPr>
            <a:r>
              <a:rPr lang="cs-CZ" i="1" dirty="0" err="1"/>
              <a:t>Kata+alasso</a:t>
            </a:r>
            <a:r>
              <a:rPr lang="cs-CZ" dirty="0"/>
              <a:t>, kde </a:t>
            </a:r>
            <a:r>
              <a:rPr lang="cs-CZ" i="1" dirty="0" err="1"/>
              <a:t>alasso</a:t>
            </a:r>
            <a:r>
              <a:rPr lang="cs-CZ" dirty="0"/>
              <a:t> = „změnit“</a:t>
            </a:r>
          </a:p>
          <a:p>
            <a:pPr marL="0" indent="0">
              <a:buNone/>
            </a:pPr>
            <a:r>
              <a:rPr lang="cs-CZ" i="1" dirty="0" err="1"/>
              <a:t>Katalasso</a:t>
            </a:r>
            <a:r>
              <a:rPr lang="cs-CZ" i="1" dirty="0"/>
              <a:t> </a:t>
            </a:r>
            <a:r>
              <a:rPr lang="cs-CZ" dirty="0"/>
              <a:t> v klasické řečtině: „vyměnit“ (nepřátelství, hněv nebo válku za přátelství, lásku nebo mír) označovalo smíření v lidské nebo politické oblasti; v náboženském smyslu se vůbec nepoužívalo.</a:t>
            </a:r>
          </a:p>
          <a:p>
            <a:pPr marL="0" indent="0">
              <a:buNone/>
            </a:pPr>
            <a:r>
              <a:rPr lang="cs-CZ" i="1" dirty="0" err="1"/>
              <a:t>Katalasso</a:t>
            </a:r>
            <a:r>
              <a:rPr lang="cs-CZ" i="1" dirty="0"/>
              <a:t> </a:t>
            </a:r>
            <a:r>
              <a:rPr lang="cs-CZ" dirty="0"/>
              <a:t>pro vztah mezi Bohem a lidmi: poprvé u řecky hovořících Židů (2Mak 1,5; 5,20; 7,33; 8,29):</a:t>
            </a:r>
          </a:p>
          <a:p>
            <a:pPr marL="0" indent="0">
              <a:buNone/>
            </a:pPr>
            <a:r>
              <a:rPr lang="cs-CZ" dirty="0"/>
              <a:t>Člověk se má „smířit“ s Bohem.</a:t>
            </a:r>
          </a:p>
          <a:p>
            <a:pPr marL="0" indent="0">
              <a:buNone/>
            </a:pPr>
            <a:r>
              <a:rPr lang="cs-CZ" dirty="0"/>
              <a:t>V NZ, u sv. Pavla, je tomu ovšem přesně naopak…</a:t>
            </a:r>
          </a:p>
          <a:p>
            <a:pPr marL="0" indent="0">
              <a:buNone/>
            </a:pPr>
            <a:r>
              <a:rPr lang="cs-CZ" dirty="0"/>
              <a:t>Pavlovy listy vznikly v letech 50-64, ale co Ježíš?</a:t>
            </a:r>
          </a:p>
        </p:txBody>
      </p:sp>
    </p:spTree>
    <p:extLst>
      <p:ext uri="{BB962C8B-B14F-4D97-AF65-F5344CB8AC3E}">
        <p14:creationId xmlns:p14="http://schemas.microsoft.com/office/powerpoint/2010/main" val="39402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312</TotalTime>
  <Words>1254</Words>
  <Application>Microsoft Office PowerPoint</Application>
  <PresentationFormat>Širokoúhlá obrazovka</PresentationFormat>
  <Paragraphs>81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Trebuchet MS</vt:lpstr>
      <vt:lpstr>Berlín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Smíření jako křesťanský paradox (u sv. Pavla)</vt:lpstr>
      <vt:lpstr>Paradoxní charakter křesťanského smíření</vt:lpstr>
      <vt:lpstr>Smíření v evangeliu</vt:lpstr>
      <vt:lpstr>Smíření u apoštola Pavla</vt:lpstr>
      <vt:lpstr>Důležitý je kontext…</vt:lpstr>
      <vt:lpstr>„syn-echein“: bohaté sloveso </vt:lpstr>
      <vt:lpstr>„syn-echein“: důsledek</vt:lpstr>
      <vt:lpstr>Co říkají verše 18-19?</vt:lpstr>
      <vt:lpstr>Jak toto smíření chápe Pavel?</vt:lpstr>
      <vt:lpstr>„Skrze Krista“, 2K 5,21</vt:lpstr>
      <vt:lpstr>Závěrem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Smíření jako křesťanský paradox (u sv. Pavla)</dc:title>
  <dc:creator>Ladislav Heryán</dc:creator>
  <cp:lastModifiedBy>xxucebna</cp:lastModifiedBy>
  <cp:revision>17</cp:revision>
  <dcterms:created xsi:type="dcterms:W3CDTF">2017-10-09T14:43:49Z</dcterms:created>
  <dcterms:modified xsi:type="dcterms:W3CDTF">2022-10-18T06:01:09Z</dcterms:modified>
</cp:coreProperties>
</file>