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0" r:id="rId2"/>
    <p:sldId id="271" r:id="rId3"/>
    <p:sldId id="272" r:id="rId4"/>
    <p:sldId id="273" r:id="rId5"/>
    <p:sldId id="268" r:id="rId6"/>
    <p:sldId id="269" r:id="rId7"/>
    <p:sldId id="267" r:id="rId8"/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3BBFF-77C1-4BF1-A3B2-2505841100BA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93879-1153-42D3-8EC7-7A3CC94658D3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1496-D8B1-4FDC-98A5-AD2561A2EE12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855-5B08-4570-810C-DE4498675D2C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1B1A-3400-4A09-B018-5620D6ADA4AF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E65E-8B04-4250-B4A9-5C65F355F1A2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881F-8E44-4F15-AB98-80B7869E49CA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2069-43FA-49C5-9F0E-58E1EB237AEF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05854CA-19F4-4771-B6A2-DA5C0742B220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2BB1-BB31-4EB8-A961-18800A74EAA8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0B886-74BB-4D5E-9EA9-584482FE40E6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CCD1-3502-4C30-947C-75FC88992007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797A-E8AF-4231-9C64-308C5BB9ED3E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4146-07E2-48CA-8629-5887ED47FCDB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E718-B4F0-433E-A285-0013249184C0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44C4-3D72-4D6E-86A4-F5491DC49E6D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EA14-E6AC-4B59-973C-7A06B0EDE3E3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B3B3F-C0CE-47CB-BCED-F49A710726FF}" type="datetimeFigureOut">
              <a:rPr lang="en-US" dirty="0"/>
              <a:t>10/18/2022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I</a:t>
            </a:r>
            <a:r>
              <a:rPr lang="en-US" dirty="0"/>
              <a:t>f you are the dealer, I'm out of the game</a:t>
            </a:r>
            <a:br>
              <a:rPr lang="en-US" dirty="0"/>
            </a:br>
            <a:r>
              <a:rPr lang="en-US" dirty="0"/>
              <a:t>If you are the healer, it means I'm broken and lame</a:t>
            </a:r>
            <a:br>
              <a:rPr lang="en-US" dirty="0"/>
            </a:br>
            <a:r>
              <a:rPr lang="en-US" dirty="0"/>
              <a:t>If thine is the glory then mine must be the shame</a:t>
            </a:r>
            <a:br>
              <a:rPr lang="en-US" dirty="0"/>
            </a:br>
            <a:r>
              <a:rPr lang="en-US" dirty="0"/>
              <a:t>You want it darker</a:t>
            </a:r>
            <a:br>
              <a:rPr lang="en-US" dirty="0"/>
            </a:br>
            <a:r>
              <a:rPr lang="en-US" dirty="0"/>
              <a:t>We kill the flame</a:t>
            </a:r>
          </a:p>
          <a:p>
            <a:pPr marL="0" indent="0">
              <a:buNone/>
            </a:pPr>
            <a:r>
              <a:rPr lang="en-US" dirty="0"/>
              <a:t>Magnified, sanctified, be thy holy name</a:t>
            </a:r>
            <a:br>
              <a:rPr lang="en-US" dirty="0"/>
            </a:br>
            <a:r>
              <a:rPr lang="en-US" dirty="0"/>
              <a:t>Vilified, crucified, in the human frame</a:t>
            </a:r>
            <a:br>
              <a:rPr lang="en-US" dirty="0"/>
            </a:br>
            <a:r>
              <a:rPr lang="en-US" dirty="0"/>
              <a:t>A million candles burning for the help that never came</a:t>
            </a:r>
            <a:br>
              <a:rPr lang="en-US" dirty="0"/>
            </a:br>
            <a:r>
              <a:rPr lang="en-US" dirty="0"/>
              <a:t>You want it darker</a:t>
            </a:r>
          </a:p>
          <a:p>
            <a:pPr marL="0" indent="0">
              <a:buNone/>
            </a:pPr>
            <a:r>
              <a:rPr lang="en-US" dirty="0" err="1"/>
              <a:t>Hineni</a:t>
            </a:r>
            <a:r>
              <a:rPr lang="en-US" dirty="0"/>
              <a:t>, </a:t>
            </a:r>
            <a:r>
              <a:rPr lang="en-US" dirty="0" err="1"/>
              <a:t>hineni</a:t>
            </a:r>
            <a:endParaRPr lang="cs-CZ" dirty="0"/>
          </a:p>
          <a:p>
            <a:pPr marL="0" indent="0">
              <a:buNone/>
            </a:pPr>
            <a:r>
              <a:rPr lang="cs-CZ" dirty="0" err="1"/>
              <a:t>I'm</a:t>
            </a:r>
            <a:r>
              <a:rPr lang="cs-CZ" dirty="0"/>
              <a:t> </a:t>
            </a:r>
            <a:r>
              <a:rPr lang="cs-CZ" dirty="0" err="1"/>
              <a:t>ready</a:t>
            </a:r>
            <a:r>
              <a:rPr lang="cs-CZ" dirty="0"/>
              <a:t>, my lord</a:t>
            </a: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2060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Smíření v evangeliu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14900"/>
            <a:ext cx="9613861" cy="46048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Ježíš nabízí spásu „celníkům a hříšníkům“…, není to absurdní?</a:t>
            </a:r>
          </a:p>
          <a:p>
            <a:pPr marL="0" indent="0">
              <a:buNone/>
            </a:pPr>
            <a:r>
              <a:rPr lang="cs-CZ" dirty="0"/>
              <a:t>Podobenství o marnotratném synu (L 15,11-32)</a:t>
            </a:r>
          </a:p>
          <a:p>
            <a:pPr marL="0" indent="0">
              <a:buNone/>
            </a:pPr>
            <a:r>
              <a:rPr lang="cs-CZ" dirty="0"/>
              <a:t>Podobenství o farizeovi a celníkovi (L 18,10-14)</a:t>
            </a:r>
          </a:p>
          <a:p>
            <a:pPr marL="0" indent="0">
              <a:buNone/>
            </a:pPr>
            <a:r>
              <a:rPr lang="cs-CZ" dirty="0"/>
              <a:t>Podobenství o nemilosrdném služebníku (</a:t>
            </a:r>
            <a:r>
              <a:rPr lang="cs-CZ" dirty="0" err="1"/>
              <a:t>Mt</a:t>
            </a:r>
            <a:r>
              <a:rPr lang="cs-CZ" dirty="0"/>
              <a:t> 18,23-25)</a:t>
            </a:r>
          </a:p>
          <a:p>
            <a:pPr marL="0" indent="0">
              <a:buNone/>
            </a:pPr>
            <a:r>
              <a:rPr lang="cs-CZ" dirty="0"/>
              <a:t>Podobenství o dělnících na vinici (</a:t>
            </a:r>
            <a:r>
              <a:rPr lang="cs-CZ" dirty="0" err="1"/>
              <a:t>Mt</a:t>
            </a:r>
            <a:r>
              <a:rPr lang="cs-CZ" dirty="0"/>
              <a:t> 20,1-15)</a:t>
            </a:r>
          </a:p>
          <a:p>
            <a:pPr marL="0" indent="0">
              <a:buNone/>
            </a:pPr>
            <a:r>
              <a:rPr lang="cs-CZ" dirty="0"/>
              <a:t>Všechna podobenství jsou zneklidňující, nespravedlivá…</a:t>
            </a:r>
          </a:p>
          <a:p>
            <a:pPr marL="0" indent="0">
              <a:buNone/>
            </a:pPr>
            <a:r>
              <a:rPr lang="cs-CZ" dirty="0"/>
              <a:t>Jejich společným rysem je to, že umožňují nový začátek…</a:t>
            </a:r>
          </a:p>
          <a:p>
            <a:pPr marL="0" indent="0">
              <a:buNone/>
            </a:pPr>
            <a:r>
              <a:rPr lang="cs-CZ" dirty="0"/>
              <a:t>Ježíšův život sám je zvláštní; jakoby vědomě porušoval zákon, aby mohl být zabit…</a:t>
            </a:r>
          </a:p>
          <a:p>
            <a:pPr marL="0" indent="0">
              <a:buNone/>
            </a:pPr>
            <a:r>
              <a:rPr lang="cs-CZ" dirty="0"/>
              <a:t>Pavel toto Ježíšovo nepochopitelné jednání rozpracuje…</a:t>
            </a:r>
          </a:p>
        </p:txBody>
      </p:sp>
    </p:spTree>
    <p:extLst>
      <p:ext uri="{BB962C8B-B14F-4D97-AF65-F5344CB8AC3E}">
        <p14:creationId xmlns:p14="http://schemas.microsoft.com/office/powerpoint/2010/main" val="11125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Smíření u apoštola Pavla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Podstatný text: 2K 5,18-19</a:t>
            </a:r>
          </a:p>
          <a:p>
            <a:pPr marL="0" indent="0">
              <a:buNone/>
            </a:pPr>
            <a:r>
              <a:rPr lang="en-US" baseline="30000" dirty="0"/>
              <a:t>18</a:t>
            </a:r>
            <a:r>
              <a:rPr lang="en-US" dirty="0"/>
              <a:t> To </a:t>
            </a:r>
            <a:r>
              <a:rPr lang="en-US" dirty="0" err="1"/>
              <a:t>všecko</a:t>
            </a:r>
            <a:r>
              <a:rPr lang="en-US" dirty="0"/>
              <a:t> je z </a:t>
            </a:r>
            <a:r>
              <a:rPr lang="en-US" dirty="0" err="1"/>
              <a:t>Boha</a:t>
            </a:r>
            <a:r>
              <a:rPr lang="en-US" dirty="0"/>
              <a:t>, </a:t>
            </a:r>
            <a:r>
              <a:rPr lang="en-US" dirty="0" err="1"/>
              <a:t>který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 </a:t>
            </a:r>
            <a:r>
              <a:rPr lang="en-US" dirty="0" err="1"/>
              <a:t>smířil</a:t>
            </a:r>
            <a:r>
              <a:rPr lang="en-US" dirty="0"/>
              <a:t> </a:t>
            </a:r>
            <a:r>
              <a:rPr lang="en-US" dirty="0" err="1"/>
              <a:t>sám</a:t>
            </a:r>
            <a:r>
              <a:rPr lang="en-US" dirty="0"/>
              <a:t> se </a:t>
            </a:r>
            <a:r>
              <a:rPr lang="en-US" dirty="0" err="1"/>
              <a:t>sebou</a:t>
            </a:r>
            <a:r>
              <a:rPr lang="en-US" dirty="0"/>
              <a:t> </a:t>
            </a:r>
            <a:r>
              <a:rPr lang="en-US" dirty="0" err="1"/>
              <a:t>skrze</a:t>
            </a:r>
            <a:r>
              <a:rPr lang="en-US" dirty="0"/>
              <a:t> Krista a </a:t>
            </a:r>
            <a:r>
              <a:rPr lang="en-US" dirty="0" err="1"/>
              <a:t>pověřil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, </a:t>
            </a:r>
            <a:r>
              <a:rPr lang="en-US" dirty="0" err="1"/>
              <a:t>abychom</a:t>
            </a:r>
            <a:r>
              <a:rPr lang="en-US" dirty="0"/>
              <a:t> </a:t>
            </a:r>
            <a:r>
              <a:rPr lang="en-US" dirty="0" err="1"/>
              <a:t>sloužili</a:t>
            </a:r>
            <a:r>
              <a:rPr lang="en-US" dirty="0"/>
              <a:t> </a:t>
            </a:r>
            <a:r>
              <a:rPr lang="en-US" dirty="0" err="1"/>
              <a:t>tomuto</a:t>
            </a:r>
            <a:r>
              <a:rPr lang="en-US" dirty="0"/>
              <a:t> </a:t>
            </a:r>
            <a:r>
              <a:rPr lang="en-US" dirty="0" err="1"/>
              <a:t>smíření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19</a:t>
            </a:r>
            <a:r>
              <a:rPr lang="en-US" dirty="0"/>
              <a:t> </a:t>
            </a:r>
            <a:r>
              <a:rPr lang="en-US" dirty="0" err="1"/>
              <a:t>Neboť</a:t>
            </a:r>
            <a:r>
              <a:rPr lang="en-US" dirty="0"/>
              <a:t> v </a:t>
            </a:r>
            <a:r>
              <a:rPr lang="en-US" dirty="0" err="1"/>
              <a:t>Kristu</a:t>
            </a:r>
            <a:r>
              <a:rPr lang="en-US" dirty="0"/>
              <a:t> </a:t>
            </a:r>
            <a:r>
              <a:rPr lang="en-US" dirty="0" err="1"/>
              <a:t>Bůh</a:t>
            </a:r>
            <a:r>
              <a:rPr lang="en-US" dirty="0"/>
              <a:t> </a:t>
            </a:r>
            <a:r>
              <a:rPr lang="en-US" dirty="0" err="1"/>
              <a:t>usmířil</a:t>
            </a:r>
            <a:r>
              <a:rPr lang="en-US" dirty="0"/>
              <a:t> </a:t>
            </a:r>
            <a:r>
              <a:rPr lang="en-US" dirty="0" err="1"/>
              <a:t>svět</a:t>
            </a:r>
            <a:r>
              <a:rPr lang="en-US" dirty="0"/>
              <a:t> se </a:t>
            </a:r>
            <a:r>
              <a:rPr lang="en-US" dirty="0" err="1"/>
              <a:t>sebou</a:t>
            </a:r>
            <a:r>
              <a:rPr lang="en-US" dirty="0"/>
              <a:t>. </a:t>
            </a:r>
            <a:r>
              <a:rPr lang="en-US" dirty="0" err="1"/>
              <a:t>Nepočítá</a:t>
            </a:r>
            <a:r>
              <a:rPr lang="en-US" dirty="0"/>
              <a:t> </a:t>
            </a:r>
            <a:r>
              <a:rPr lang="en-US" dirty="0" err="1"/>
              <a:t>lidem</a:t>
            </a:r>
            <a:r>
              <a:rPr lang="en-US" dirty="0"/>
              <a:t> </a:t>
            </a:r>
            <a:r>
              <a:rPr lang="en-US" dirty="0" err="1"/>
              <a:t>jejich</a:t>
            </a:r>
            <a:r>
              <a:rPr lang="en-US" dirty="0"/>
              <a:t> </a:t>
            </a:r>
            <a:r>
              <a:rPr lang="en-US" dirty="0" err="1"/>
              <a:t>provinění</a:t>
            </a:r>
            <a:r>
              <a:rPr lang="en-US" dirty="0"/>
              <a:t> a </a:t>
            </a:r>
            <a:r>
              <a:rPr lang="en-US" dirty="0" err="1"/>
              <a:t>nám</a:t>
            </a:r>
            <a:r>
              <a:rPr lang="en-US" dirty="0"/>
              <a:t> </a:t>
            </a:r>
            <a:r>
              <a:rPr lang="en-US" dirty="0" err="1"/>
              <a:t>uložil</a:t>
            </a:r>
            <a:r>
              <a:rPr lang="en-US" dirty="0"/>
              <a:t> </a:t>
            </a:r>
            <a:r>
              <a:rPr lang="en-US" dirty="0" err="1"/>
              <a:t>zvěstovat</a:t>
            </a:r>
            <a:r>
              <a:rPr lang="en-US" dirty="0"/>
              <a:t> </a:t>
            </a:r>
            <a:r>
              <a:rPr lang="en-US" dirty="0" err="1"/>
              <a:t>toto</a:t>
            </a:r>
            <a:r>
              <a:rPr lang="en-US" dirty="0"/>
              <a:t> </a:t>
            </a:r>
            <a:r>
              <a:rPr lang="en-US" dirty="0" err="1"/>
              <a:t>smíření</a:t>
            </a:r>
            <a:r>
              <a:rPr lang="en-US" dirty="0"/>
              <a:t>. 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Jak vidíme, Pavlovým úkolem je „zvěstování smíření“.</a:t>
            </a:r>
          </a:p>
          <a:p>
            <a:pPr marL="0" indent="0">
              <a:buNone/>
            </a:pPr>
            <a:r>
              <a:rPr lang="cs-CZ" dirty="0"/>
              <a:t>Chceme-li to pochopit hlouběji, je třeba se podívat na kontext…</a:t>
            </a:r>
          </a:p>
        </p:txBody>
      </p:sp>
    </p:spTree>
    <p:extLst>
      <p:ext uri="{BB962C8B-B14F-4D97-AF65-F5344CB8AC3E}">
        <p14:creationId xmlns:p14="http://schemas.microsoft.com/office/powerpoint/2010/main" val="128823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Důležitý je kontext…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Pavlova dlouhá řeč o apoštolské službě vrcholí ve 2K 5,14-15:</a:t>
            </a:r>
          </a:p>
          <a:p>
            <a:pPr marL="0" indent="0">
              <a:buNone/>
            </a:pPr>
            <a:r>
              <a:rPr lang="en-US" baseline="30000" dirty="0"/>
              <a:t>14</a:t>
            </a:r>
            <a:r>
              <a:rPr lang="en-US" dirty="0"/>
              <a:t> </a:t>
            </a:r>
            <a:r>
              <a:rPr lang="en-US" dirty="0" err="1"/>
              <a:t>Vždyť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 </a:t>
            </a:r>
            <a:r>
              <a:rPr lang="en-US" dirty="0" err="1"/>
              <a:t>má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své</a:t>
            </a:r>
            <a:r>
              <a:rPr lang="en-US" dirty="0"/>
              <a:t> </a:t>
            </a:r>
            <a:r>
              <a:rPr lang="en-US" dirty="0" err="1"/>
              <a:t>moci</a:t>
            </a:r>
            <a:r>
              <a:rPr lang="en-US" dirty="0"/>
              <a:t> </a:t>
            </a:r>
            <a:r>
              <a:rPr lang="en-US" dirty="0" err="1"/>
              <a:t>láska</a:t>
            </a:r>
            <a:r>
              <a:rPr lang="en-US" dirty="0"/>
              <a:t> </a:t>
            </a:r>
            <a:r>
              <a:rPr lang="en-US" dirty="0" err="1"/>
              <a:t>Kristova</a:t>
            </a:r>
            <a:r>
              <a:rPr lang="en-US" dirty="0"/>
              <a:t> - </a:t>
            </a:r>
            <a:r>
              <a:rPr lang="en-US" dirty="0" err="1"/>
              <a:t>nás</a:t>
            </a:r>
            <a:r>
              <a:rPr lang="en-US" dirty="0"/>
              <a:t>, </a:t>
            </a:r>
            <a:r>
              <a:rPr lang="en-US" dirty="0" err="1"/>
              <a:t>kteří</a:t>
            </a:r>
            <a:r>
              <a:rPr lang="en-US" dirty="0"/>
              <a:t> </a:t>
            </a:r>
            <a:r>
              <a:rPr lang="en-US" dirty="0" err="1"/>
              <a:t>jsme</a:t>
            </a:r>
            <a:r>
              <a:rPr lang="en-US" dirty="0"/>
              <a:t> </a:t>
            </a:r>
            <a:r>
              <a:rPr lang="en-US" dirty="0" err="1"/>
              <a:t>pochopili</a:t>
            </a:r>
            <a:r>
              <a:rPr lang="en-US" dirty="0"/>
              <a:t>,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jeden</a:t>
            </a:r>
            <a:r>
              <a:rPr lang="en-US" dirty="0"/>
              <a:t> </a:t>
            </a:r>
            <a:r>
              <a:rPr lang="en-US" dirty="0" err="1"/>
              <a:t>zemřel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všecky</a:t>
            </a:r>
            <a:r>
              <a:rPr lang="en-US" dirty="0"/>
              <a:t>, a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tedy</a:t>
            </a:r>
            <a:r>
              <a:rPr lang="en-US" dirty="0"/>
              <a:t> </a:t>
            </a:r>
            <a:r>
              <a:rPr lang="en-US" dirty="0" err="1"/>
              <a:t>všichni</a:t>
            </a:r>
            <a:r>
              <a:rPr lang="en-US" dirty="0"/>
              <a:t> </a:t>
            </a:r>
            <a:r>
              <a:rPr lang="en-US" dirty="0" err="1"/>
              <a:t>zemřeli</a:t>
            </a:r>
            <a:r>
              <a:rPr lang="en-US" dirty="0"/>
              <a:t>;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15</a:t>
            </a:r>
            <a:r>
              <a:rPr lang="en-US" dirty="0"/>
              <a:t> 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všechny</a:t>
            </a:r>
            <a:r>
              <a:rPr lang="en-US" dirty="0"/>
              <a:t> </a:t>
            </a:r>
            <a:r>
              <a:rPr lang="en-US" dirty="0" err="1"/>
              <a:t>zemřel</a:t>
            </a:r>
            <a:r>
              <a:rPr lang="en-US" dirty="0"/>
              <a:t> proto, aby </a:t>
            </a:r>
            <a:r>
              <a:rPr lang="en-US" dirty="0" err="1"/>
              <a:t>ti</a:t>
            </a:r>
            <a:r>
              <a:rPr lang="en-US" dirty="0"/>
              <a:t>, </a:t>
            </a:r>
            <a:r>
              <a:rPr lang="en-US" dirty="0" err="1"/>
              <a:t>kteří</a:t>
            </a:r>
            <a:r>
              <a:rPr lang="en-US" dirty="0"/>
              <a:t> </a:t>
            </a:r>
            <a:r>
              <a:rPr lang="en-US" dirty="0" err="1"/>
              <a:t>jsou</a:t>
            </a:r>
            <a:r>
              <a:rPr lang="en-US" dirty="0"/>
              <a:t> </a:t>
            </a:r>
            <a:r>
              <a:rPr lang="en-US" dirty="0" err="1"/>
              <a:t>naživu</a:t>
            </a:r>
            <a:r>
              <a:rPr lang="en-US" dirty="0"/>
              <a:t>, </a:t>
            </a:r>
            <a:r>
              <a:rPr lang="en-US" dirty="0" err="1"/>
              <a:t>nežili</a:t>
            </a:r>
            <a:r>
              <a:rPr lang="en-US" dirty="0"/>
              <a:t> </a:t>
            </a:r>
            <a:r>
              <a:rPr lang="en-US" dirty="0" err="1"/>
              <a:t>už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sobě</a:t>
            </a:r>
            <a:r>
              <a:rPr lang="en-US" dirty="0"/>
              <a:t>, </a:t>
            </a:r>
            <a:r>
              <a:rPr lang="en-US" dirty="0" err="1"/>
              <a:t>nýbrž</a:t>
            </a:r>
            <a:r>
              <a:rPr lang="en-US" dirty="0"/>
              <a:t> </a:t>
            </a:r>
            <a:r>
              <a:rPr lang="en-US" dirty="0" err="1"/>
              <a:t>tomu</a:t>
            </a:r>
            <a:r>
              <a:rPr lang="en-US" dirty="0"/>
              <a:t>, </a:t>
            </a:r>
            <a:r>
              <a:rPr lang="en-US" dirty="0" err="1"/>
              <a:t>kdo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ně</a:t>
            </a:r>
            <a:r>
              <a:rPr lang="en-US" dirty="0"/>
              <a:t> </a:t>
            </a:r>
            <a:r>
              <a:rPr lang="en-US" dirty="0" err="1"/>
              <a:t>zemřel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vstal</a:t>
            </a:r>
            <a:r>
              <a:rPr lang="en-US" dirty="0"/>
              <a:t>.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„syn-</a:t>
            </a:r>
            <a:r>
              <a:rPr lang="cs-CZ" dirty="0" err="1"/>
              <a:t>echein</a:t>
            </a:r>
            <a:r>
              <a:rPr lang="cs-CZ" dirty="0"/>
              <a:t>“: </a:t>
            </a:r>
            <a:r>
              <a:rPr lang="en-US" dirty="0" err="1"/>
              <a:t>bohat</a:t>
            </a:r>
            <a:r>
              <a:rPr lang="cs-CZ" dirty="0"/>
              <a:t>é sloveso</a:t>
            </a:r>
          </a:p>
        </p:txBody>
      </p:sp>
    </p:spTree>
    <p:extLst>
      <p:ext uri="{BB962C8B-B14F-4D97-AF65-F5344CB8AC3E}">
        <p14:creationId xmlns:p14="http://schemas.microsoft.com/office/powerpoint/2010/main" val="655368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„syn-</a:t>
            </a:r>
            <a:r>
              <a:rPr lang="cs-CZ" dirty="0" err="1"/>
              <a:t>echein</a:t>
            </a:r>
            <a:r>
              <a:rPr lang="cs-CZ" dirty="0"/>
              <a:t>“: </a:t>
            </a:r>
            <a:r>
              <a:rPr lang="en-US" dirty="0" err="1"/>
              <a:t>bohat</a:t>
            </a:r>
            <a:r>
              <a:rPr lang="cs-CZ" dirty="0"/>
              <a:t>é sloveso</a:t>
            </a:r>
            <a:br>
              <a:rPr lang="cs-CZ" dirty="0"/>
            </a:b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500" y="2073499"/>
            <a:ext cx="12284500" cy="2768957"/>
          </a:xfrm>
        </p:spPr>
      </p:pic>
    </p:spTree>
    <p:extLst>
      <p:ext uri="{BB962C8B-B14F-4D97-AF65-F5344CB8AC3E}">
        <p14:creationId xmlns:p14="http://schemas.microsoft.com/office/powerpoint/2010/main" val="1044144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„syn-</a:t>
            </a:r>
            <a:r>
              <a:rPr lang="cs-CZ" dirty="0" err="1"/>
              <a:t>echein</a:t>
            </a:r>
            <a:r>
              <a:rPr lang="cs-CZ" dirty="0"/>
              <a:t>“: </a:t>
            </a:r>
            <a:r>
              <a:rPr lang="en-US" dirty="0"/>
              <a:t>d</a:t>
            </a:r>
            <a:r>
              <a:rPr lang="cs-CZ" dirty="0" err="1"/>
              <a:t>ůsledek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712930" cy="4521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2K 5,16-17</a:t>
            </a:r>
          </a:p>
          <a:p>
            <a:pPr marL="0" indent="0">
              <a:buNone/>
            </a:pPr>
            <a:r>
              <a:rPr lang="en-US" baseline="30000" dirty="0"/>
              <a:t>16</a:t>
            </a:r>
            <a:r>
              <a:rPr lang="en-US" dirty="0"/>
              <a:t> A </a:t>
            </a:r>
            <a:r>
              <a:rPr lang="en-US" dirty="0" err="1"/>
              <a:t>tak</a:t>
            </a:r>
            <a:r>
              <a:rPr lang="en-US" dirty="0"/>
              <a:t> od </a:t>
            </a:r>
            <a:r>
              <a:rPr lang="en-US" dirty="0" err="1"/>
              <a:t>nynějška</a:t>
            </a:r>
            <a:r>
              <a:rPr lang="en-US" dirty="0"/>
              <a:t> </a:t>
            </a:r>
            <a:r>
              <a:rPr lang="en-US" dirty="0" err="1"/>
              <a:t>už</a:t>
            </a:r>
            <a:r>
              <a:rPr lang="en-US" dirty="0"/>
              <a:t> </a:t>
            </a:r>
            <a:r>
              <a:rPr lang="en-US" dirty="0" err="1"/>
              <a:t>nikoho</a:t>
            </a:r>
            <a:r>
              <a:rPr lang="en-US" dirty="0"/>
              <a:t> </a:t>
            </a:r>
            <a:r>
              <a:rPr lang="en-US" dirty="0" err="1"/>
              <a:t>neposuzujeme</a:t>
            </a:r>
            <a:r>
              <a:rPr lang="en-US" dirty="0"/>
              <a:t> </a:t>
            </a:r>
            <a:r>
              <a:rPr lang="en-US" dirty="0" err="1"/>
              <a:t>podle</a:t>
            </a:r>
            <a:r>
              <a:rPr lang="en-US" dirty="0"/>
              <a:t> </a:t>
            </a:r>
            <a:r>
              <a:rPr lang="en-US" dirty="0" err="1"/>
              <a:t>lidských</a:t>
            </a:r>
            <a:r>
              <a:rPr lang="en-US" dirty="0"/>
              <a:t> </a:t>
            </a:r>
            <a:r>
              <a:rPr lang="en-US" dirty="0" err="1"/>
              <a:t>měřítek</a:t>
            </a:r>
            <a:r>
              <a:rPr lang="en-US" dirty="0"/>
              <a:t>. </a:t>
            </a:r>
            <a:r>
              <a:rPr lang="en-US" dirty="0" err="1"/>
              <a:t>Ačkoli</a:t>
            </a:r>
            <a:r>
              <a:rPr lang="en-US" dirty="0"/>
              <a:t> </a:t>
            </a:r>
            <a:r>
              <a:rPr lang="en-US" dirty="0" err="1"/>
              <a:t>jsme</a:t>
            </a:r>
            <a:r>
              <a:rPr lang="en-US" dirty="0"/>
              <a:t> </a:t>
            </a:r>
            <a:r>
              <a:rPr lang="en-US" dirty="0" err="1"/>
              <a:t>dříve</a:t>
            </a:r>
            <a:r>
              <a:rPr lang="en-US" dirty="0"/>
              <a:t> </a:t>
            </a:r>
            <a:r>
              <a:rPr lang="en-US" dirty="0" err="1"/>
              <a:t>viděli</a:t>
            </a:r>
            <a:r>
              <a:rPr lang="en-US" dirty="0"/>
              <a:t> Krista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lidsku</a:t>
            </a:r>
            <a:r>
              <a:rPr lang="en-US" dirty="0"/>
              <a:t>, </a:t>
            </a:r>
            <a:r>
              <a:rPr lang="en-US" dirty="0" err="1"/>
              <a:t>nyní</a:t>
            </a:r>
            <a:r>
              <a:rPr lang="en-US" dirty="0"/>
              <a:t> ho </a:t>
            </a:r>
            <a:r>
              <a:rPr lang="en-US" dirty="0" err="1"/>
              <a:t>už</a:t>
            </a:r>
            <a:r>
              <a:rPr lang="en-US" dirty="0"/>
              <a:t> </a:t>
            </a:r>
            <a:r>
              <a:rPr lang="en-US" dirty="0" err="1"/>
              <a:t>takto</a:t>
            </a:r>
            <a:r>
              <a:rPr lang="en-US" dirty="0"/>
              <a:t> </a:t>
            </a:r>
            <a:r>
              <a:rPr lang="en-US" dirty="0" err="1"/>
              <a:t>neznáme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17</a:t>
            </a:r>
            <a:r>
              <a:rPr lang="en-US" dirty="0"/>
              <a:t> </a:t>
            </a:r>
            <a:r>
              <a:rPr lang="en-US" dirty="0" err="1"/>
              <a:t>Kdo</a:t>
            </a:r>
            <a:r>
              <a:rPr lang="en-US" dirty="0"/>
              <a:t> je v </a:t>
            </a:r>
            <a:r>
              <a:rPr lang="en-US" dirty="0" err="1"/>
              <a:t>Kristu</a:t>
            </a:r>
            <a:r>
              <a:rPr lang="en-US" dirty="0"/>
              <a:t>, je </a:t>
            </a:r>
            <a:r>
              <a:rPr lang="en-US" dirty="0" err="1"/>
              <a:t>nové</a:t>
            </a:r>
            <a:r>
              <a:rPr lang="en-US" dirty="0"/>
              <a:t> </a:t>
            </a:r>
            <a:r>
              <a:rPr lang="en-US" dirty="0" err="1"/>
              <a:t>stvoření</a:t>
            </a:r>
            <a:r>
              <a:rPr lang="en-US" dirty="0"/>
              <a:t>. Co je </a:t>
            </a:r>
            <a:r>
              <a:rPr lang="en-US" dirty="0" err="1"/>
              <a:t>staré</a:t>
            </a:r>
            <a:r>
              <a:rPr lang="en-US" dirty="0"/>
              <a:t>, </a:t>
            </a:r>
            <a:r>
              <a:rPr lang="en-US" dirty="0" err="1"/>
              <a:t>pominulo</a:t>
            </a:r>
            <a:r>
              <a:rPr lang="en-US" dirty="0"/>
              <a:t>, </a:t>
            </a:r>
            <a:r>
              <a:rPr lang="en-US" dirty="0" err="1"/>
              <a:t>hle</a:t>
            </a:r>
            <a:r>
              <a:rPr lang="en-US" dirty="0"/>
              <a:t>, je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nové</a:t>
            </a:r>
            <a:r>
              <a:rPr lang="en-US" dirty="0"/>
              <a:t>!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Verš 18 je pak připojen vysvětlující spojkou „de“, „tedy“:</a:t>
            </a:r>
          </a:p>
          <a:p>
            <a:pPr marL="0" indent="0">
              <a:buNone/>
            </a:pPr>
            <a:r>
              <a:rPr lang="en-US" baseline="30000" dirty="0"/>
              <a:t>18</a:t>
            </a:r>
            <a:r>
              <a:rPr lang="en-US" dirty="0"/>
              <a:t> To </a:t>
            </a:r>
            <a:r>
              <a:rPr lang="en-US" dirty="0" err="1"/>
              <a:t>všecko</a:t>
            </a:r>
            <a:r>
              <a:rPr lang="en-US" dirty="0"/>
              <a:t> je</a:t>
            </a:r>
            <a:r>
              <a:rPr lang="cs-CZ" dirty="0"/>
              <a:t> („tedy“)</a:t>
            </a:r>
            <a:r>
              <a:rPr lang="en-US" dirty="0"/>
              <a:t> z </a:t>
            </a:r>
            <a:r>
              <a:rPr lang="en-US" dirty="0" err="1"/>
              <a:t>Boha</a:t>
            </a:r>
            <a:r>
              <a:rPr lang="en-US" dirty="0"/>
              <a:t>, </a:t>
            </a:r>
            <a:r>
              <a:rPr lang="en-US" dirty="0" err="1"/>
              <a:t>který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 </a:t>
            </a:r>
            <a:r>
              <a:rPr lang="en-US" dirty="0" err="1"/>
              <a:t>smířil</a:t>
            </a:r>
            <a:r>
              <a:rPr lang="en-US" dirty="0"/>
              <a:t> </a:t>
            </a:r>
            <a:r>
              <a:rPr lang="en-US" dirty="0" err="1"/>
              <a:t>sám</a:t>
            </a:r>
            <a:r>
              <a:rPr lang="en-US" dirty="0"/>
              <a:t> se </a:t>
            </a:r>
            <a:r>
              <a:rPr lang="en-US" dirty="0" err="1"/>
              <a:t>sebou</a:t>
            </a:r>
            <a:r>
              <a:rPr lang="en-US" dirty="0"/>
              <a:t> </a:t>
            </a:r>
            <a:r>
              <a:rPr lang="en-US" dirty="0" err="1"/>
              <a:t>skrze</a:t>
            </a:r>
            <a:r>
              <a:rPr lang="en-US" dirty="0"/>
              <a:t> Krista a </a:t>
            </a:r>
            <a:r>
              <a:rPr lang="en-US" dirty="0" err="1"/>
              <a:t>pověřil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, </a:t>
            </a:r>
            <a:r>
              <a:rPr lang="en-US" dirty="0" err="1"/>
              <a:t>abychom</a:t>
            </a:r>
            <a:r>
              <a:rPr lang="en-US" dirty="0"/>
              <a:t> </a:t>
            </a:r>
            <a:r>
              <a:rPr lang="en-US" dirty="0" err="1"/>
              <a:t>sloužili</a:t>
            </a:r>
            <a:r>
              <a:rPr lang="en-US" dirty="0"/>
              <a:t> </a:t>
            </a:r>
            <a:r>
              <a:rPr lang="en-US" dirty="0" err="1"/>
              <a:t>tomuto</a:t>
            </a:r>
            <a:r>
              <a:rPr lang="en-US" dirty="0"/>
              <a:t> </a:t>
            </a:r>
            <a:r>
              <a:rPr lang="en-US" dirty="0" err="1"/>
              <a:t>smíření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19</a:t>
            </a:r>
            <a:r>
              <a:rPr lang="en-US" dirty="0"/>
              <a:t> </a:t>
            </a:r>
            <a:r>
              <a:rPr lang="en-US" dirty="0" err="1"/>
              <a:t>Neboť</a:t>
            </a:r>
            <a:r>
              <a:rPr lang="en-US" dirty="0"/>
              <a:t> v </a:t>
            </a:r>
            <a:r>
              <a:rPr lang="en-US" dirty="0" err="1"/>
              <a:t>Kristu</a:t>
            </a:r>
            <a:r>
              <a:rPr lang="en-US" dirty="0"/>
              <a:t> </a:t>
            </a:r>
            <a:r>
              <a:rPr lang="en-US" dirty="0" err="1"/>
              <a:t>Bůh</a:t>
            </a:r>
            <a:r>
              <a:rPr lang="en-US" dirty="0"/>
              <a:t> </a:t>
            </a:r>
            <a:r>
              <a:rPr lang="en-US" dirty="0" err="1"/>
              <a:t>usmířil</a:t>
            </a:r>
            <a:r>
              <a:rPr lang="en-US" dirty="0"/>
              <a:t> </a:t>
            </a:r>
            <a:r>
              <a:rPr lang="en-US" dirty="0" err="1"/>
              <a:t>svět</a:t>
            </a:r>
            <a:r>
              <a:rPr lang="en-US" dirty="0"/>
              <a:t> se </a:t>
            </a:r>
            <a:r>
              <a:rPr lang="en-US" dirty="0" err="1"/>
              <a:t>sebou</a:t>
            </a:r>
            <a:r>
              <a:rPr lang="en-US" dirty="0"/>
              <a:t>. </a:t>
            </a:r>
            <a:r>
              <a:rPr lang="en-US" dirty="0" err="1"/>
              <a:t>Nepočítá</a:t>
            </a:r>
            <a:r>
              <a:rPr lang="en-US" dirty="0"/>
              <a:t> </a:t>
            </a:r>
            <a:r>
              <a:rPr lang="en-US" dirty="0" err="1"/>
              <a:t>lidem</a:t>
            </a:r>
            <a:r>
              <a:rPr lang="en-US" dirty="0"/>
              <a:t> </a:t>
            </a:r>
            <a:r>
              <a:rPr lang="en-US" dirty="0" err="1"/>
              <a:t>jejich</a:t>
            </a:r>
            <a:r>
              <a:rPr lang="en-US" dirty="0"/>
              <a:t> </a:t>
            </a:r>
            <a:r>
              <a:rPr lang="en-US" dirty="0" err="1"/>
              <a:t>provinění</a:t>
            </a:r>
            <a:r>
              <a:rPr lang="en-US" dirty="0"/>
              <a:t> a </a:t>
            </a:r>
            <a:r>
              <a:rPr lang="en-US" dirty="0" err="1"/>
              <a:t>nám</a:t>
            </a:r>
            <a:r>
              <a:rPr lang="en-US" dirty="0"/>
              <a:t> </a:t>
            </a:r>
            <a:r>
              <a:rPr lang="en-US" dirty="0" err="1"/>
              <a:t>uložil</a:t>
            </a:r>
            <a:r>
              <a:rPr lang="en-US" dirty="0"/>
              <a:t> </a:t>
            </a:r>
            <a:r>
              <a:rPr lang="en-US" dirty="0" err="1"/>
              <a:t>zvěstovat</a:t>
            </a:r>
            <a:r>
              <a:rPr lang="en-US" dirty="0"/>
              <a:t> </a:t>
            </a:r>
            <a:r>
              <a:rPr lang="en-US" dirty="0" err="1"/>
              <a:t>toto</a:t>
            </a:r>
            <a:r>
              <a:rPr lang="en-US" dirty="0"/>
              <a:t> </a:t>
            </a:r>
            <a:r>
              <a:rPr lang="en-US" dirty="0" err="1"/>
              <a:t>smíření</a:t>
            </a:r>
            <a:r>
              <a:rPr lang="en-US" dirty="0"/>
              <a:t>. 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0025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říkají verše 18-19?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3601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aseline="30000" dirty="0"/>
              <a:t>18</a:t>
            </a:r>
            <a:r>
              <a:rPr lang="en-US" dirty="0"/>
              <a:t> To </a:t>
            </a:r>
            <a:r>
              <a:rPr lang="en-US" dirty="0" err="1"/>
              <a:t>všecko</a:t>
            </a:r>
            <a:r>
              <a:rPr lang="en-US" dirty="0"/>
              <a:t> je z </a:t>
            </a:r>
            <a:r>
              <a:rPr lang="en-US" dirty="0" err="1"/>
              <a:t>Boha</a:t>
            </a:r>
            <a:r>
              <a:rPr lang="en-US" dirty="0"/>
              <a:t>, </a:t>
            </a:r>
            <a:r>
              <a:rPr lang="en-US" dirty="0" err="1"/>
              <a:t>který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 </a:t>
            </a:r>
            <a:r>
              <a:rPr lang="en-US" dirty="0" err="1"/>
              <a:t>smířil</a:t>
            </a:r>
            <a:r>
              <a:rPr lang="en-US" dirty="0"/>
              <a:t> </a:t>
            </a:r>
            <a:r>
              <a:rPr lang="en-US" dirty="0" err="1"/>
              <a:t>sám</a:t>
            </a:r>
            <a:r>
              <a:rPr lang="en-US" dirty="0"/>
              <a:t> se </a:t>
            </a:r>
            <a:r>
              <a:rPr lang="en-US" dirty="0" err="1"/>
              <a:t>sebou</a:t>
            </a:r>
            <a:r>
              <a:rPr lang="en-US" dirty="0"/>
              <a:t> </a:t>
            </a:r>
            <a:r>
              <a:rPr lang="en-US" dirty="0" err="1"/>
              <a:t>skrze</a:t>
            </a:r>
            <a:r>
              <a:rPr lang="en-US" dirty="0"/>
              <a:t> Krista a </a:t>
            </a:r>
            <a:r>
              <a:rPr lang="en-US" dirty="0" err="1"/>
              <a:t>pověřil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, </a:t>
            </a:r>
            <a:r>
              <a:rPr lang="en-US" dirty="0" err="1"/>
              <a:t>abychom</a:t>
            </a:r>
            <a:r>
              <a:rPr lang="en-US" dirty="0"/>
              <a:t> </a:t>
            </a:r>
            <a:r>
              <a:rPr lang="en-US" dirty="0" err="1"/>
              <a:t>sloužili</a:t>
            </a:r>
            <a:r>
              <a:rPr lang="en-US" dirty="0"/>
              <a:t> </a:t>
            </a:r>
            <a:r>
              <a:rPr lang="en-US" dirty="0" err="1"/>
              <a:t>tomuto</a:t>
            </a:r>
            <a:r>
              <a:rPr lang="en-US" dirty="0"/>
              <a:t> </a:t>
            </a:r>
            <a:r>
              <a:rPr lang="en-US" dirty="0" err="1"/>
              <a:t>smíření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19</a:t>
            </a:r>
            <a:r>
              <a:rPr lang="en-US" dirty="0"/>
              <a:t> </a:t>
            </a:r>
            <a:r>
              <a:rPr lang="en-US" dirty="0" err="1"/>
              <a:t>Neboť</a:t>
            </a:r>
            <a:r>
              <a:rPr lang="en-US" dirty="0"/>
              <a:t> v </a:t>
            </a:r>
            <a:r>
              <a:rPr lang="en-US" dirty="0" err="1"/>
              <a:t>Kristu</a:t>
            </a:r>
            <a:r>
              <a:rPr lang="en-US" dirty="0"/>
              <a:t> </a:t>
            </a:r>
            <a:r>
              <a:rPr lang="en-US" dirty="0" err="1"/>
              <a:t>Bůh</a:t>
            </a:r>
            <a:r>
              <a:rPr lang="en-US" dirty="0"/>
              <a:t> </a:t>
            </a:r>
            <a:r>
              <a:rPr lang="en-US" dirty="0" err="1"/>
              <a:t>usmířil</a:t>
            </a:r>
            <a:r>
              <a:rPr lang="en-US" dirty="0"/>
              <a:t> </a:t>
            </a:r>
            <a:r>
              <a:rPr lang="en-US" dirty="0" err="1"/>
              <a:t>svět</a:t>
            </a:r>
            <a:r>
              <a:rPr lang="en-US" dirty="0"/>
              <a:t> se </a:t>
            </a:r>
            <a:r>
              <a:rPr lang="en-US" dirty="0" err="1"/>
              <a:t>sebou</a:t>
            </a:r>
            <a:r>
              <a:rPr lang="en-US" dirty="0"/>
              <a:t>. </a:t>
            </a:r>
            <a:r>
              <a:rPr lang="en-US" dirty="0" err="1"/>
              <a:t>Nepočítá</a:t>
            </a:r>
            <a:r>
              <a:rPr lang="en-US" dirty="0"/>
              <a:t> </a:t>
            </a:r>
            <a:r>
              <a:rPr lang="en-US" dirty="0" err="1"/>
              <a:t>lidem</a:t>
            </a:r>
            <a:r>
              <a:rPr lang="en-US" dirty="0"/>
              <a:t> </a:t>
            </a:r>
            <a:r>
              <a:rPr lang="en-US" dirty="0" err="1"/>
              <a:t>jejich</a:t>
            </a:r>
            <a:r>
              <a:rPr lang="en-US" dirty="0"/>
              <a:t> </a:t>
            </a:r>
            <a:r>
              <a:rPr lang="en-US" dirty="0" err="1"/>
              <a:t>provinění</a:t>
            </a:r>
            <a:r>
              <a:rPr lang="en-US" dirty="0"/>
              <a:t> a </a:t>
            </a:r>
            <a:r>
              <a:rPr lang="en-US" dirty="0" err="1"/>
              <a:t>nám</a:t>
            </a:r>
            <a:r>
              <a:rPr lang="en-US" dirty="0"/>
              <a:t> </a:t>
            </a:r>
            <a:r>
              <a:rPr lang="en-US" dirty="0" err="1"/>
              <a:t>uložil</a:t>
            </a:r>
            <a:r>
              <a:rPr lang="en-US" dirty="0"/>
              <a:t> </a:t>
            </a:r>
            <a:r>
              <a:rPr lang="en-US" dirty="0" err="1"/>
              <a:t>zvěstovat</a:t>
            </a:r>
            <a:r>
              <a:rPr lang="en-US" dirty="0"/>
              <a:t> </a:t>
            </a:r>
            <a:r>
              <a:rPr lang="en-US" dirty="0" err="1"/>
              <a:t>toto</a:t>
            </a:r>
            <a:r>
              <a:rPr lang="en-US" dirty="0"/>
              <a:t> </a:t>
            </a:r>
            <a:r>
              <a:rPr lang="en-US" dirty="0" err="1"/>
              <a:t>smíření</a:t>
            </a:r>
            <a:r>
              <a:rPr lang="en-US" dirty="0"/>
              <a:t>. </a:t>
            </a:r>
            <a:endParaRPr lang="cs-CZ" dirty="0"/>
          </a:p>
          <a:p>
            <a:pPr marL="457200" indent="-457200">
              <a:buAutoNum type="alphaLcParenR"/>
            </a:pPr>
            <a:r>
              <a:rPr lang="cs-CZ" dirty="0"/>
              <a:t>Bůh usmířil svět se sebou</a:t>
            </a:r>
          </a:p>
          <a:p>
            <a:pPr marL="457200" indent="-457200">
              <a:buAutoNum type="alphaLcParenR"/>
            </a:pPr>
            <a:r>
              <a:rPr lang="cs-CZ" dirty="0"/>
              <a:t>Činovníkem tohoto usmíření byl Kristus</a:t>
            </a:r>
          </a:p>
          <a:p>
            <a:pPr marL="457200" indent="-457200">
              <a:buAutoNum type="alphaLcParenR"/>
            </a:pPr>
            <a:r>
              <a:rPr lang="cs-CZ" dirty="0"/>
              <a:t>Smíření = nepřičítání provinění těm, kteří je způsobili</a:t>
            </a:r>
          </a:p>
          <a:p>
            <a:pPr marL="0" indent="0">
              <a:buNone/>
            </a:pPr>
            <a:r>
              <a:rPr lang="cs-CZ" dirty="0"/>
              <a:t>Nejde o usmíření Boha ze strany člověka, nýbrž o „usmíření Boha ze strany Boha“ </a:t>
            </a:r>
          </a:p>
          <a:p>
            <a:pPr marL="0" indent="0">
              <a:buNone/>
            </a:pPr>
            <a:r>
              <a:rPr lang="cs-CZ" dirty="0"/>
              <a:t>Srov. Ř 5,10-11; </a:t>
            </a:r>
            <a:r>
              <a:rPr lang="cs-CZ" dirty="0" err="1"/>
              <a:t>Ef</a:t>
            </a:r>
            <a:r>
              <a:rPr lang="cs-CZ" dirty="0"/>
              <a:t> 2,16 atd.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547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toto smíření chápe Pavel?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aseline="30000" dirty="0"/>
              <a:t>17</a:t>
            </a:r>
            <a:r>
              <a:rPr lang="en-US" dirty="0"/>
              <a:t> </a:t>
            </a:r>
            <a:r>
              <a:rPr lang="en-US" dirty="0" err="1"/>
              <a:t>Kdo</a:t>
            </a:r>
            <a:r>
              <a:rPr lang="en-US" dirty="0"/>
              <a:t> je v </a:t>
            </a:r>
            <a:r>
              <a:rPr lang="en-US" dirty="0" err="1"/>
              <a:t>Kristu</a:t>
            </a:r>
            <a:r>
              <a:rPr lang="en-US" dirty="0"/>
              <a:t>, je </a:t>
            </a:r>
            <a:r>
              <a:rPr lang="en-US" b="1" dirty="0" err="1"/>
              <a:t>nové</a:t>
            </a:r>
            <a:r>
              <a:rPr lang="en-US" b="1" dirty="0"/>
              <a:t> </a:t>
            </a:r>
            <a:r>
              <a:rPr lang="en-US" b="1" dirty="0" err="1"/>
              <a:t>stvoření</a:t>
            </a:r>
            <a:r>
              <a:rPr lang="en-US" dirty="0"/>
              <a:t>. Co je </a:t>
            </a:r>
            <a:r>
              <a:rPr lang="en-US" dirty="0" err="1"/>
              <a:t>staré</a:t>
            </a:r>
            <a:r>
              <a:rPr lang="en-US" dirty="0"/>
              <a:t>, </a:t>
            </a:r>
            <a:r>
              <a:rPr lang="en-US" dirty="0" err="1"/>
              <a:t>pominulo</a:t>
            </a:r>
            <a:r>
              <a:rPr lang="en-US" dirty="0"/>
              <a:t>, </a:t>
            </a:r>
            <a:r>
              <a:rPr lang="en-US" dirty="0" err="1"/>
              <a:t>hle</a:t>
            </a:r>
            <a:r>
              <a:rPr lang="en-US" dirty="0"/>
              <a:t>, je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nové</a:t>
            </a:r>
            <a:r>
              <a:rPr lang="en-US" dirty="0"/>
              <a:t>!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18</a:t>
            </a:r>
            <a:r>
              <a:rPr lang="en-US" dirty="0"/>
              <a:t> </a:t>
            </a:r>
            <a:r>
              <a:rPr lang="en-US" b="1" dirty="0"/>
              <a:t>To </a:t>
            </a:r>
            <a:r>
              <a:rPr lang="en-US" b="1" dirty="0" err="1"/>
              <a:t>všecko</a:t>
            </a:r>
            <a:r>
              <a:rPr lang="en-US" b="1" dirty="0"/>
              <a:t> je</a:t>
            </a:r>
            <a:r>
              <a:rPr lang="cs-CZ" b="1" dirty="0"/>
              <a:t> </a:t>
            </a:r>
            <a:r>
              <a:rPr lang="cs-CZ" dirty="0"/>
              <a:t>(„tedy“)</a:t>
            </a:r>
            <a:r>
              <a:rPr lang="en-US" dirty="0"/>
              <a:t> z </a:t>
            </a:r>
            <a:r>
              <a:rPr lang="en-US" dirty="0" err="1"/>
              <a:t>Boha</a:t>
            </a:r>
            <a:r>
              <a:rPr lang="en-US" dirty="0"/>
              <a:t>, </a:t>
            </a:r>
            <a:r>
              <a:rPr lang="en-US" dirty="0" err="1"/>
              <a:t>který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 </a:t>
            </a:r>
            <a:r>
              <a:rPr lang="en-US" dirty="0" err="1"/>
              <a:t>smířil</a:t>
            </a:r>
            <a:r>
              <a:rPr lang="en-US" dirty="0"/>
              <a:t> </a:t>
            </a:r>
            <a:r>
              <a:rPr lang="en-US" dirty="0" err="1"/>
              <a:t>sám</a:t>
            </a:r>
            <a:r>
              <a:rPr lang="en-US" dirty="0"/>
              <a:t> se </a:t>
            </a:r>
            <a:r>
              <a:rPr lang="en-US" dirty="0" err="1"/>
              <a:t>sebou</a:t>
            </a:r>
            <a:r>
              <a:rPr lang="en-US" dirty="0"/>
              <a:t> </a:t>
            </a:r>
            <a:r>
              <a:rPr lang="en-US" dirty="0" err="1"/>
              <a:t>skrze</a:t>
            </a:r>
            <a:r>
              <a:rPr lang="en-US" dirty="0"/>
              <a:t> Krista a </a:t>
            </a:r>
            <a:r>
              <a:rPr lang="en-US" dirty="0" err="1"/>
              <a:t>pověřil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, </a:t>
            </a:r>
            <a:r>
              <a:rPr lang="en-US" dirty="0" err="1"/>
              <a:t>abychom</a:t>
            </a:r>
            <a:r>
              <a:rPr lang="en-US" dirty="0"/>
              <a:t> </a:t>
            </a:r>
            <a:r>
              <a:rPr lang="en-US" dirty="0" err="1"/>
              <a:t>sloužili</a:t>
            </a:r>
            <a:r>
              <a:rPr lang="en-US" dirty="0"/>
              <a:t> </a:t>
            </a:r>
            <a:r>
              <a:rPr lang="en-US" dirty="0" err="1"/>
              <a:t>tomuto</a:t>
            </a:r>
            <a:r>
              <a:rPr lang="en-US" dirty="0"/>
              <a:t> </a:t>
            </a:r>
            <a:r>
              <a:rPr lang="en-US" dirty="0" err="1"/>
              <a:t>smíření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19</a:t>
            </a:r>
            <a:r>
              <a:rPr lang="en-US" dirty="0"/>
              <a:t> </a:t>
            </a:r>
            <a:r>
              <a:rPr lang="en-US" dirty="0" err="1"/>
              <a:t>Neboť</a:t>
            </a:r>
            <a:r>
              <a:rPr lang="en-US" dirty="0"/>
              <a:t> v </a:t>
            </a:r>
            <a:r>
              <a:rPr lang="en-US" dirty="0" err="1"/>
              <a:t>Kristu</a:t>
            </a:r>
            <a:r>
              <a:rPr lang="en-US" dirty="0"/>
              <a:t> </a:t>
            </a:r>
            <a:r>
              <a:rPr lang="en-US" dirty="0" err="1"/>
              <a:t>Bůh</a:t>
            </a:r>
            <a:r>
              <a:rPr lang="en-US" dirty="0"/>
              <a:t> </a:t>
            </a:r>
            <a:r>
              <a:rPr lang="en-US" dirty="0" err="1"/>
              <a:t>usmířil</a:t>
            </a:r>
            <a:r>
              <a:rPr lang="en-US" dirty="0"/>
              <a:t> </a:t>
            </a:r>
            <a:r>
              <a:rPr lang="en-US" dirty="0" err="1"/>
              <a:t>svět</a:t>
            </a:r>
            <a:r>
              <a:rPr lang="en-US" dirty="0"/>
              <a:t> se </a:t>
            </a:r>
            <a:r>
              <a:rPr lang="en-US" dirty="0" err="1"/>
              <a:t>sebou</a:t>
            </a:r>
            <a:r>
              <a:rPr lang="en-US" dirty="0"/>
              <a:t>. </a:t>
            </a:r>
            <a:r>
              <a:rPr lang="en-US" dirty="0" err="1"/>
              <a:t>Nepočítá</a:t>
            </a:r>
            <a:r>
              <a:rPr lang="en-US" dirty="0"/>
              <a:t> </a:t>
            </a:r>
            <a:r>
              <a:rPr lang="en-US" dirty="0" err="1"/>
              <a:t>lidem</a:t>
            </a:r>
            <a:r>
              <a:rPr lang="en-US" dirty="0"/>
              <a:t> </a:t>
            </a:r>
            <a:r>
              <a:rPr lang="en-US" dirty="0" err="1"/>
              <a:t>jejich</a:t>
            </a:r>
            <a:r>
              <a:rPr lang="en-US" dirty="0"/>
              <a:t> </a:t>
            </a:r>
            <a:r>
              <a:rPr lang="en-US" dirty="0" err="1"/>
              <a:t>provinění</a:t>
            </a:r>
            <a:r>
              <a:rPr lang="en-US" dirty="0"/>
              <a:t> a </a:t>
            </a:r>
            <a:r>
              <a:rPr lang="en-US" dirty="0" err="1"/>
              <a:t>nám</a:t>
            </a:r>
            <a:r>
              <a:rPr lang="en-US" dirty="0"/>
              <a:t> </a:t>
            </a:r>
            <a:r>
              <a:rPr lang="en-US" dirty="0" err="1"/>
              <a:t>uložil</a:t>
            </a:r>
            <a:r>
              <a:rPr lang="en-US" dirty="0"/>
              <a:t> </a:t>
            </a:r>
            <a:r>
              <a:rPr lang="en-US" dirty="0" err="1"/>
              <a:t>zvěstovat</a:t>
            </a:r>
            <a:r>
              <a:rPr lang="en-US" dirty="0"/>
              <a:t> </a:t>
            </a:r>
            <a:r>
              <a:rPr lang="en-US" dirty="0" err="1"/>
              <a:t>toto</a:t>
            </a:r>
            <a:r>
              <a:rPr lang="en-US" dirty="0"/>
              <a:t> </a:t>
            </a:r>
            <a:r>
              <a:rPr lang="en-US" dirty="0" err="1"/>
              <a:t>smíření</a:t>
            </a:r>
            <a:r>
              <a:rPr lang="en-US" dirty="0"/>
              <a:t>.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Stejně pak Ř 5,6-11</a:t>
            </a:r>
          </a:p>
          <a:p>
            <a:pPr marL="0" indent="0">
              <a:buNone/>
            </a:pPr>
            <a:r>
              <a:rPr lang="cs-CZ" dirty="0"/>
              <a:t>Slovo smíření = slovo o kříži 1K 1,18: „Slovo o kříži je bláznovstvím.“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551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„Skrze Krista“, 2K 5,21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aseline="30000" dirty="0"/>
              <a:t>21</a:t>
            </a:r>
            <a:r>
              <a:rPr lang="en-US" dirty="0"/>
              <a:t> Toho, </a:t>
            </a:r>
            <a:r>
              <a:rPr lang="en-US" dirty="0" err="1"/>
              <a:t>který</a:t>
            </a:r>
            <a:r>
              <a:rPr lang="en-US" dirty="0"/>
              <a:t> </a:t>
            </a:r>
            <a:r>
              <a:rPr lang="en-US" dirty="0" err="1"/>
              <a:t>nepoznal</a:t>
            </a:r>
            <a:r>
              <a:rPr lang="en-US" dirty="0"/>
              <a:t> </a:t>
            </a:r>
            <a:r>
              <a:rPr lang="en-US" dirty="0" err="1"/>
              <a:t>hřích</a:t>
            </a:r>
            <a:r>
              <a:rPr lang="en-US" dirty="0"/>
              <a:t>, </a:t>
            </a:r>
            <a:r>
              <a:rPr lang="en-US" dirty="0" err="1"/>
              <a:t>kvůli</a:t>
            </a:r>
            <a:r>
              <a:rPr lang="en-US" dirty="0"/>
              <a:t> </a:t>
            </a:r>
            <a:r>
              <a:rPr lang="en-US" dirty="0" err="1"/>
              <a:t>nám</a:t>
            </a:r>
            <a:r>
              <a:rPr lang="en-US" dirty="0"/>
              <a:t> </a:t>
            </a:r>
            <a:r>
              <a:rPr lang="en-US" dirty="0" err="1"/>
              <a:t>ztotožnil</a:t>
            </a:r>
            <a:r>
              <a:rPr lang="en-US" dirty="0"/>
              <a:t> s </a:t>
            </a:r>
            <a:r>
              <a:rPr lang="en-US" dirty="0" err="1"/>
              <a:t>hříchem</a:t>
            </a:r>
            <a:r>
              <a:rPr lang="en-US" dirty="0"/>
              <a:t>, </a:t>
            </a:r>
            <a:r>
              <a:rPr lang="en-US" dirty="0" err="1"/>
              <a:t>abychom</a:t>
            </a:r>
            <a:r>
              <a:rPr lang="en-US" dirty="0"/>
              <a:t> v </a:t>
            </a:r>
            <a:r>
              <a:rPr lang="en-US" dirty="0" err="1"/>
              <a:t>něm</a:t>
            </a:r>
            <a:r>
              <a:rPr lang="en-US" dirty="0"/>
              <a:t> </a:t>
            </a:r>
            <a:r>
              <a:rPr lang="en-US" dirty="0" err="1"/>
              <a:t>dosáhli</a:t>
            </a:r>
            <a:r>
              <a:rPr lang="en-US" dirty="0"/>
              <a:t> </a:t>
            </a:r>
            <a:r>
              <a:rPr lang="en-US" dirty="0" err="1"/>
              <a:t>Boží</a:t>
            </a:r>
            <a:r>
              <a:rPr lang="en-US" dirty="0"/>
              <a:t> </a:t>
            </a:r>
            <a:r>
              <a:rPr lang="en-US" dirty="0" err="1"/>
              <a:t>spravedlnosti</a:t>
            </a:r>
            <a:r>
              <a:rPr lang="en-US" dirty="0"/>
              <a:t>.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(ale srov. i </a:t>
            </a:r>
            <a:r>
              <a:rPr lang="cs-CZ" dirty="0" err="1"/>
              <a:t>Flp</a:t>
            </a:r>
            <a:r>
              <a:rPr lang="cs-CZ" dirty="0"/>
              <a:t> 2,6-11; </a:t>
            </a:r>
            <a:r>
              <a:rPr lang="cs-CZ" dirty="0" err="1"/>
              <a:t>Ef</a:t>
            </a:r>
            <a:r>
              <a:rPr lang="cs-CZ" dirty="0"/>
              <a:t> 2,14-17 atd.)</a:t>
            </a:r>
            <a:r>
              <a:rPr lang="en-US" dirty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7950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Není paradoxní, že nás Bůh usmířil se sebou a že Kristus zemřel za nás, když jsme byli ještě hříšníci?</a:t>
            </a:r>
          </a:p>
          <a:p>
            <a:pPr marL="0" indent="0">
              <a:buNone/>
            </a:pPr>
            <a:r>
              <a:rPr lang="cs-CZ" dirty="0"/>
              <a:t>Pavlovo smíření je další z variací jeho učení o milosti.</a:t>
            </a:r>
          </a:p>
          <a:p>
            <a:pPr marL="0" indent="0">
              <a:buNone/>
            </a:pPr>
            <a:r>
              <a:rPr lang="cs-CZ" dirty="0"/>
              <a:t>Je nabídkou a pozváním.</a:t>
            </a:r>
          </a:p>
          <a:p>
            <a:pPr marL="0" indent="0">
              <a:buNone/>
            </a:pPr>
            <a:r>
              <a:rPr lang="cs-CZ" dirty="0"/>
              <a:t>Vraťme se do evangelia. Smíření jako nabídka překročení sebe sama, moment vstupu do tmy, který je světu bláznovstvím (</a:t>
            </a:r>
            <a:r>
              <a:rPr lang="cs-CZ" dirty="0" err="1"/>
              <a:t>Mt</a:t>
            </a:r>
            <a:r>
              <a:rPr lang="cs-CZ" dirty="0"/>
              <a:t> 5,43-48).</a:t>
            </a:r>
          </a:p>
          <a:p>
            <a:pPr marL="0" indent="0">
              <a:buNone/>
            </a:pPr>
            <a:r>
              <a:rPr lang="cs-CZ" dirty="0"/>
              <a:t>Je to „stejné myšlení, jako bylo v Ježíši Kristu“ (</a:t>
            </a:r>
            <a:r>
              <a:rPr lang="cs-CZ" dirty="0" err="1"/>
              <a:t>Flp</a:t>
            </a:r>
            <a:r>
              <a:rPr lang="cs-CZ" dirty="0"/>
              <a:t> 2,5)</a:t>
            </a:r>
          </a:p>
        </p:txBody>
      </p:sp>
    </p:spTree>
    <p:extLst>
      <p:ext uri="{BB962C8B-B14F-4D97-AF65-F5344CB8AC3E}">
        <p14:creationId xmlns:p14="http://schemas.microsoft.com/office/powerpoint/2010/main" val="1038398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There's a lover in the story</a:t>
            </a:r>
            <a:br>
              <a:rPr lang="en-US" dirty="0"/>
            </a:br>
            <a:r>
              <a:rPr lang="en-US" dirty="0"/>
              <a:t>But the story's still the same</a:t>
            </a:r>
            <a:br>
              <a:rPr lang="en-US" dirty="0"/>
            </a:br>
            <a:r>
              <a:rPr lang="en-US" dirty="0"/>
              <a:t>There's a lullaby for suffering</a:t>
            </a:r>
            <a:br>
              <a:rPr lang="en-US" dirty="0"/>
            </a:br>
            <a:r>
              <a:rPr lang="en-US" dirty="0"/>
              <a:t>And a paradox to blame</a:t>
            </a:r>
            <a:br>
              <a:rPr lang="en-US" dirty="0"/>
            </a:br>
            <a:r>
              <a:rPr lang="en-US" dirty="0"/>
              <a:t>But it's written in the scriptures</a:t>
            </a:r>
            <a:br>
              <a:rPr lang="en-US" dirty="0"/>
            </a:br>
            <a:r>
              <a:rPr lang="en-US" dirty="0"/>
              <a:t>And it's not some idle claim</a:t>
            </a:r>
            <a:br>
              <a:rPr lang="en-US" dirty="0"/>
            </a:br>
            <a:r>
              <a:rPr lang="en-US" dirty="0"/>
              <a:t>You want it darker</a:t>
            </a:r>
            <a:br>
              <a:rPr lang="en-US" dirty="0"/>
            </a:br>
            <a:r>
              <a:rPr lang="en-US" dirty="0"/>
              <a:t>We kill the flame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7856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They're lining up the prisoners</a:t>
            </a:r>
            <a:br>
              <a:rPr lang="en-US" dirty="0"/>
            </a:br>
            <a:r>
              <a:rPr lang="en-US" dirty="0"/>
              <a:t>And the guards are taking aim</a:t>
            </a:r>
            <a:br>
              <a:rPr lang="en-US" dirty="0"/>
            </a:br>
            <a:r>
              <a:rPr lang="en-US" dirty="0"/>
              <a:t>I struggled with some demons</a:t>
            </a:r>
            <a:br>
              <a:rPr lang="en-US" dirty="0"/>
            </a:br>
            <a:r>
              <a:rPr lang="en-US" dirty="0"/>
              <a:t>They were middle class and tame</a:t>
            </a:r>
            <a:br>
              <a:rPr lang="en-US" dirty="0"/>
            </a:br>
            <a:r>
              <a:rPr lang="en-US" dirty="0"/>
              <a:t>I didn't know I had permission to murder and to maim</a:t>
            </a:r>
            <a:br>
              <a:rPr lang="en-US" dirty="0"/>
            </a:br>
            <a:r>
              <a:rPr lang="en-US" dirty="0"/>
              <a:t>You want it darker</a:t>
            </a:r>
          </a:p>
          <a:p>
            <a:pPr marL="0" indent="0">
              <a:buNone/>
            </a:pPr>
            <a:r>
              <a:rPr lang="en-US" dirty="0" err="1"/>
              <a:t>Hineni</a:t>
            </a:r>
            <a:r>
              <a:rPr lang="en-US" dirty="0"/>
              <a:t>, </a:t>
            </a:r>
            <a:r>
              <a:rPr lang="en-US" dirty="0" err="1"/>
              <a:t>hineni</a:t>
            </a:r>
            <a:br>
              <a:rPr lang="en-US" dirty="0"/>
            </a:br>
            <a:r>
              <a:rPr lang="en-US" dirty="0"/>
              <a:t>I'm ready, my lord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1804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Magnified, sanctified, be thy holy name</a:t>
            </a:r>
            <a:br>
              <a:rPr lang="en-US" dirty="0"/>
            </a:br>
            <a:r>
              <a:rPr lang="en-US" dirty="0"/>
              <a:t>Vilified, crucified, in the human frame</a:t>
            </a:r>
            <a:br>
              <a:rPr lang="en-US" dirty="0"/>
            </a:br>
            <a:r>
              <a:rPr lang="en-US" dirty="0"/>
              <a:t>A million candles burning for the love that never came</a:t>
            </a:r>
            <a:br>
              <a:rPr lang="en-US" dirty="0"/>
            </a:br>
            <a:r>
              <a:rPr lang="en-US" dirty="0"/>
              <a:t>You want it darker</a:t>
            </a:r>
            <a:br>
              <a:rPr lang="en-US" dirty="0"/>
            </a:br>
            <a:r>
              <a:rPr lang="en-US" dirty="0"/>
              <a:t>We kill the flame</a:t>
            </a:r>
          </a:p>
          <a:p>
            <a:pPr marL="0" indent="0">
              <a:buNone/>
            </a:pPr>
            <a:r>
              <a:rPr lang="en-US" dirty="0"/>
              <a:t>If you are the dealer, let me out of the game</a:t>
            </a:r>
            <a:br>
              <a:rPr lang="en-US" dirty="0"/>
            </a:br>
            <a:r>
              <a:rPr lang="en-US" dirty="0"/>
              <a:t>If you are the healer, I'm broken and lame</a:t>
            </a:r>
            <a:br>
              <a:rPr lang="en-US" dirty="0"/>
            </a:br>
            <a:r>
              <a:rPr lang="en-US" dirty="0"/>
              <a:t>If thine is the glory, mine must be the shame</a:t>
            </a:r>
            <a:br>
              <a:rPr lang="en-US" dirty="0"/>
            </a:br>
            <a:r>
              <a:rPr lang="en-US" dirty="0"/>
              <a:t>You want it darker</a:t>
            </a:r>
          </a:p>
          <a:p>
            <a:pPr marL="0" indent="0">
              <a:buNone/>
            </a:pPr>
            <a:r>
              <a:rPr lang="en-US" dirty="0" err="1"/>
              <a:t>Hineni</a:t>
            </a:r>
            <a:r>
              <a:rPr lang="en-US" dirty="0"/>
              <a:t>, </a:t>
            </a:r>
            <a:r>
              <a:rPr lang="en-US" dirty="0" err="1"/>
              <a:t>hineni</a:t>
            </a:r>
            <a:br>
              <a:rPr lang="en-US" dirty="0"/>
            </a:br>
            <a:r>
              <a:rPr lang="en-US" dirty="0" err="1"/>
              <a:t>Hineni</a:t>
            </a:r>
            <a:r>
              <a:rPr lang="en-US" dirty="0"/>
              <a:t>, </a:t>
            </a:r>
            <a:r>
              <a:rPr lang="en-US" dirty="0" err="1"/>
              <a:t>hineni</a:t>
            </a:r>
            <a:br>
              <a:rPr lang="en-US" dirty="0"/>
            </a:br>
            <a:r>
              <a:rPr lang="en-US" dirty="0"/>
              <a:t>I'm ready, my lord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57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202287"/>
            <a:ext cx="9906113" cy="3733902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Dans ma tête et sur mes bras</a:t>
            </a:r>
            <a:br>
              <a:rPr lang="fr-FR" dirty="0"/>
            </a:br>
            <a:r>
              <a:rPr lang="fr-FR" dirty="0"/>
              <a:t>Dans ma vie vous êtes là</a:t>
            </a:r>
            <a:br>
              <a:rPr lang="fr-FR" dirty="0"/>
            </a:br>
            <a:r>
              <a:rPr lang="fr-FR" dirty="0"/>
              <a:t>Dans ma tête et sur mes bras</a:t>
            </a:r>
            <a:br>
              <a:rPr lang="fr-FR" dirty="0"/>
            </a:br>
            <a:r>
              <a:rPr lang="fr-FR" dirty="0"/>
              <a:t>C'est là que vous êtes</a:t>
            </a:r>
            <a:br>
              <a:rPr lang="fr-FR" dirty="0"/>
            </a:br>
            <a:r>
              <a:rPr lang="fr-FR" dirty="0"/>
              <a:t>Vous êtes dans et sur mes bras</a:t>
            </a:r>
            <a:endParaRPr lang="cs-CZ" dirty="0"/>
          </a:p>
          <a:p>
            <a:pPr marL="0" indent="0">
              <a:buNone/>
            </a:pPr>
            <a:r>
              <a:rPr lang="fr-FR" dirty="0"/>
              <a:t>Au par</a:t>
            </a:r>
            <a:r>
              <a:rPr lang="cs-CZ" dirty="0"/>
              <a:t> </a:t>
            </a:r>
            <a:r>
              <a:rPr lang="fr-FR" dirty="0"/>
              <a:t>chemin de ma peau</a:t>
            </a:r>
            <a:br>
              <a:rPr lang="fr-FR" dirty="0"/>
            </a:br>
            <a:r>
              <a:rPr lang="fr-FR" dirty="0"/>
              <a:t>Gravé à l'encre d'amour</a:t>
            </a:r>
            <a:br>
              <a:rPr lang="fr-FR" dirty="0"/>
            </a:br>
            <a:r>
              <a:rPr lang="fr-FR" dirty="0"/>
              <a:t>J'ai pas raflé le plus beau</a:t>
            </a:r>
            <a:br>
              <a:rPr lang="fr-FR" dirty="0"/>
            </a:br>
            <a:r>
              <a:rPr lang="fr-FR" dirty="0"/>
              <a:t>Et ce qui restera toujours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4176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1996226"/>
            <a:ext cx="9613861" cy="4861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Signature indélébile</a:t>
            </a:r>
            <a:br>
              <a:rPr lang="fr-FR" dirty="0"/>
            </a:br>
            <a:r>
              <a:rPr lang="fr-FR" dirty="0"/>
              <a:t>Sur le contrat de nos jours</a:t>
            </a:r>
            <a:br>
              <a:rPr lang="fr-FR" dirty="0"/>
            </a:br>
            <a:r>
              <a:rPr lang="fr-FR" dirty="0"/>
              <a:t>Ma peau deviendra fragile</a:t>
            </a:r>
            <a:br>
              <a:rPr lang="fr-FR" dirty="0"/>
            </a:br>
            <a:r>
              <a:rPr lang="fr-FR" dirty="0"/>
              <a:t>Et vous y resterez toujours</a:t>
            </a:r>
          </a:p>
          <a:p>
            <a:pPr marL="0" indent="0">
              <a:buNone/>
            </a:pPr>
            <a:r>
              <a:rPr lang="fr-FR" dirty="0"/>
              <a:t>Dans ma tête et sur mes bras</a:t>
            </a:r>
            <a:br>
              <a:rPr lang="fr-FR" dirty="0"/>
            </a:br>
            <a:r>
              <a:rPr lang="fr-FR" dirty="0"/>
              <a:t>Dans ma vie vous êtes là</a:t>
            </a:r>
            <a:br>
              <a:rPr lang="fr-FR" dirty="0"/>
            </a:br>
            <a:r>
              <a:rPr lang="fr-FR" dirty="0"/>
              <a:t>Dans ma tête et sur mes bras</a:t>
            </a:r>
            <a:br>
              <a:rPr lang="fr-FR" dirty="0"/>
            </a:br>
            <a:r>
              <a:rPr lang="fr-FR" dirty="0"/>
              <a:t>C'est là que vous êtes</a:t>
            </a:r>
            <a:br>
              <a:rPr lang="fr-FR" dirty="0"/>
            </a:br>
            <a:r>
              <a:rPr lang="fr-FR" dirty="0"/>
              <a:t>Vous êtes dans et sur mes bras</a:t>
            </a:r>
          </a:p>
          <a:p>
            <a:pPr marL="0" indent="0">
              <a:buNone/>
            </a:pPr>
            <a:r>
              <a:rPr lang="fr-FR" dirty="0"/>
              <a:t>C'est là que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2816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https://www.youtube.com/watch?v=xxQutN1ZcZ8</a:t>
            </a:r>
          </a:p>
          <a:p>
            <a:pPr marL="0" indent="0">
              <a:buNone/>
            </a:pPr>
            <a:r>
              <a:rPr lang="cs-CZ" dirty="0"/>
              <a:t>Jak to dělám, chci-li se s někým usmířit?</a:t>
            </a:r>
          </a:p>
          <a:p>
            <a:pPr marL="0" indent="0">
              <a:buNone/>
            </a:pPr>
            <a:r>
              <a:rPr lang="cs-CZ" dirty="0"/>
              <a:t>Usmířit se s Bohem? Je to třeba? Je to vůbec možné?</a:t>
            </a:r>
          </a:p>
        </p:txBody>
      </p:sp>
    </p:spTree>
    <p:extLst>
      <p:ext uri="{BB962C8B-B14F-4D97-AF65-F5344CB8AC3E}">
        <p14:creationId xmlns:p14="http://schemas.microsoft.com/office/powerpoint/2010/main" val="213258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Smíření jako křesťanský paradox (u sv. Pavla)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I cesta je cílem</a:t>
            </a:r>
          </a:p>
        </p:txBody>
      </p:sp>
    </p:spTree>
    <p:extLst>
      <p:ext uri="{BB962C8B-B14F-4D97-AF65-F5344CB8AC3E}">
        <p14:creationId xmlns:p14="http://schemas.microsoft.com/office/powerpoint/2010/main" val="2629125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Paradoxní charakter křesťanského smíření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215166"/>
            <a:ext cx="10575814" cy="4430333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„smíření“, resp. „smířit“ (</a:t>
            </a:r>
            <a:r>
              <a:rPr lang="cs-CZ" i="1" dirty="0" err="1"/>
              <a:t>katalagé</a:t>
            </a:r>
            <a:r>
              <a:rPr lang="cs-CZ" dirty="0"/>
              <a:t>, </a:t>
            </a:r>
            <a:r>
              <a:rPr lang="cs-CZ" i="1" dirty="0" err="1"/>
              <a:t>katalasso</a:t>
            </a:r>
            <a:r>
              <a:rPr lang="cs-CZ" dirty="0"/>
              <a:t>) – v NZ jen u Pavla (6x)</a:t>
            </a:r>
          </a:p>
          <a:p>
            <a:pPr marL="0" indent="0">
              <a:buNone/>
            </a:pPr>
            <a:r>
              <a:rPr lang="cs-CZ" i="1" dirty="0" err="1"/>
              <a:t>Kata+alasso</a:t>
            </a:r>
            <a:r>
              <a:rPr lang="cs-CZ" dirty="0"/>
              <a:t>, kde </a:t>
            </a:r>
            <a:r>
              <a:rPr lang="cs-CZ" i="1" dirty="0" err="1"/>
              <a:t>alasso</a:t>
            </a:r>
            <a:r>
              <a:rPr lang="cs-CZ" dirty="0"/>
              <a:t> = „změnit“</a:t>
            </a:r>
          </a:p>
          <a:p>
            <a:pPr marL="0" indent="0">
              <a:buNone/>
            </a:pPr>
            <a:r>
              <a:rPr lang="cs-CZ" i="1" dirty="0" err="1"/>
              <a:t>Katalasso</a:t>
            </a:r>
            <a:r>
              <a:rPr lang="cs-CZ" i="1" dirty="0"/>
              <a:t> </a:t>
            </a:r>
            <a:r>
              <a:rPr lang="cs-CZ" dirty="0"/>
              <a:t> v klasické řečtině: „vyměnit“ (nepřátelství, hněv nebo válku za přátelství, lásku nebo mír) označovalo smíření v lidské nebo politické oblasti; v náboženském smyslu se vůbec nepoužívalo.</a:t>
            </a:r>
          </a:p>
          <a:p>
            <a:pPr marL="0" indent="0">
              <a:buNone/>
            </a:pPr>
            <a:r>
              <a:rPr lang="cs-CZ" i="1" dirty="0" err="1"/>
              <a:t>Katalasso</a:t>
            </a:r>
            <a:r>
              <a:rPr lang="cs-CZ" i="1" dirty="0"/>
              <a:t> </a:t>
            </a:r>
            <a:r>
              <a:rPr lang="cs-CZ" dirty="0"/>
              <a:t>pro vztah mezi Bohem a lidmi: poprvé u řecky hovořících Židů (2Mak 1,5; 5,20; 7,33; 8,29):</a:t>
            </a:r>
          </a:p>
          <a:p>
            <a:pPr marL="0" indent="0">
              <a:buNone/>
            </a:pPr>
            <a:r>
              <a:rPr lang="cs-CZ" dirty="0"/>
              <a:t>Člověk se má „smířit“ s Bohem.</a:t>
            </a:r>
          </a:p>
          <a:p>
            <a:pPr marL="0" indent="0">
              <a:buNone/>
            </a:pPr>
            <a:r>
              <a:rPr lang="cs-CZ" dirty="0"/>
              <a:t>V NZ, u sv. Pavla, je tomu ovšem přesně naopak…</a:t>
            </a:r>
          </a:p>
          <a:p>
            <a:pPr marL="0" indent="0">
              <a:buNone/>
            </a:pPr>
            <a:r>
              <a:rPr lang="cs-CZ" dirty="0"/>
              <a:t>Pavlovy listy vznikly v letech 50-64, ale co Ježíš?</a:t>
            </a:r>
          </a:p>
        </p:txBody>
      </p:sp>
    </p:spTree>
    <p:extLst>
      <p:ext uri="{BB962C8B-B14F-4D97-AF65-F5344CB8AC3E}">
        <p14:creationId xmlns:p14="http://schemas.microsoft.com/office/powerpoint/2010/main" val="394026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312</TotalTime>
  <Words>1254</Words>
  <Application>Microsoft Office PowerPoint</Application>
  <PresentationFormat>Širokoúhlá obrazovka</PresentationFormat>
  <Paragraphs>81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1" baseType="lpstr">
      <vt:lpstr>Arial</vt:lpstr>
      <vt:lpstr>Trebuchet MS</vt:lpstr>
      <vt:lpstr>Berlín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Smíření jako křesťanský paradox (u sv. Pavla)</vt:lpstr>
      <vt:lpstr>Paradoxní charakter křesťanského smíření</vt:lpstr>
      <vt:lpstr>Smíření v evangeliu</vt:lpstr>
      <vt:lpstr>Smíření u apoštola Pavla</vt:lpstr>
      <vt:lpstr>Důležitý je kontext…</vt:lpstr>
      <vt:lpstr>„syn-echein“: bohaté sloveso </vt:lpstr>
      <vt:lpstr>„syn-echein“: důsledek</vt:lpstr>
      <vt:lpstr>Co říkají verše 18-19?</vt:lpstr>
      <vt:lpstr>Jak toto smíření chápe Pavel?</vt:lpstr>
      <vt:lpstr>„Skrze Krista“, 2K 5,21</vt:lpstr>
      <vt:lpstr>Závěrem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Smíření jako křesťanský paradox (u sv. Pavla)</dc:title>
  <dc:creator>Ladislav Heryán</dc:creator>
  <cp:lastModifiedBy>xxucebna</cp:lastModifiedBy>
  <cp:revision>17</cp:revision>
  <dcterms:created xsi:type="dcterms:W3CDTF">2017-10-09T14:43:49Z</dcterms:created>
  <dcterms:modified xsi:type="dcterms:W3CDTF">2022-10-18T06:01:09Z</dcterms:modified>
</cp:coreProperties>
</file>