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3" r:id="rId3"/>
    <p:sldId id="264" r:id="rId4"/>
    <p:sldId id="265" r:id="rId5"/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Suzanne Vega </a:t>
            </a:r>
            <a:br>
              <a:rPr lang="cs-CZ" dirty="0" smtClean="0"/>
            </a:br>
            <a:r>
              <a:rPr lang="en-US" b="1" dirty="0" smtClean="0"/>
              <a:t>"</a:t>
            </a:r>
            <a:r>
              <a:rPr lang="en-US" b="1" dirty="0"/>
              <a:t>Horizon (There Is A Road)"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is a road</a:t>
            </a:r>
            <a:br>
              <a:rPr lang="en-US" dirty="0"/>
            </a:br>
            <a:r>
              <a:rPr lang="en-US" dirty="0"/>
              <a:t>Beyond this one</a:t>
            </a:r>
            <a:br>
              <a:rPr lang="en-US" dirty="0"/>
            </a:br>
            <a:r>
              <a:rPr lang="en-US" dirty="0"/>
              <a:t>It’s called the path</a:t>
            </a:r>
            <a:br>
              <a:rPr lang="en-US" dirty="0"/>
            </a:br>
            <a:r>
              <a:rPr lang="en-US" dirty="0"/>
              <a:t>We don’t yet take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 can feel how it longs</a:t>
            </a:r>
            <a:br>
              <a:rPr lang="en-US" dirty="0"/>
            </a:br>
            <a:r>
              <a:rPr lang="en-US" dirty="0"/>
              <a:t>To be entered upon</a:t>
            </a:r>
            <a:br>
              <a:rPr lang="en-US" dirty="0"/>
            </a:br>
            <a:r>
              <a:rPr lang="en-US" dirty="0"/>
              <a:t>It calls to me with a cry</a:t>
            </a:r>
            <a:br>
              <a:rPr lang="en-US" dirty="0"/>
            </a:br>
            <a:r>
              <a:rPr lang="en-US" dirty="0"/>
              <a:t>And an </a:t>
            </a:r>
            <a:r>
              <a:rPr lang="en-US" dirty="0" smtClean="0"/>
              <a:t>ache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As we go along this one</a:t>
            </a:r>
            <a:br>
              <a:rPr lang="en-US" dirty="0"/>
            </a:br>
            <a:r>
              <a:rPr lang="en-US" dirty="0"/>
              <a:t>And we live the way we do</a:t>
            </a:r>
            <a:br>
              <a:rPr lang="en-US" dirty="0"/>
            </a:br>
            <a:r>
              <a:rPr lang="en-US" dirty="0"/>
              <a:t>Love pulls us on to that</a:t>
            </a:r>
            <a:br>
              <a:rPr lang="en-US" dirty="0"/>
            </a:br>
            <a:r>
              <a:rPr lang="en-US" dirty="0"/>
              <a:t>Distant horizon so true.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19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Posvátné zranění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posvátné zranění?</a:t>
            </a:r>
          </a:p>
          <a:p>
            <a:r>
              <a:rPr lang="cs-CZ" dirty="0" smtClean="0"/>
              <a:t>Ukřižovaný Ježíš, Božího služebník </a:t>
            </a:r>
            <a:r>
              <a:rPr lang="cs-CZ" dirty="0"/>
              <a:t>(</a:t>
            </a:r>
            <a:r>
              <a:rPr lang="cs-CZ" dirty="0" err="1"/>
              <a:t>Iz</a:t>
            </a:r>
            <a:r>
              <a:rPr lang="cs-CZ" dirty="0"/>
              <a:t> 42-53</a:t>
            </a:r>
            <a:r>
              <a:rPr lang="cs-CZ" dirty="0" smtClean="0"/>
              <a:t>), Job </a:t>
            </a:r>
          </a:p>
          <a:p>
            <a:r>
              <a:rPr lang="cs-CZ" dirty="0" smtClean="0"/>
              <a:t>Bolest a utrpení – prostředek proti aroganci </a:t>
            </a:r>
            <a:r>
              <a:rPr lang="cs-CZ" dirty="0"/>
              <a:t>a </a:t>
            </a:r>
            <a:r>
              <a:rPr lang="cs-CZ" dirty="0" smtClean="0"/>
              <a:t>ignoranci </a:t>
            </a:r>
          </a:p>
          <a:p>
            <a:r>
              <a:rPr lang="cs-CZ" dirty="0" smtClean="0"/>
              <a:t>Proměnit bolest – učinit zranění posvátným</a:t>
            </a:r>
          </a:p>
          <a:p>
            <a:r>
              <a:rPr lang="cs-CZ" dirty="0" smtClean="0"/>
              <a:t>Bůh uvnitř utrpení</a:t>
            </a:r>
            <a:endParaRPr lang="cs-CZ" dirty="0"/>
          </a:p>
          <a:p>
            <a:r>
              <a:rPr lang="cs-CZ" dirty="0" smtClean="0"/>
              <a:t>Biblické zjevení směřuje k proměně </a:t>
            </a:r>
            <a:r>
              <a:rPr lang="cs-CZ" dirty="0"/>
              <a:t>dějin i jednotlivců, která spočívá v tom, že už nebudeme bolest předávat dalším generacím. </a:t>
            </a:r>
            <a:r>
              <a:rPr lang="cs-CZ" dirty="0" smtClean="0"/>
              <a:t>Židovský </a:t>
            </a:r>
            <a:r>
              <a:rPr lang="cs-CZ" dirty="0"/>
              <a:t>národ uvěřil, že naše malé příběhy spojuje a udržuje pohromadě onen větší Příběh. Budeme hledat klíče, které nám pomohou tento větší Příběh interpretovat.</a:t>
            </a:r>
          </a:p>
        </p:txBody>
      </p:sp>
    </p:spTree>
    <p:extLst>
      <p:ext uri="{BB962C8B-B14F-4D97-AF65-F5344CB8AC3E}">
        <p14:creationId xmlns:p14="http://schemas.microsoft.com/office/powerpoint/2010/main" val="198825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293" y="1267307"/>
            <a:ext cx="8946541" cy="4927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 knew a man</a:t>
            </a:r>
            <a:br>
              <a:rPr lang="en-US" dirty="0"/>
            </a:br>
            <a:r>
              <a:rPr lang="en-US" dirty="0"/>
              <a:t>He lived in jail</a:t>
            </a:r>
            <a:br>
              <a:rPr lang="en-US" dirty="0"/>
            </a:br>
            <a:r>
              <a:rPr lang="en-US" dirty="0"/>
              <a:t>And his tale</a:t>
            </a:r>
            <a:br>
              <a:rPr lang="en-US" dirty="0"/>
            </a:br>
            <a:r>
              <a:rPr lang="en-US" dirty="0"/>
              <a:t>Is often told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He dreamed of that line that he</a:t>
            </a:r>
            <a:br>
              <a:rPr lang="en-US" dirty="0"/>
            </a:br>
            <a:r>
              <a:rPr lang="en-US" dirty="0"/>
              <a:t>Called the divine</a:t>
            </a:r>
            <a:br>
              <a:rPr lang="en-US" dirty="0"/>
            </a:br>
            <a:r>
              <a:rPr lang="en-US" dirty="0"/>
              <a:t>And when he was free</a:t>
            </a:r>
            <a:br>
              <a:rPr lang="en-US" dirty="0"/>
            </a:br>
            <a:r>
              <a:rPr lang="en-US" dirty="0"/>
              <a:t>He led his country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Yes he taught the way of love</a:t>
            </a:r>
            <a:br>
              <a:rPr lang="en-US" dirty="0"/>
            </a:br>
            <a:r>
              <a:rPr lang="en-US" dirty="0"/>
              <a:t>And he lived in that way too</a:t>
            </a:r>
            <a:br>
              <a:rPr lang="en-US" dirty="0"/>
            </a:br>
            <a:r>
              <a:rPr lang="en-US" dirty="0"/>
              <a:t>Love pulled him on to that</a:t>
            </a:r>
            <a:br>
              <a:rPr lang="en-US" dirty="0"/>
            </a:br>
            <a:r>
              <a:rPr lang="en-US" dirty="0"/>
              <a:t>Distant horizon so true.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19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is a road beyond this one</a:t>
            </a:r>
            <a:br>
              <a:rPr lang="en-US" dirty="0"/>
            </a:br>
            <a:r>
              <a:rPr lang="en-US" dirty="0"/>
              <a:t>Called the path we don’t yet take</a:t>
            </a:r>
            <a:br>
              <a:rPr lang="en-US" dirty="0"/>
            </a:br>
            <a:r>
              <a:rPr lang="en-US" dirty="0"/>
              <a:t>I can feel how it longs to be entered upon</a:t>
            </a:r>
            <a:br>
              <a:rPr lang="en-US" dirty="0"/>
            </a:br>
            <a:r>
              <a:rPr lang="en-US" dirty="0"/>
              <a:t>It calls to me with a cry and an ache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As we go along this one</a:t>
            </a:r>
            <a:br>
              <a:rPr lang="en-US" dirty="0"/>
            </a:br>
            <a:r>
              <a:rPr lang="en-US" dirty="0"/>
              <a:t>And we live the way we do</a:t>
            </a:r>
            <a:br>
              <a:rPr lang="en-US" dirty="0"/>
            </a:br>
            <a:r>
              <a:rPr lang="en-US" dirty="0"/>
              <a:t>Love pulls us on to that distant horizon</a:t>
            </a:r>
            <a:br>
              <a:rPr lang="en-US" dirty="0"/>
            </a:br>
            <a:r>
              <a:rPr lang="en-US" dirty="0"/>
              <a:t>Love pulled him on to that perfect horizon</a:t>
            </a:r>
            <a:br>
              <a:rPr lang="en-US" dirty="0"/>
            </a:br>
            <a:r>
              <a:rPr lang="en-US" dirty="0"/>
              <a:t>Love pulls us on to that distant horizon</a:t>
            </a:r>
            <a:br>
              <a:rPr lang="en-US" dirty="0"/>
            </a:br>
            <a:r>
              <a:rPr lang="en-US" dirty="0"/>
              <a:t>So true.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se vám vybaví pod slovem „duchovní“?</a:t>
            </a:r>
          </a:p>
          <a:p>
            <a:pPr marL="0" indent="0">
              <a:buNone/>
            </a:pPr>
            <a:r>
              <a:rPr lang="cs-CZ" dirty="0" smtClean="0"/>
              <a:t>Co je „víra“? Je spíše jistota nebo nejistota?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73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Pravdivé </a:t>
            </a:r>
            <a:r>
              <a:rPr lang="cs-CZ" smtClean="0"/>
              <a:t>nejistoty </a:t>
            </a:r>
            <a:r>
              <a:rPr lang="cs-CZ" dirty="0" smtClean="0"/>
              <a:t>a </a:t>
            </a:r>
            <a:r>
              <a:rPr lang="cs-CZ" smtClean="0"/>
              <a:t>lživé </a:t>
            </a:r>
            <a:r>
              <a:rPr lang="cs-CZ" smtClean="0"/>
              <a:t>jistoty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7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Ostří nože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otázka: jsme spojeni s něčím nekonečným nebo ne?</a:t>
            </a:r>
          </a:p>
          <a:p>
            <a:r>
              <a:rPr lang="cs-CZ" dirty="0" smtClean="0"/>
              <a:t>Stvoření člověka v </a:t>
            </a:r>
            <a:r>
              <a:rPr lang="cs-CZ" dirty="0" err="1" smtClean="0"/>
              <a:t>Gn</a:t>
            </a:r>
            <a:r>
              <a:rPr lang="cs-CZ" dirty="0" smtClean="0"/>
              <a:t> 2,7</a:t>
            </a:r>
          </a:p>
          <a:p>
            <a:r>
              <a:rPr lang="cs-CZ" dirty="0" smtClean="0"/>
              <a:t>Je třeba proměněných lidí; to, co proměňuje je vnitřní duchovní zkušenost, zážitek „ostří nože“</a:t>
            </a:r>
          </a:p>
          <a:p>
            <a:r>
              <a:rPr lang="cs-CZ" dirty="0" smtClean="0"/>
              <a:t>Bible k této proměně vede, ale aby to nastalo, je třeba mít mysl začátečníka (Ježíš: buďte jako děti)</a:t>
            </a:r>
          </a:p>
          <a:p>
            <a:r>
              <a:rPr lang="cs-CZ" dirty="0" smtClean="0"/>
              <a:t>Ex 34,6</a:t>
            </a:r>
          </a:p>
          <a:p>
            <a:r>
              <a:rPr lang="cs-CZ" dirty="0" smtClean="0"/>
              <a:t>Bible není příručkou připravených odpovědí, ale přináší nám proces proměny</a:t>
            </a:r>
          </a:p>
          <a:p>
            <a:r>
              <a:rPr lang="cs-CZ" dirty="0" smtClean="0"/>
              <a:t>Tanec důvěry mezi vnitřní a vnější autoritou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28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Duchovní a neduchovní?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Poznání Boha není založeno na chytrosti, ale na pokoře</a:t>
            </a:r>
          </a:p>
          <a:p>
            <a:r>
              <a:rPr lang="cs-CZ" dirty="0" smtClean="0"/>
              <a:t>Nejde o dokonalost, nýbrž o holou přítomnost (Ježíš: bdělost)</a:t>
            </a:r>
          </a:p>
          <a:p>
            <a:r>
              <a:rPr lang="cs-CZ" dirty="0" smtClean="0"/>
              <a:t>Rozlišování na duchovní a neduchovní (tzv. dualistické myšlení) je velký omyl! </a:t>
            </a:r>
            <a:endParaRPr lang="cs-CZ" dirty="0"/>
          </a:p>
          <a:p>
            <a:r>
              <a:rPr lang="cs-CZ" dirty="0" smtClean="0"/>
              <a:t>Nejde o to, se stát více „duchovními“, nýbrž lidskými!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47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překročit dualistické myšlení?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Zkušeností nejen s pozitivní, ale i negativní stránkou přítomného okamžiku</a:t>
            </a:r>
          </a:p>
          <a:p>
            <a:r>
              <a:rPr lang="cs-CZ" dirty="0" smtClean="0"/>
              <a:t>Písmo učí trpělivosti s dvojznačností a tajemstvím</a:t>
            </a:r>
          </a:p>
          <a:p>
            <a:r>
              <a:rPr lang="cs-CZ" dirty="0"/>
              <a:t>P</a:t>
            </a:r>
            <a:r>
              <a:rPr lang="cs-CZ" dirty="0" smtClean="0"/>
              <a:t>okušení </a:t>
            </a:r>
            <a:r>
              <a:rPr lang="cs-CZ" dirty="0"/>
              <a:t>důvěřovat spíše naší tradici víry, vypovídající o důvěře v Boha, než přímo důvěřovat samotnému </a:t>
            </a:r>
            <a:r>
              <a:rPr lang="cs-CZ" dirty="0" smtClean="0"/>
              <a:t>Bohu</a:t>
            </a:r>
          </a:p>
          <a:p>
            <a:r>
              <a:rPr lang="cs-CZ" dirty="0"/>
              <a:t>U</a:t>
            </a:r>
            <a:r>
              <a:rPr lang="cs-CZ" dirty="0" smtClean="0"/>
              <a:t>nést </a:t>
            </a:r>
            <a:r>
              <a:rPr lang="cs-CZ" b="1" dirty="0"/>
              <a:t>tajemství nevědění</a:t>
            </a:r>
            <a:r>
              <a:rPr lang="cs-CZ" dirty="0"/>
              <a:t>, zatímco náboženství tuto biblickou myšlenku obrátilo v pravý opak, v </a:t>
            </a:r>
            <a:r>
              <a:rPr lang="cs-CZ" b="1" dirty="0"/>
              <a:t>tradici jistého vědění</a:t>
            </a:r>
            <a:r>
              <a:rPr lang="cs-CZ" dirty="0"/>
              <a:t>! </a:t>
            </a:r>
            <a:endParaRPr lang="cs-CZ" dirty="0" smtClean="0"/>
          </a:p>
          <a:p>
            <a:r>
              <a:rPr lang="cs-CZ" dirty="0" smtClean="0"/>
              <a:t>Abychom </a:t>
            </a:r>
            <a:r>
              <a:rPr lang="cs-CZ" dirty="0"/>
              <a:t>tajemství nevědění unesli, musíme mít dostatečné poznání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2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Jsme součástí příběhu, který nás přesahuje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7522" cy="5004752"/>
          </a:xfrm>
        </p:spPr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chéma</a:t>
            </a:r>
            <a:r>
              <a:rPr lang="cs-CZ" dirty="0"/>
              <a:t>, které se objevuje již u sv. Augustina a u sv. Jana od </a:t>
            </a:r>
            <a:r>
              <a:rPr lang="cs-CZ" dirty="0" smtClean="0"/>
              <a:t>Kříže </a:t>
            </a:r>
          </a:p>
          <a:p>
            <a:r>
              <a:rPr lang="cs-CZ" b="1" dirty="0" smtClean="0"/>
              <a:t>„Můj </a:t>
            </a:r>
            <a:r>
              <a:rPr lang="cs-CZ" b="1" dirty="0"/>
              <a:t>příběh</a:t>
            </a:r>
            <a:r>
              <a:rPr lang="cs-CZ" dirty="0"/>
              <a:t>“ je můj osobní </a:t>
            </a:r>
            <a:r>
              <a:rPr lang="cs-CZ" dirty="0" smtClean="0"/>
              <a:t>příběh </a:t>
            </a:r>
          </a:p>
          <a:p>
            <a:r>
              <a:rPr lang="cs-CZ" dirty="0" smtClean="0"/>
              <a:t>„</a:t>
            </a:r>
            <a:r>
              <a:rPr lang="cs-CZ" b="1" dirty="0"/>
              <a:t>Náš příběh</a:t>
            </a:r>
            <a:r>
              <a:rPr lang="cs-CZ" dirty="0"/>
              <a:t>“ je skupinová </a:t>
            </a:r>
            <a:r>
              <a:rPr lang="cs-CZ" dirty="0" smtClean="0"/>
              <a:t>identita</a:t>
            </a:r>
          </a:p>
          <a:p>
            <a:r>
              <a:rPr lang="cs-CZ" dirty="0" smtClean="0"/>
              <a:t>„</a:t>
            </a:r>
            <a:r>
              <a:rPr lang="cs-CZ" b="1" dirty="0" smtClean="0"/>
              <a:t>Příběh</a:t>
            </a:r>
            <a:r>
              <a:rPr lang="cs-CZ" dirty="0"/>
              <a:t>“ jsou stále platné a pravdivé </a:t>
            </a:r>
            <a:r>
              <a:rPr lang="cs-CZ" dirty="0" smtClean="0"/>
              <a:t>vzorce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dojít až k </a:t>
            </a:r>
            <a:r>
              <a:rPr lang="cs-CZ" dirty="0" smtClean="0"/>
              <a:t>Příběhu a pochopit jej? </a:t>
            </a:r>
            <a:r>
              <a:rPr lang="cs-CZ" b="1" dirty="0"/>
              <a:t>P</a:t>
            </a:r>
            <a:r>
              <a:rPr lang="cs-CZ" b="1" dirty="0" smtClean="0"/>
              <a:t>rojít </a:t>
            </a:r>
            <a:r>
              <a:rPr lang="cs-CZ" b="1" dirty="0"/>
              <a:t>svým vlastním příběhem a svým skupinovým příběhem</a:t>
            </a:r>
            <a:r>
              <a:rPr lang="cs-CZ" dirty="0"/>
              <a:t> a převzít svůj díl odpovědnosti za </a:t>
            </a:r>
            <a:r>
              <a:rPr lang="cs-CZ" dirty="0" smtClean="0"/>
              <a:t>ně. </a:t>
            </a:r>
          </a:p>
          <a:p>
            <a:r>
              <a:rPr lang="cs-CZ" dirty="0" smtClean="0"/>
              <a:t>Fundamentalistické </a:t>
            </a:r>
            <a:r>
              <a:rPr lang="cs-CZ" dirty="0"/>
              <a:t>náboženství </a:t>
            </a:r>
            <a:r>
              <a:rPr lang="cs-CZ" dirty="0" smtClean="0"/>
              <a:t>přeskakuje </a:t>
            </a:r>
            <a:r>
              <a:rPr lang="cs-CZ" dirty="0"/>
              <a:t>rovnou na třetí úroveň</a:t>
            </a:r>
            <a:r>
              <a:rPr lang="cs-CZ" dirty="0" smtClean="0"/>
              <a:t>, bez úsilí práce </a:t>
            </a:r>
            <a:r>
              <a:rPr lang="cs-CZ" dirty="0"/>
              <a:t>na vlastním </a:t>
            </a:r>
            <a:r>
              <a:rPr lang="cs-CZ" dirty="0" smtClean="0"/>
              <a:t>příběhu a odpovědnosti </a:t>
            </a:r>
            <a:r>
              <a:rPr lang="cs-CZ" dirty="0"/>
              <a:t>za příběh společný. Proto je tak povrchní a nekritické.</a:t>
            </a:r>
          </a:p>
          <a:p>
            <a:r>
              <a:rPr lang="cs-CZ" dirty="0"/>
              <a:t>Radostná zvěst Bible je v tom, že můžeme vzít své životy vážně i s tím, co je v </a:t>
            </a:r>
            <a:r>
              <a:rPr lang="cs-CZ" dirty="0" smtClean="0"/>
              <a:t>nich </a:t>
            </a:r>
            <a:r>
              <a:rPr lang="cs-CZ" dirty="0"/>
              <a:t>špatné</a:t>
            </a:r>
            <a:r>
              <a:rPr lang="cs-CZ" dirty="0" smtClean="0"/>
              <a:t>. S tím souvisí posvátné zranění.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58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93</TotalTime>
  <Words>302</Words>
  <Application>Microsoft Office PowerPoint</Application>
  <PresentationFormat>Širokoúhlá obrazovka</PresentationFormat>
  <Paragraphs>42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Suzanne Vega  "Horizon (There Is A Road)"</vt:lpstr>
      <vt:lpstr>Prezentace aplikace PowerPoint</vt:lpstr>
      <vt:lpstr>Prezentace aplikace PowerPoint</vt:lpstr>
      <vt:lpstr>Prezentace aplikace PowerPoint</vt:lpstr>
      <vt:lpstr>Pravdivé nejistoty a lživé jistoty</vt:lpstr>
      <vt:lpstr>Ostří nože</vt:lpstr>
      <vt:lpstr>Duchovní a neduchovní?</vt:lpstr>
      <vt:lpstr>Jak překročit dualistické myšlení?</vt:lpstr>
      <vt:lpstr>Jsme součástí příběhu, který nás přesahuje</vt:lpstr>
      <vt:lpstr>Posvátné zranění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Účet Microsoft</cp:lastModifiedBy>
  <cp:revision>10</cp:revision>
  <dcterms:created xsi:type="dcterms:W3CDTF">2015-01-31T10:34:10Z</dcterms:created>
  <dcterms:modified xsi:type="dcterms:W3CDTF">2020-11-02T14:44:06Z</dcterms:modified>
</cp:coreProperties>
</file>