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4" r:id="rId2"/>
    <p:sldId id="343" r:id="rId3"/>
    <p:sldId id="256" r:id="rId4"/>
    <p:sldId id="321" r:id="rId5"/>
    <p:sldId id="257" r:id="rId6"/>
    <p:sldId id="341" r:id="rId7"/>
    <p:sldId id="323" r:id="rId8"/>
    <p:sldId id="324" r:id="rId9"/>
    <p:sldId id="325" r:id="rId10"/>
    <p:sldId id="342" r:id="rId11"/>
    <p:sldId id="258" r:id="rId12"/>
    <p:sldId id="322" r:id="rId13"/>
    <p:sldId id="259" r:id="rId14"/>
    <p:sldId id="260" r:id="rId15"/>
    <p:sldId id="261" r:id="rId16"/>
    <p:sldId id="262" r:id="rId17"/>
    <p:sldId id="326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327" r:id="rId26"/>
    <p:sldId id="328" r:id="rId27"/>
    <p:sldId id="271" r:id="rId28"/>
    <p:sldId id="329" r:id="rId29"/>
    <p:sldId id="272" r:id="rId30"/>
    <p:sldId id="273" r:id="rId31"/>
    <p:sldId id="274" r:id="rId32"/>
    <p:sldId id="275" r:id="rId33"/>
    <p:sldId id="276" r:id="rId34"/>
    <p:sldId id="334" r:id="rId35"/>
    <p:sldId id="277" r:id="rId36"/>
    <p:sldId id="278" r:id="rId37"/>
    <p:sldId id="330" r:id="rId38"/>
    <p:sldId id="279" r:id="rId39"/>
    <p:sldId id="280" r:id="rId40"/>
    <p:sldId id="331" r:id="rId41"/>
    <p:sldId id="281" r:id="rId42"/>
    <p:sldId id="332" r:id="rId43"/>
    <p:sldId id="282" r:id="rId44"/>
    <p:sldId id="333" r:id="rId45"/>
    <p:sldId id="283" r:id="rId46"/>
    <p:sldId id="284" r:id="rId47"/>
    <p:sldId id="285" r:id="rId48"/>
    <p:sldId id="286" r:id="rId49"/>
    <p:sldId id="287" r:id="rId50"/>
    <p:sldId id="288" r:id="rId51"/>
    <p:sldId id="290" r:id="rId52"/>
    <p:sldId id="291" r:id="rId53"/>
    <p:sldId id="335" r:id="rId54"/>
    <p:sldId id="292" r:id="rId55"/>
    <p:sldId id="298" r:id="rId56"/>
    <p:sldId id="293" r:id="rId57"/>
    <p:sldId id="294" r:id="rId58"/>
    <p:sldId id="295" r:id="rId59"/>
    <p:sldId id="296" r:id="rId60"/>
    <p:sldId id="297" r:id="rId61"/>
    <p:sldId id="336" r:id="rId62"/>
    <p:sldId id="299" r:id="rId63"/>
    <p:sldId id="300" r:id="rId64"/>
    <p:sldId id="301" r:id="rId65"/>
    <p:sldId id="302" r:id="rId66"/>
    <p:sldId id="303" r:id="rId67"/>
    <p:sldId id="304" r:id="rId68"/>
    <p:sldId id="305" r:id="rId69"/>
    <p:sldId id="306" r:id="rId70"/>
    <p:sldId id="337" r:id="rId71"/>
    <p:sldId id="307" r:id="rId72"/>
    <p:sldId id="338" r:id="rId73"/>
    <p:sldId id="308" r:id="rId74"/>
    <p:sldId id="309" r:id="rId75"/>
    <p:sldId id="310" r:id="rId76"/>
    <p:sldId id="311" r:id="rId77"/>
    <p:sldId id="312" r:id="rId78"/>
    <p:sldId id="313" r:id="rId79"/>
    <p:sldId id="339" r:id="rId80"/>
    <p:sldId id="314" r:id="rId81"/>
    <p:sldId id="315" r:id="rId82"/>
    <p:sldId id="316" r:id="rId83"/>
    <p:sldId id="317" r:id="rId84"/>
    <p:sldId id="318" r:id="rId85"/>
    <p:sldId id="319" r:id="rId86"/>
    <p:sldId id="320" r:id="rId87"/>
    <p:sldId id="345" r:id="rId8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82002-A210-4908-99A9-3B5254E7DAAF}" type="datetimeFigureOut">
              <a:rPr lang="cs-CZ" smtClean="0"/>
              <a:pPr/>
              <a:t>08.12.2020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DC4A30-0F77-4B90-87DD-FC3803ACC57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Vyjdi ven do ulic </a:t>
            </a:r>
            <a:br>
              <a:rPr lang="cs-CZ" dirty="0"/>
            </a:br>
            <a:r>
              <a:rPr lang="cs-CZ" dirty="0"/>
              <a:t>Vyzpívej své srdce </a:t>
            </a:r>
            <a:br>
              <a:rPr lang="cs-CZ" dirty="0"/>
            </a:br>
            <a:r>
              <a:rPr lang="cs-CZ" dirty="0"/>
              <a:t>Lidem které potkáme </a:t>
            </a:r>
            <a:br>
              <a:rPr lang="cs-CZ" dirty="0"/>
            </a:br>
            <a:r>
              <a:rPr lang="cs-CZ" dirty="0"/>
              <a:t>Nebude vynořen </a:t>
            </a:r>
            <a:br>
              <a:rPr lang="cs-CZ" dirty="0"/>
            </a:br>
            <a:r>
              <a:rPr lang="cs-CZ" dirty="0"/>
              <a:t>Nemáš nic, co bych potřeboval </a:t>
            </a:r>
            <a:br>
              <a:rPr lang="cs-CZ" dirty="0"/>
            </a:br>
            <a:r>
              <a:rPr lang="cs-CZ" dirty="0"/>
              <a:t>Můžu dýchat </a:t>
            </a:r>
            <a:br>
              <a:rPr lang="cs-CZ" dirty="0"/>
            </a:br>
            <a:r>
              <a:rPr lang="cs-CZ" dirty="0" err="1"/>
              <a:t>Dýchat</a:t>
            </a:r>
            <a:r>
              <a:rPr lang="cs-CZ" dirty="0"/>
              <a:t> teď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Jsme lidé zrozeni ze zvuku </a:t>
            </a:r>
            <a:br>
              <a:rPr lang="cs-CZ" dirty="0"/>
            </a:br>
            <a:r>
              <a:rPr lang="cs-CZ" dirty="0"/>
              <a:t>Písně jsou ve tvých očích </a:t>
            </a:r>
            <a:br>
              <a:rPr lang="cs-CZ" dirty="0"/>
            </a:br>
            <a:r>
              <a:rPr lang="cs-CZ" dirty="0"/>
              <a:t>Tak je nos jako korunu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Vyjdi ven, do rozpálených ulic </a:t>
            </a:r>
            <a:br>
              <a:rPr lang="cs-CZ" dirty="0"/>
            </a:br>
            <a:r>
              <a:rPr lang="cs-CZ" dirty="0"/>
              <a:t>Vyzpívej své srdce, vyzpívej mé srdce </a:t>
            </a:r>
            <a:br>
              <a:rPr lang="cs-CZ" dirty="0"/>
            </a:br>
            <a:r>
              <a:rPr lang="cs-CZ" dirty="0"/>
              <a:t>Našel jsem milosrdenství ve zvuku </a:t>
            </a:r>
            <a:br>
              <a:rPr lang="cs-CZ" dirty="0"/>
            </a:br>
            <a:r>
              <a:rPr lang="cs-CZ" dirty="0"/>
              <a:t>Našel jsem milosrdenství, to je vše co jsem našel </a:t>
            </a:r>
            <a:br>
              <a:rPr lang="cs-CZ" dirty="0"/>
            </a:br>
            <a:r>
              <a:rPr lang="cs-CZ" dirty="0"/>
              <a:t>A můžu dýchat </a:t>
            </a:r>
            <a:br>
              <a:rPr lang="cs-CZ" dirty="0"/>
            </a:br>
            <a:r>
              <a:rPr lang="cs-CZ" dirty="0" err="1"/>
              <a:t>Dýchat</a:t>
            </a:r>
            <a:r>
              <a:rPr lang="cs-CZ" dirty="0"/>
              <a:t> teď</a:t>
            </a:r>
          </a:p>
        </p:txBody>
      </p:sp>
    </p:spTree>
    <p:extLst>
      <p:ext uri="{BB962C8B-B14F-4D97-AF65-F5344CB8AC3E}">
        <p14:creationId xmlns:p14="http://schemas.microsoft.com/office/powerpoint/2010/main" val="1570309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Podobenství o dvou synech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Kontext</a:t>
            </a:r>
          </a:p>
          <a:p>
            <a:r>
              <a:rPr lang="cs-CZ" dirty="0" smtClean="0"/>
              <a:t>Text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jako odmítání závazků</a:t>
            </a:r>
            <a:endParaRPr lang="cs-CZ" dirty="0"/>
          </a:p>
        </p:txBody>
      </p:sp>
      <p:pic>
        <p:nvPicPr>
          <p:cNvPr id="1026" name="Picture 2" descr="C:\Users\Ladislav\Pictures\images7AWCU46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8235571" cy="3630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jako odmítání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„Jeden člověk měl dva syny…“</a:t>
            </a:r>
          </a:p>
          <a:p>
            <a:pPr>
              <a:buNone/>
            </a:pPr>
            <a:r>
              <a:rPr lang="cs-CZ" dirty="0" smtClean="0"/>
              <a:t>	(</a:t>
            </a:r>
            <a:r>
              <a:rPr lang="cs-CZ" dirty="0" err="1" smtClean="0"/>
              <a:t>Lk</a:t>
            </a:r>
            <a:r>
              <a:rPr lang="cs-CZ" dirty="0" smtClean="0"/>
              <a:t> 15,11-32)</a:t>
            </a:r>
            <a:endParaRPr lang="cs-CZ" dirty="0"/>
          </a:p>
        </p:txBody>
      </p:sp>
      <p:pic>
        <p:nvPicPr>
          <p:cNvPr id="2051" name="Picture 3" descr="C:\Users\Ladislav\Pictures\RT3%20Rembrandt%20van%20Rijn,%20Prodigal%20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8384" y="1810512"/>
            <a:ext cx="3785616" cy="5047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jako odmítání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„Jeden člověk měl dva syny…“ (L 15,11-32)</a:t>
            </a:r>
          </a:p>
          <a:p>
            <a:pPr>
              <a:buNone/>
            </a:pPr>
            <a:r>
              <a:rPr lang="cs-CZ" dirty="0" smtClean="0"/>
              <a:t>	- kontext: Ježíš jí a pije s celníky a hříšníky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jako odmítání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„Jeden člověk měl dva syny…“ (L 15,11-32)</a:t>
            </a:r>
          </a:p>
          <a:p>
            <a:pPr>
              <a:buNone/>
            </a:pPr>
            <a:r>
              <a:rPr lang="cs-CZ" dirty="0" smtClean="0"/>
              <a:t>	- kontext: Ježíš jí a pije s celníky a hříšníky</a:t>
            </a:r>
          </a:p>
          <a:p>
            <a:pPr>
              <a:buNone/>
            </a:pPr>
            <a:r>
              <a:rPr lang="cs-CZ" dirty="0" smtClean="0"/>
              <a:t>	- normální dům, který je zároveň domovem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jako odmítání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„Jeden člověk měl dva syny…“ (L 15,11-32)</a:t>
            </a:r>
          </a:p>
          <a:p>
            <a:pPr>
              <a:buNone/>
            </a:pPr>
            <a:r>
              <a:rPr lang="cs-CZ" dirty="0" smtClean="0"/>
              <a:t>	- kontext: Ježíš jí a pije s celníky a hříšníky</a:t>
            </a:r>
          </a:p>
          <a:p>
            <a:pPr>
              <a:buNone/>
            </a:pPr>
            <a:r>
              <a:rPr lang="cs-CZ" dirty="0" smtClean="0"/>
              <a:t>	- normální dům, který je zároveň domovem</a:t>
            </a:r>
          </a:p>
          <a:p>
            <a:pPr>
              <a:buNone/>
            </a:pPr>
            <a:r>
              <a:rPr lang="cs-CZ" dirty="0" smtClean="0"/>
              <a:t>	- synové jsou milováni a vše, co patří otci, patří i jim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jako odmítání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„Jeden člověk měl dva syny…“ (L 15,11-32)</a:t>
            </a:r>
          </a:p>
          <a:p>
            <a:pPr>
              <a:buNone/>
            </a:pPr>
            <a:r>
              <a:rPr lang="cs-CZ" dirty="0" smtClean="0"/>
              <a:t>	- kontext: Ježíš jí a pije s celníky a hříšníky</a:t>
            </a:r>
          </a:p>
          <a:p>
            <a:pPr>
              <a:buNone/>
            </a:pPr>
            <a:r>
              <a:rPr lang="cs-CZ" dirty="0" smtClean="0"/>
              <a:t>	- normální dům, který je zároveň domovem</a:t>
            </a:r>
          </a:p>
          <a:p>
            <a:pPr>
              <a:buNone/>
            </a:pPr>
            <a:r>
              <a:rPr lang="cs-CZ" dirty="0" smtClean="0"/>
              <a:t>	- synové jsou milování a vše, co patří otci, patří i jim</a:t>
            </a:r>
          </a:p>
          <a:p>
            <a:pPr>
              <a:buNone/>
            </a:pPr>
            <a:r>
              <a:rPr lang="cs-CZ" dirty="0" smtClean="0"/>
              <a:t>	- synové přesto nejsou spokojeni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pic>
        <p:nvPicPr>
          <p:cNvPr id="3074" name="Picture 2" descr="C:\Users\Ladislav\Pictures\imagesS3TPJ9A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9144000" cy="4763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- touha po svobodě trhá všechny svazky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je pro Tebe „svoboda“?</a:t>
            </a:r>
          </a:p>
          <a:p>
            <a:pPr marL="0" indent="0">
              <a:buNone/>
            </a:pPr>
            <a:r>
              <a:rPr lang="cs-CZ" dirty="0" smtClean="0"/>
              <a:t>Je někdo, koho znáš a mohl bys o něm říci: toto je svobodný člověk? Kdo a proč?</a:t>
            </a:r>
          </a:p>
          <a:p>
            <a:pPr marL="0" indent="0">
              <a:buNone/>
            </a:pPr>
            <a:r>
              <a:rPr lang="cs-CZ" dirty="0" smtClean="0"/>
              <a:t>Může svoboda souviset se závislostí? </a:t>
            </a:r>
            <a:r>
              <a:rPr lang="cs-CZ" smtClean="0"/>
              <a:t>Jak?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67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- touha po svobodě trhá všechny svazky</a:t>
            </a:r>
          </a:p>
          <a:p>
            <a:pPr>
              <a:buNone/>
            </a:pPr>
            <a:r>
              <a:rPr lang="cs-CZ" dirty="0" smtClean="0"/>
              <a:t>	- „Všechno zpeněžil…“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- touha po svobodě trhá všechny svazky</a:t>
            </a:r>
          </a:p>
          <a:p>
            <a:pPr>
              <a:buNone/>
            </a:pPr>
            <a:r>
              <a:rPr lang="cs-CZ" dirty="0" smtClean="0"/>
              <a:t>	- „Všechno zpeněžil…“</a:t>
            </a:r>
          </a:p>
          <a:p>
            <a:pPr>
              <a:buNone/>
            </a:pPr>
            <a:r>
              <a:rPr lang="cs-CZ" dirty="0" smtClean="0"/>
              <a:t>	- nakonec jej neuspokojuje nic, co by naplnilo jeho touhu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- touha po svobodě trhá všechny svazky</a:t>
            </a:r>
          </a:p>
          <a:p>
            <a:pPr>
              <a:buNone/>
            </a:pPr>
            <a:r>
              <a:rPr lang="cs-CZ" dirty="0" smtClean="0"/>
              <a:t>	- „Všechno zpeněžil…“</a:t>
            </a:r>
          </a:p>
          <a:p>
            <a:pPr>
              <a:buNone/>
            </a:pPr>
            <a:r>
              <a:rPr lang="cs-CZ" dirty="0" smtClean="0"/>
              <a:t>	- nakonec jej neuspokojuje nic, co by naplnilo jeho touhu</a:t>
            </a:r>
          </a:p>
          <a:p>
            <a:pPr>
              <a:buNone/>
            </a:pPr>
            <a:r>
              <a:rPr lang="cs-CZ" dirty="0" smtClean="0"/>
              <a:t>	- nikde není schopen se zavázat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- touha po svobodě trhá všechny svazky</a:t>
            </a:r>
          </a:p>
          <a:p>
            <a:pPr>
              <a:buNone/>
            </a:pPr>
            <a:r>
              <a:rPr lang="cs-CZ" dirty="0" smtClean="0"/>
              <a:t>	- „Všechno zpeněžil…“</a:t>
            </a:r>
          </a:p>
          <a:p>
            <a:pPr>
              <a:buNone/>
            </a:pPr>
            <a:r>
              <a:rPr lang="cs-CZ" dirty="0" smtClean="0"/>
              <a:t>	- nakonec jej neuspokojuje nic, co by naplnilo jeho touhu</a:t>
            </a:r>
          </a:p>
          <a:p>
            <a:pPr>
              <a:buNone/>
            </a:pPr>
            <a:r>
              <a:rPr lang="cs-CZ" dirty="0" smtClean="0"/>
              <a:t>	- nikde není schopen se zavázat</a:t>
            </a:r>
          </a:p>
          <a:p>
            <a:pPr>
              <a:buNone/>
            </a:pPr>
            <a:r>
              <a:rPr lang="cs-CZ" dirty="0" smtClean="0"/>
              <a:t>	- nikde nevytvořil žádný vztah, žádná pouta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- touha po svobodě trhá všechny svazky</a:t>
            </a:r>
          </a:p>
          <a:p>
            <a:pPr>
              <a:buNone/>
            </a:pPr>
            <a:r>
              <a:rPr lang="cs-CZ" dirty="0" smtClean="0"/>
              <a:t>	- „Všechno zpeněžil…“</a:t>
            </a:r>
          </a:p>
          <a:p>
            <a:pPr>
              <a:buNone/>
            </a:pPr>
            <a:r>
              <a:rPr lang="cs-CZ" dirty="0" smtClean="0"/>
              <a:t>	- nakonec jej neuspokojuje nic, co by naplnilo jeho touhu</a:t>
            </a:r>
          </a:p>
          <a:p>
            <a:pPr>
              <a:buNone/>
            </a:pPr>
            <a:r>
              <a:rPr lang="cs-CZ" dirty="0" smtClean="0"/>
              <a:t>	- nikde není schopen se zavázat</a:t>
            </a:r>
          </a:p>
          <a:p>
            <a:pPr>
              <a:buNone/>
            </a:pPr>
            <a:r>
              <a:rPr lang="cs-CZ" dirty="0" smtClean="0"/>
              <a:t>	- nikde nevytvořil žádný vztah, žádná pouta</a:t>
            </a:r>
          </a:p>
          <a:p>
            <a:pPr>
              <a:buNone/>
            </a:pPr>
            <a:r>
              <a:rPr lang="cs-CZ" dirty="0" smtClean="0"/>
              <a:t>	- realita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syn: kouzlo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syn odchází</a:t>
            </a:r>
          </a:p>
          <a:p>
            <a:pPr>
              <a:buNone/>
            </a:pPr>
            <a:r>
              <a:rPr lang="cs-CZ" dirty="0" smtClean="0"/>
              <a:t>	- touha po svobodě trhá všechny svazky</a:t>
            </a:r>
          </a:p>
          <a:p>
            <a:pPr>
              <a:buNone/>
            </a:pPr>
            <a:r>
              <a:rPr lang="cs-CZ" dirty="0" smtClean="0"/>
              <a:t>	- „Všechno zpeněžil…“</a:t>
            </a:r>
          </a:p>
          <a:p>
            <a:pPr>
              <a:buNone/>
            </a:pPr>
            <a:r>
              <a:rPr lang="cs-CZ" dirty="0" smtClean="0"/>
              <a:t>	- nakonec jej neuspokojuje nic, co by naplnilo jeho touhu</a:t>
            </a:r>
          </a:p>
          <a:p>
            <a:pPr>
              <a:buNone/>
            </a:pPr>
            <a:r>
              <a:rPr lang="cs-CZ" dirty="0" smtClean="0"/>
              <a:t>	- nikde není schopen se zavázat</a:t>
            </a:r>
          </a:p>
          <a:p>
            <a:pPr>
              <a:buNone/>
            </a:pPr>
            <a:r>
              <a:rPr lang="cs-CZ" dirty="0" smtClean="0"/>
              <a:t>	- nikde nevytvořil žádný vztah, žádná pouta</a:t>
            </a:r>
          </a:p>
          <a:p>
            <a:pPr>
              <a:buNone/>
            </a:pPr>
            <a:r>
              <a:rPr lang="cs-CZ" dirty="0" smtClean="0"/>
              <a:t>	- realita</a:t>
            </a:r>
          </a:p>
          <a:p>
            <a:pPr>
              <a:buNone/>
            </a:pPr>
            <a:r>
              <a:rPr lang="cs-CZ" dirty="0" smtClean="0"/>
              <a:t>	- samota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71923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syn: zatrpklý otrok</a:t>
            </a:r>
            <a:endParaRPr lang="cs-CZ" dirty="0"/>
          </a:p>
        </p:txBody>
      </p:sp>
      <p:pic>
        <p:nvPicPr>
          <p:cNvPr id="4098" name="Picture 2" descr="C:\Users\Ladislav\Pictures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043009"/>
            <a:ext cx="6428261" cy="4814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syn: zatrpklý otrok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Svoboda není automaticky fungující záležitostí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syn: zatrpklý otrok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Svoboda není automaticky fungující záležitostí</a:t>
            </a:r>
          </a:p>
          <a:p>
            <a:pPr>
              <a:buNone/>
            </a:pPr>
            <a:r>
              <a:rPr lang="cs-CZ" dirty="0" smtClean="0"/>
              <a:t>	- vše je jeho, ale on to nevidí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 vnitřní svobodě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Podobenství o dvou synech, L 15,11-32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syn: zatrpklý otrok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Svoboda není automaticky fungující záležitostí</a:t>
            </a:r>
          </a:p>
          <a:p>
            <a:pPr>
              <a:buNone/>
            </a:pPr>
            <a:r>
              <a:rPr lang="cs-CZ" dirty="0" smtClean="0"/>
              <a:t>	- vše je jeho, ale on to nevidí</a:t>
            </a:r>
          </a:p>
          <a:p>
            <a:pPr>
              <a:buNone/>
            </a:pPr>
            <a:r>
              <a:rPr lang="cs-CZ" dirty="0" smtClean="0"/>
              <a:t>	- nesvobodný člověk je nemilosrdný a vyčítavý, obviňující a nešťastný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syn: zatrpklý otrok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Svoboda není automaticky fungující záležitostí</a:t>
            </a:r>
          </a:p>
          <a:p>
            <a:pPr>
              <a:buNone/>
            </a:pPr>
            <a:r>
              <a:rPr lang="cs-CZ" dirty="0" smtClean="0"/>
              <a:t>	- vše je jeho, ale on to nevidí</a:t>
            </a:r>
          </a:p>
          <a:p>
            <a:pPr>
              <a:buNone/>
            </a:pPr>
            <a:r>
              <a:rPr lang="cs-CZ" dirty="0" smtClean="0"/>
              <a:t>	- nesvobodný člověk je nemilosrdný a vyčítavý, obviňující a nešťastný</a:t>
            </a:r>
          </a:p>
          <a:p>
            <a:pPr>
              <a:buNone/>
            </a:pPr>
            <a:r>
              <a:rPr lang="cs-CZ" dirty="0" smtClean="0"/>
              <a:t>	- nesvobodný člověk není schopen vidět realitu, je zaslepený a hodnotí ji převráceně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syn: zatrpklý otrok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Svoboda není automaticky fungující záležitostí</a:t>
            </a:r>
          </a:p>
          <a:p>
            <a:pPr>
              <a:buNone/>
            </a:pPr>
            <a:r>
              <a:rPr lang="cs-CZ" dirty="0" smtClean="0"/>
              <a:t>	- vše je jeho, ale on to nevidí</a:t>
            </a:r>
          </a:p>
          <a:p>
            <a:pPr>
              <a:buNone/>
            </a:pPr>
            <a:r>
              <a:rPr lang="cs-CZ" dirty="0" smtClean="0"/>
              <a:t>	- nesvobodný člověk je nemilosrdný a vyčítavý, obviňující a nešťastný</a:t>
            </a:r>
          </a:p>
          <a:p>
            <a:pPr>
              <a:buNone/>
            </a:pPr>
            <a:r>
              <a:rPr lang="cs-CZ" dirty="0" smtClean="0"/>
              <a:t>	- nesvobodný člověk není schopen vidět realitu, je zaslepený a hodnotí ji převráceně</a:t>
            </a:r>
          </a:p>
          <a:p>
            <a:pPr>
              <a:buNone/>
            </a:pPr>
            <a:r>
              <a:rPr lang="cs-CZ" dirty="0" smtClean="0"/>
              <a:t>	- je synem, ale cítí se služebníkem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syn: zatrpklý otrok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Svoboda není automaticky fungující záležitostí</a:t>
            </a:r>
          </a:p>
          <a:p>
            <a:pPr>
              <a:buNone/>
            </a:pPr>
            <a:r>
              <a:rPr lang="cs-CZ" dirty="0" smtClean="0"/>
              <a:t>	- vše je jeho, ale on to nevidí</a:t>
            </a:r>
          </a:p>
          <a:p>
            <a:pPr>
              <a:buNone/>
            </a:pPr>
            <a:r>
              <a:rPr lang="cs-CZ" dirty="0" smtClean="0"/>
              <a:t>	- nesvobodný člověk je nemilosrdný a vyčítavý, obviňující a nešťastný</a:t>
            </a:r>
          </a:p>
          <a:p>
            <a:pPr>
              <a:buNone/>
            </a:pPr>
            <a:r>
              <a:rPr lang="cs-CZ" dirty="0" smtClean="0"/>
              <a:t>	- nesvobodný člověk není schopen vidět realitu, je zaslepený a hodnotí ji převráceně</a:t>
            </a:r>
          </a:p>
          <a:p>
            <a:pPr>
              <a:buNone/>
            </a:pPr>
            <a:r>
              <a:rPr lang="cs-CZ" dirty="0" smtClean="0"/>
              <a:t>	- je synem, ale cítí se služebníkem</a:t>
            </a:r>
          </a:p>
          <a:p>
            <a:pPr>
              <a:buNone/>
            </a:pPr>
            <a:r>
              <a:rPr lang="cs-CZ" dirty="0" smtClean="0"/>
              <a:t>	- typickým důsledkem je formalismus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1011A7Q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0" y="-1"/>
            <a:ext cx="4786314" cy="68735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pic>
        <p:nvPicPr>
          <p:cNvPr id="5122" name="Picture 2" descr="C:\Users\Ladislav\Pictures\images845WO9E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801815"/>
            <a:ext cx="9144000" cy="5137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„Tu šel do sebe…“</a:t>
            </a:r>
          </a:p>
          <a:p>
            <a:pPr>
              <a:buNone/>
            </a:pPr>
            <a:r>
              <a:rPr lang="cs-CZ" dirty="0" smtClean="0"/>
              <a:t>	- co přece jen zůstává v troskách jeho osobnosti?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pic>
        <p:nvPicPr>
          <p:cNvPr id="6146" name="Picture 2" descr="C:\Users\Ladislav\Pictures\imagesIWMJD3J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785982" y="0"/>
            <a:ext cx="1203830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„Tu šel do sebe…“</a:t>
            </a:r>
          </a:p>
          <a:p>
            <a:pPr>
              <a:buNone/>
            </a:pPr>
            <a:r>
              <a:rPr lang="cs-CZ" dirty="0" smtClean="0"/>
              <a:t>	- co přece jen zůstává v troskách jeho osobnosti?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srdce:</a:t>
            </a:r>
            <a:r>
              <a:rPr lang="cs-CZ" dirty="0" smtClean="0"/>
              <a:t> ani největší neštěstí z nemůže vytrhnout touhu po svobodě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„Tu šel do sebe…“</a:t>
            </a:r>
          </a:p>
          <a:p>
            <a:pPr>
              <a:buNone/>
            </a:pPr>
            <a:r>
              <a:rPr lang="cs-CZ" dirty="0" smtClean="0"/>
              <a:t>	- co přece jen zůstává v troskách jeho osobnosti?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srdce:</a:t>
            </a:r>
            <a:r>
              <a:rPr lang="cs-CZ" dirty="0" smtClean="0"/>
              <a:t> ani největší neštěstí z nemůže vytrhnout touhu po svobodě</a:t>
            </a:r>
          </a:p>
          <a:p>
            <a:pPr>
              <a:buNone/>
            </a:pPr>
            <a:r>
              <a:rPr lang="cs-CZ" dirty="0" smtClean="0"/>
              <a:t>	- stesk po svobodě udržuje vzpomínka na otce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imagesH1HN67D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071966" cy="4071966"/>
          </a:xfrm>
        </p:spPr>
      </p:pic>
      <p:sp>
        <p:nvSpPr>
          <p:cNvPr id="6" name="Obdélník 5"/>
          <p:cNvSpPr/>
          <p:nvPr/>
        </p:nvSpPr>
        <p:spPr>
          <a:xfrm>
            <a:off x="4214810" y="214290"/>
            <a:ext cx="47149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200" dirty="0" smtClean="0"/>
              <a:t>„Svoboda, </a:t>
            </a:r>
            <a:r>
              <a:rPr lang="cs-CZ" sz="3200" dirty="0" err="1" smtClean="0"/>
              <a:t>Sancho</a:t>
            </a:r>
            <a:r>
              <a:rPr lang="cs-CZ" sz="3200" dirty="0" smtClean="0"/>
              <a:t>, je jedním z nejcennějších darů, které kdy nebe dalo lidem. Ani všechny poklady země, ani všechny poklady moře se s ní nedají srovnat. Pro svobodu, stejně jako pro čest, se vyplatí, ba dokonce musí dát v sázku i život!“</a:t>
            </a:r>
          </a:p>
          <a:p>
            <a:pPr>
              <a:buNone/>
            </a:pPr>
            <a:r>
              <a:rPr lang="cs-CZ" sz="3200" dirty="0" smtClean="0"/>
              <a:t>(Don Quijote </a:t>
            </a:r>
            <a:r>
              <a:rPr lang="cs-CZ" sz="3200" dirty="0" err="1" smtClean="0"/>
              <a:t>Sancho</a:t>
            </a:r>
            <a:r>
              <a:rPr lang="cs-CZ" sz="3200" dirty="0" smtClean="0"/>
              <a:t> </a:t>
            </a:r>
            <a:r>
              <a:rPr lang="cs-CZ" sz="3200" dirty="0" err="1" smtClean="0"/>
              <a:t>Panchovi</a:t>
            </a:r>
            <a:r>
              <a:rPr lang="cs-CZ" sz="3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7610" y="0"/>
            <a:ext cx="6363413" cy="89559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„Tu šel do sebe…“</a:t>
            </a:r>
          </a:p>
          <a:p>
            <a:pPr>
              <a:buNone/>
            </a:pPr>
            <a:r>
              <a:rPr lang="cs-CZ" dirty="0" smtClean="0"/>
              <a:t>	- co přece jen zůstává v troskách jeho osobnosti?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srdce:</a:t>
            </a:r>
            <a:r>
              <a:rPr lang="cs-CZ" dirty="0" smtClean="0"/>
              <a:t> ani největší neštěstí z nemůže vytrhnout touhu po svobodě</a:t>
            </a:r>
          </a:p>
          <a:p>
            <a:pPr>
              <a:buNone/>
            </a:pPr>
            <a:r>
              <a:rPr lang="cs-CZ" dirty="0" smtClean="0"/>
              <a:t>	- stesk po svobodě udržuje vzpomínka na otce</a:t>
            </a:r>
          </a:p>
          <a:p>
            <a:pPr>
              <a:buNone/>
            </a:pPr>
            <a:r>
              <a:rPr lang="cs-CZ" dirty="0" smtClean="0"/>
              <a:t>	- jedinou opravdovou svobodou je svoboda syna před svým otcem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-13522"/>
            <a:ext cx="6929485" cy="69294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„Tu šel do sebe…“</a:t>
            </a:r>
          </a:p>
          <a:p>
            <a:pPr>
              <a:buNone/>
            </a:pPr>
            <a:r>
              <a:rPr lang="cs-CZ" dirty="0" smtClean="0"/>
              <a:t>	- co přece jen zůstává v troskách jeho osobnosti?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srdce:</a:t>
            </a:r>
            <a:r>
              <a:rPr lang="cs-CZ" dirty="0" smtClean="0"/>
              <a:t> ani největší neštěstí z nemůže vytrhnout touhu po svobodě</a:t>
            </a:r>
          </a:p>
          <a:p>
            <a:pPr>
              <a:buNone/>
            </a:pPr>
            <a:r>
              <a:rPr lang="cs-CZ" dirty="0" smtClean="0"/>
              <a:t>	- stesk po svobodě udržuje vzpomínka na otce</a:t>
            </a:r>
          </a:p>
          <a:p>
            <a:pPr>
              <a:buNone/>
            </a:pPr>
            <a:r>
              <a:rPr lang="cs-CZ" dirty="0" smtClean="0"/>
              <a:t>	- jedinou opravdovou svobodou je svoboda syna před svým otcem</a:t>
            </a:r>
          </a:p>
          <a:p>
            <a:pPr>
              <a:buNone/>
            </a:pPr>
            <a:r>
              <a:rPr lang="cs-CZ" dirty="0" smtClean="0"/>
              <a:t>	- „Když byl ještě daleko, otec ho spatřil a hnut lítostí běžel k němu, objal ho a políbil.“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6011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svoboda?</a:t>
            </a:r>
            <a:endParaRPr lang="cs-CZ" dirty="0"/>
          </a:p>
        </p:txBody>
      </p:sp>
      <p:pic>
        <p:nvPicPr>
          <p:cNvPr id="4" name="Zástupný symbol pro obsah 3" descr="images1OOSCW4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85926"/>
            <a:ext cx="9144000" cy="5318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Pocit svobody je spojen s pocitem uspokojení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Pocit svobody je spojen s pocitem uspokojení</a:t>
            </a:r>
          </a:p>
          <a:p>
            <a:pPr>
              <a:buNone/>
            </a:pPr>
            <a:r>
              <a:rPr lang="cs-CZ" dirty="0" smtClean="0"/>
              <a:t>	- co popisuji slovem „svobodný“?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pic>
        <p:nvPicPr>
          <p:cNvPr id="7170" name="Picture 2" descr="C:\Users\Ladislav\Pictures\imagesEAB03VB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928933"/>
            <a:ext cx="6929486" cy="4016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Pocit svobody je spojen s pocitem uspokojení</a:t>
            </a:r>
          </a:p>
          <a:p>
            <a:pPr>
              <a:buNone/>
            </a:pPr>
            <a:r>
              <a:rPr lang="cs-CZ" dirty="0" smtClean="0"/>
              <a:t>	- co popisuji slovem „svobodný“?</a:t>
            </a:r>
          </a:p>
          <a:p>
            <a:pPr>
              <a:buNone/>
            </a:pPr>
            <a:r>
              <a:rPr lang="cs-CZ" dirty="0" smtClean="0"/>
              <a:t>	- svobodný se cítím tehdy, je-li </a:t>
            </a:r>
            <a:r>
              <a:rPr lang="cs-CZ" i="1" dirty="0" smtClean="0"/>
              <a:t>uspokojeno moje přání, moje touha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Pocit svobody je spojen s pocitem uspokojení</a:t>
            </a:r>
          </a:p>
          <a:p>
            <a:pPr>
              <a:buNone/>
            </a:pPr>
            <a:r>
              <a:rPr lang="cs-CZ" dirty="0" smtClean="0"/>
              <a:t>	- co popisuji slovem „svobodný“?</a:t>
            </a:r>
          </a:p>
          <a:p>
            <a:pPr>
              <a:buNone/>
            </a:pPr>
            <a:r>
              <a:rPr lang="cs-CZ" dirty="0" smtClean="0"/>
              <a:t>	- svobodný se cítím tehdy, je-li </a:t>
            </a:r>
            <a:r>
              <a:rPr lang="cs-CZ" i="1" dirty="0" smtClean="0"/>
              <a:t>uspokojeno moje přání, moje touha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instinktivně, „být svobodný znamená dělat, co se mi líbí, co chci“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80"/>
            <a:ext cx="8215370" cy="2500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„Dějiny člověka posledních století je možno charakterizovat jako postupné snižování člověka na odosobněné individuum, na formální svobodu za stálého opouštění svobody skutečné.“ </a:t>
            </a:r>
          </a:p>
          <a:p>
            <a:pPr>
              <a:buNone/>
            </a:pPr>
            <a:r>
              <a:rPr lang="cs-CZ" dirty="0" smtClean="0"/>
              <a:t>	(P. Gilbert)</a:t>
            </a:r>
            <a:endParaRPr lang="cs-CZ" dirty="0"/>
          </a:p>
        </p:txBody>
      </p:sp>
      <p:pic>
        <p:nvPicPr>
          <p:cNvPr id="22530" name="Picture 2" descr="C:\Users\Ladislav\Pictures\images05UFIOX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8" y="2357438"/>
            <a:ext cx="4143396" cy="4143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Pocit svobody je spojen s pocitem uspokojení</a:t>
            </a:r>
          </a:p>
          <a:p>
            <a:pPr>
              <a:buNone/>
            </a:pPr>
            <a:r>
              <a:rPr lang="cs-CZ" dirty="0" smtClean="0"/>
              <a:t>	- co popisuji slovem „svobodný“?</a:t>
            </a:r>
          </a:p>
          <a:p>
            <a:pPr>
              <a:buNone/>
            </a:pPr>
            <a:r>
              <a:rPr lang="cs-CZ" dirty="0" smtClean="0"/>
              <a:t>	- svobodný se cítím tehdy, je-li </a:t>
            </a:r>
            <a:r>
              <a:rPr lang="cs-CZ" i="1" dirty="0" smtClean="0"/>
              <a:t>uspokojeno moje přání, moje touha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instinktivně, „být svobodný znamená dělat, co se mi líbí, co chci“</a:t>
            </a:r>
          </a:p>
          <a:p>
            <a:pPr>
              <a:buNone/>
            </a:pPr>
            <a:r>
              <a:rPr lang="cs-CZ" dirty="0" smtClean="0"/>
              <a:t>	- je to špatná myšlenka? Jak se to vezme…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3214686"/>
            <a:ext cx="8229600" cy="4389120"/>
          </a:xfrm>
        </p:spPr>
        <p:txBody>
          <a:bodyPr/>
          <a:lstStyle/>
          <a:p>
            <a:r>
              <a:rPr lang="cs-CZ" dirty="0" smtClean="0"/>
              <a:t>Augustin,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Academicos</a:t>
            </a:r>
            <a:r>
              <a:rPr lang="cs-CZ" dirty="0" smtClean="0"/>
              <a:t>: „</a:t>
            </a:r>
            <a:r>
              <a:rPr lang="cs-CZ" dirty="0" err="1" smtClean="0"/>
              <a:t>Quisquis</a:t>
            </a:r>
            <a:r>
              <a:rPr lang="cs-CZ" dirty="0" smtClean="0"/>
              <a:t> ergo minus </a:t>
            </a:r>
            <a:r>
              <a:rPr lang="cs-CZ" dirty="0" err="1" smtClean="0"/>
              <a:t>instanter</a:t>
            </a:r>
            <a:r>
              <a:rPr lang="cs-CZ" dirty="0" smtClean="0"/>
              <a:t> </a:t>
            </a:r>
            <a:r>
              <a:rPr lang="cs-CZ" dirty="0" err="1" smtClean="0"/>
              <a:t>quam</a:t>
            </a:r>
            <a:r>
              <a:rPr lang="cs-CZ" dirty="0" smtClean="0"/>
              <a:t> </a:t>
            </a:r>
            <a:r>
              <a:rPr lang="cs-CZ" dirty="0" err="1" smtClean="0"/>
              <a:t>oportet</a:t>
            </a:r>
            <a:r>
              <a:rPr lang="cs-CZ" dirty="0" smtClean="0"/>
              <a:t> </a:t>
            </a:r>
            <a:r>
              <a:rPr lang="cs-CZ" dirty="0" err="1" smtClean="0"/>
              <a:t>veritatem</a:t>
            </a:r>
            <a:r>
              <a:rPr lang="cs-CZ" dirty="0" smtClean="0"/>
              <a:t> </a:t>
            </a:r>
            <a:r>
              <a:rPr lang="cs-CZ" dirty="0" err="1" smtClean="0"/>
              <a:t>quaerit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 ad </a:t>
            </a:r>
            <a:r>
              <a:rPr lang="cs-CZ" dirty="0" err="1" smtClean="0"/>
              <a:t>finem</a:t>
            </a:r>
            <a:r>
              <a:rPr lang="cs-CZ" dirty="0" smtClean="0"/>
              <a:t> </a:t>
            </a:r>
            <a:r>
              <a:rPr lang="cs-CZ" dirty="0" err="1" smtClean="0"/>
              <a:t>hominis</a:t>
            </a:r>
            <a:r>
              <a:rPr lang="cs-CZ" dirty="0" smtClean="0"/>
              <a:t> non </a:t>
            </a:r>
            <a:r>
              <a:rPr lang="cs-CZ" dirty="0" err="1" smtClean="0"/>
              <a:t>pervenit</a:t>
            </a:r>
            <a:r>
              <a:rPr lang="cs-CZ" dirty="0" smtClean="0"/>
              <a:t>; </a:t>
            </a:r>
            <a:r>
              <a:rPr lang="cs-CZ" dirty="0" err="1" smtClean="0"/>
              <a:t>quisquis</a:t>
            </a:r>
            <a:r>
              <a:rPr lang="cs-CZ" dirty="0" smtClean="0"/>
              <a:t> autem </a:t>
            </a:r>
            <a:r>
              <a:rPr lang="cs-CZ" dirty="0" err="1" smtClean="0"/>
              <a:t>tantum</a:t>
            </a:r>
            <a:r>
              <a:rPr lang="cs-CZ" dirty="0" smtClean="0"/>
              <a:t>, </a:t>
            </a:r>
            <a:r>
              <a:rPr lang="cs-CZ" dirty="0" err="1" smtClean="0"/>
              <a:t>quantum</a:t>
            </a:r>
            <a:r>
              <a:rPr lang="cs-CZ" dirty="0" smtClean="0"/>
              <a:t> homo </a:t>
            </a:r>
            <a:r>
              <a:rPr lang="cs-CZ" dirty="0" err="1" smtClean="0"/>
              <a:t>potest</a:t>
            </a:r>
            <a:r>
              <a:rPr lang="cs-CZ" dirty="0" smtClean="0"/>
              <a:t> </a:t>
            </a:r>
            <a:r>
              <a:rPr lang="cs-CZ" dirty="0" err="1" smtClean="0"/>
              <a:t>ac</a:t>
            </a:r>
            <a:r>
              <a:rPr lang="cs-CZ" dirty="0" smtClean="0"/>
              <a:t> debet, dat </a:t>
            </a:r>
            <a:r>
              <a:rPr lang="cs-CZ" dirty="0" err="1" smtClean="0"/>
              <a:t>operam</a:t>
            </a:r>
            <a:r>
              <a:rPr lang="cs-CZ" dirty="0" smtClean="0"/>
              <a:t> </a:t>
            </a:r>
            <a:r>
              <a:rPr lang="cs-CZ" dirty="0" err="1" smtClean="0"/>
              <a:t>inveniendae</a:t>
            </a:r>
            <a:r>
              <a:rPr lang="cs-CZ" dirty="0" smtClean="0"/>
              <a:t> </a:t>
            </a:r>
            <a:r>
              <a:rPr lang="cs-CZ" dirty="0" err="1" smtClean="0"/>
              <a:t>veritati</a:t>
            </a:r>
            <a:r>
              <a:rPr lang="cs-CZ" dirty="0" smtClean="0"/>
              <a:t>, </a:t>
            </a:r>
            <a:r>
              <a:rPr lang="cs-CZ" dirty="0" err="1" smtClean="0"/>
              <a:t>etiamsi</a:t>
            </a:r>
            <a:r>
              <a:rPr lang="cs-CZ" dirty="0" smtClean="0"/>
              <a:t> </a:t>
            </a:r>
            <a:r>
              <a:rPr lang="cs-CZ" dirty="0" err="1" smtClean="0"/>
              <a:t>eam</a:t>
            </a:r>
            <a:r>
              <a:rPr lang="cs-CZ" dirty="0" smtClean="0"/>
              <a:t> non </a:t>
            </a:r>
            <a:r>
              <a:rPr lang="cs-CZ" dirty="0" err="1" smtClean="0"/>
              <a:t>inveniat</a:t>
            </a:r>
            <a:r>
              <a:rPr lang="cs-CZ" dirty="0" smtClean="0"/>
              <a:t>, </a:t>
            </a:r>
            <a:r>
              <a:rPr lang="cs-CZ" dirty="0" err="1" smtClean="0"/>
              <a:t>beatus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; </a:t>
            </a:r>
            <a:r>
              <a:rPr lang="cs-CZ" dirty="0" err="1" smtClean="0"/>
              <a:t>totum</a:t>
            </a:r>
            <a:r>
              <a:rPr lang="cs-CZ" dirty="0" smtClean="0"/>
              <a:t> </a:t>
            </a:r>
            <a:r>
              <a:rPr lang="cs-CZ" dirty="0" err="1" smtClean="0"/>
              <a:t>enim</a:t>
            </a:r>
            <a:r>
              <a:rPr lang="cs-CZ" dirty="0" smtClean="0"/>
              <a:t> facit, </a:t>
            </a:r>
            <a:r>
              <a:rPr lang="cs-CZ" dirty="0" err="1" smtClean="0"/>
              <a:t>quod</a:t>
            </a:r>
            <a:r>
              <a:rPr lang="cs-CZ" dirty="0" smtClean="0"/>
              <a:t> </a:t>
            </a:r>
            <a:r>
              <a:rPr lang="cs-CZ" dirty="0" err="1" smtClean="0"/>
              <a:t>ut</a:t>
            </a:r>
            <a:r>
              <a:rPr lang="cs-CZ" dirty="0" smtClean="0"/>
              <a:t> </a:t>
            </a:r>
            <a:r>
              <a:rPr lang="cs-CZ" dirty="0" err="1" smtClean="0"/>
              <a:t>faciat</a:t>
            </a:r>
            <a:r>
              <a:rPr lang="cs-CZ" dirty="0" smtClean="0"/>
              <a:t>, </a:t>
            </a:r>
            <a:r>
              <a:rPr lang="cs-CZ" dirty="0" err="1" smtClean="0"/>
              <a:t>ita</a:t>
            </a:r>
            <a:r>
              <a:rPr lang="cs-CZ" dirty="0" smtClean="0"/>
              <a:t> </a:t>
            </a:r>
            <a:r>
              <a:rPr lang="cs-CZ" dirty="0" err="1" smtClean="0"/>
              <a:t>natus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„Dej, Pane, ať nalezneme pravdu, a když ji nalezneme, ať ji dále hledáme.“ (z nešpor)</a:t>
            </a:r>
          </a:p>
          <a:p>
            <a:endParaRPr lang="cs-CZ" dirty="0"/>
          </a:p>
        </p:txBody>
      </p:sp>
      <p:pic>
        <p:nvPicPr>
          <p:cNvPr id="9218" name="Picture 2" descr="C:\Users\Ladislav\Pictures\imagesIH1IAF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0"/>
            <a:ext cx="4857784" cy="3016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Cílem touhy je celek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i="1" dirty="0"/>
          </a:p>
        </p:txBody>
      </p:sp>
      <p:pic>
        <p:nvPicPr>
          <p:cNvPr id="10243" name="Picture 3" descr="C:\Users\Ladislav\Pictures\images9U6L30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6715172" cy="4753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Cílem touhy je celek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více jsou uspokojovány naše touhy, tím silněji se ukazuje, že toužíme po něčem větším</a:t>
            </a:r>
          </a:p>
          <a:p>
            <a:pPr>
              <a:buNone/>
            </a:pP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Cílem touhy je celek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1564958"/>
          </a:xfrm>
        </p:spPr>
        <p:txBody>
          <a:bodyPr/>
          <a:lstStyle/>
          <a:p>
            <a:r>
              <a:rPr lang="cs-CZ" dirty="0" smtClean="0"/>
              <a:t>Čím více jsou uspokojovány naše touhy, tím silněji se ukazuje, že toužíme po něčem větším</a:t>
            </a:r>
          </a:p>
          <a:p>
            <a:r>
              <a:rPr lang="cs-CZ" dirty="0" smtClean="0"/>
              <a:t>Neuspokojení po úspěchu nás odkazuje na nekonečno</a:t>
            </a:r>
          </a:p>
          <a:p>
            <a:endParaRPr lang="cs-CZ" dirty="0" smtClean="0"/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1268" name="Picture 4" descr="C:\Users\Ladislav\Pictures\images341HG3W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00438"/>
            <a:ext cx="5643602" cy="3160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svoboda?</a:t>
            </a:r>
            <a:endParaRPr lang="cs-CZ" dirty="0"/>
          </a:p>
        </p:txBody>
      </p:sp>
      <p:pic>
        <p:nvPicPr>
          <p:cNvPr id="12290" name="Picture 2" descr="C:\Users\Ladislav\Pictures\imagesM5LFN97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00485"/>
            <a:ext cx="7358114" cy="48964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1136330"/>
          </a:xfrm>
        </p:spPr>
        <p:txBody>
          <a:bodyPr/>
          <a:lstStyle/>
          <a:p>
            <a:r>
              <a:rPr lang="cs-CZ" b="1" i="1" dirty="0" smtClean="0"/>
              <a:t>Svoboda je schopnost být uspokojen pouze celkem, totalitou, úplností</a:t>
            </a:r>
            <a:endParaRPr lang="cs-CZ" dirty="0" smtClean="0"/>
          </a:p>
        </p:txBody>
      </p:sp>
      <p:pic>
        <p:nvPicPr>
          <p:cNvPr id="13314" name="Picture 2" descr="C:\Users\Ladislav\Pictures\bez názvu (2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946589"/>
            <a:ext cx="5357818" cy="3911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Svoboda je schopnost být uspokojen pouze celkem, totalitou, úplností</a:t>
            </a:r>
            <a:endParaRPr lang="cs-CZ" dirty="0" smtClean="0"/>
          </a:p>
          <a:p>
            <a:r>
              <a:rPr lang="cs-CZ" dirty="0" smtClean="0"/>
              <a:t>Svoboda je schopnost naprostého uspokojení, tedy schopnost k dokonalosti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Svoboda je schopnost být uspokojen pouze celkem, totalitou, úplností</a:t>
            </a:r>
            <a:endParaRPr lang="cs-CZ" dirty="0" smtClean="0"/>
          </a:p>
          <a:p>
            <a:r>
              <a:rPr lang="cs-CZ" dirty="0" smtClean="0"/>
              <a:t>Svoboda je schopnost naprostého uspokojení, tedy schopnost k dokonalosti</a:t>
            </a:r>
          </a:p>
          <a:p>
            <a:r>
              <a:rPr lang="cs-CZ" dirty="0" smtClean="0"/>
              <a:t>Jejím znakem je zakoušení vlastní ohraničenosti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3565222"/>
          </a:xfrm>
        </p:spPr>
        <p:txBody>
          <a:bodyPr/>
          <a:lstStyle/>
          <a:p>
            <a:r>
              <a:rPr lang="cs-CZ" b="1" i="1" dirty="0" smtClean="0"/>
              <a:t>Svoboda je schopnost být uspokojen pouze celkem, totalitou, úplností</a:t>
            </a:r>
            <a:endParaRPr lang="cs-CZ" dirty="0" smtClean="0"/>
          </a:p>
          <a:p>
            <a:r>
              <a:rPr lang="cs-CZ" dirty="0" smtClean="0"/>
              <a:t>Svoboda je schopnost naprostého uspokojení, tedy schopnost k dokonalosti</a:t>
            </a:r>
          </a:p>
          <a:p>
            <a:r>
              <a:rPr lang="cs-CZ" dirty="0" smtClean="0"/>
              <a:t>Jejím znakem je zakoušení vlastní ohraničenosti</a:t>
            </a:r>
          </a:p>
          <a:p>
            <a:r>
              <a:rPr lang="cs-CZ" b="1" i="1" dirty="0" smtClean="0"/>
              <a:t>Co je pro jedny neštěstím a marností lidské existence, je  pro jiné znamením velikosti lidské přirozenosti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4338" name="Picture 2" descr="C:\Users\Ladislav\Pictures\imagesARQHOPI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5048726"/>
            <a:ext cx="5715008" cy="18092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Podobenství o dvou synech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Kontext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svoboda?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Svoboda je schopnost být uspokojen pouze celkem, totalitou, úplností</a:t>
            </a:r>
            <a:endParaRPr lang="cs-CZ" dirty="0" smtClean="0"/>
          </a:p>
          <a:p>
            <a:r>
              <a:rPr lang="cs-CZ" dirty="0" smtClean="0"/>
              <a:t>Svoboda je schopnost naprostého uspokojení, tedy schopnost k dokonalosti</a:t>
            </a:r>
          </a:p>
          <a:p>
            <a:r>
              <a:rPr lang="cs-CZ" dirty="0" smtClean="0"/>
              <a:t>Jejím znakem je zakoušení vlastní ohraničenosti</a:t>
            </a:r>
          </a:p>
          <a:p>
            <a:r>
              <a:rPr lang="cs-CZ" b="1" i="1" dirty="0" smtClean="0"/>
              <a:t>Co je pro jedny neštěstím a marností lidské existence, je  pro jiné znamením velikosti lidské přirozenosti</a:t>
            </a:r>
          </a:p>
          <a:p>
            <a:r>
              <a:rPr lang="cs-CZ" dirty="0" smtClean="0"/>
              <a:t>Tuto nedostatečnost jsme schopni posoudit díky </a:t>
            </a:r>
            <a:r>
              <a:rPr lang="cs-CZ" b="1" dirty="0" smtClean="0"/>
              <a:t>srdci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Vraťme se k mladšímu synovi…</a:t>
            </a:r>
            <a:endParaRPr lang="cs-CZ" dirty="0"/>
          </a:p>
        </p:txBody>
      </p:sp>
      <p:pic>
        <p:nvPicPr>
          <p:cNvPr id="6146" name="Picture 2" descr="C:\Users\Ladislav\Pictures\imagesIWMJD3J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785982" y="0"/>
            <a:ext cx="1203830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Sv. Augustin, </a:t>
            </a:r>
            <a:r>
              <a:rPr lang="cs-CZ" dirty="0" err="1" smtClean="0"/>
              <a:t>Confessiones</a:t>
            </a:r>
            <a:r>
              <a:rPr lang="cs-CZ" dirty="0" smtClean="0"/>
              <a:t> 1: </a:t>
            </a:r>
            <a:r>
              <a:rPr lang="cs-CZ" dirty="0" err="1" smtClean="0"/>
              <a:t>Magnus</a:t>
            </a:r>
            <a:r>
              <a:rPr lang="cs-CZ" dirty="0" smtClean="0"/>
              <a:t> es, </a:t>
            </a:r>
            <a:r>
              <a:rPr lang="cs-CZ" dirty="0" err="1" smtClean="0"/>
              <a:t>Domine</a:t>
            </a:r>
            <a:r>
              <a:rPr lang="cs-CZ" dirty="0" smtClean="0"/>
              <a:t>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laudabilis</a:t>
            </a:r>
            <a:r>
              <a:rPr lang="cs-CZ" dirty="0" smtClean="0"/>
              <a:t> </a:t>
            </a:r>
            <a:r>
              <a:rPr lang="cs-CZ" dirty="0" err="1" smtClean="0"/>
              <a:t>valde</a:t>
            </a:r>
            <a:r>
              <a:rPr lang="cs-CZ" dirty="0" smtClean="0"/>
              <a:t>: </a:t>
            </a:r>
            <a:r>
              <a:rPr lang="cs-CZ" dirty="0" err="1" smtClean="0"/>
              <a:t>magna</a:t>
            </a:r>
            <a:r>
              <a:rPr lang="cs-CZ" dirty="0" smtClean="0"/>
              <a:t> </a:t>
            </a:r>
            <a:r>
              <a:rPr lang="cs-CZ" dirty="0" err="1" smtClean="0"/>
              <a:t>virtus</a:t>
            </a:r>
            <a:r>
              <a:rPr lang="cs-CZ" dirty="0" smtClean="0"/>
              <a:t> </a:t>
            </a:r>
            <a:r>
              <a:rPr lang="cs-CZ" dirty="0" err="1" smtClean="0"/>
              <a:t>tua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sapientiae</a:t>
            </a:r>
            <a:r>
              <a:rPr lang="cs-CZ" dirty="0" smtClean="0"/>
              <a:t> </a:t>
            </a:r>
            <a:r>
              <a:rPr lang="cs-CZ" dirty="0" err="1" smtClean="0"/>
              <a:t>tue</a:t>
            </a:r>
            <a:r>
              <a:rPr lang="cs-CZ" dirty="0" smtClean="0"/>
              <a:t> non </a:t>
            </a:r>
            <a:r>
              <a:rPr lang="cs-CZ" dirty="0" err="1" smtClean="0"/>
              <a:t>est</a:t>
            </a:r>
            <a:r>
              <a:rPr lang="cs-CZ" dirty="0" smtClean="0"/>
              <a:t> numeru.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laudare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vult</a:t>
            </a:r>
            <a:r>
              <a:rPr lang="cs-CZ" dirty="0" smtClean="0"/>
              <a:t> homo, </a:t>
            </a:r>
            <a:r>
              <a:rPr lang="cs-CZ" dirty="0" err="1" smtClean="0"/>
              <a:t>aliqua</a:t>
            </a:r>
            <a:r>
              <a:rPr lang="cs-CZ" dirty="0" smtClean="0"/>
              <a:t> </a:t>
            </a:r>
            <a:r>
              <a:rPr lang="cs-CZ" dirty="0" err="1" smtClean="0"/>
              <a:t>portio</a:t>
            </a:r>
            <a:r>
              <a:rPr lang="cs-CZ" dirty="0" smtClean="0"/>
              <a:t> </a:t>
            </a:r>
            <a:r>
              <a:rPr lang="cs-CZ" dirty="0" err="1" smtClean="0"/>
              <a:t>creaturae</a:t>
            </a:r>
            <a:r>
              <a:rPr lang="cs-CZ" dirty="0" smtClean="0"/>
              <a:t> </a:t>
            </a:r>
            <a:r>
              <a:rPr lang="cs-CZ" dirty="0" err="1" smtClean="0"/>
              <a:t>tuae</a:t>
            </a:r>
            <a:r>
              <a:rPr lang="cs-CZ" dirty="0" smtClean="0"/>
              <a:t>, </a:t>
            </a:r>
            <a:r>
              <a:rPr lang="cs-CZ" dirty="0" err="1" smtClean="0"/>
              <a:t>et</a:t>
            </a:r>
            <a:r>
              <a:rPr lang="cs-CZ" dirty="0" smtClean="0"/>
              <a:t> homo </a:t>
            </a:r>
            <a:r>
              <a:rPr lang="cs-CZ" dirty="0" err="1" smtClean="0"/>
              <a:t>circumferens</a:t>
            </a:r>
            <a:r>
              <a:rPr lang="cs-CZ" dirty="0" smtClean="0"/>
              <a:t> </a:t>
            </a:r>
            <a:r>
              <a:rPr lang="cs-CZ" dirty="0" err="1" smtClean="0"/>
              <a:t>mortalitatem</a:t>
            </a:r>
            <a:r>
              <a:rPr lang="cs-CZ" dirty="0" smtClean="0"/>
              <a:t> </a:t>
            </a:r>
            <a:r>
              <a:rPr lang="cs-CZ" dirty="0" err="1" smtClean="0"/>
              <a:t>suam</a:t>
            </a:r>
            <a:r>
              <a:rPr lang="cs-CZ" dirty="0" smtClean="0"/>
              <a:t>, </a:t>
            </a:r>
            <a:r>
              <a:rPr lang="cs-CZ" dirty="0" err="1" smtClean="0"/>
              <a:t>circumferens</a:t>
            </a:r>
            <a:r>
              <a:rPr lang="cs-CZ" dirty="0" smtClean="0"/>
              <a:t> testimonium </a:t>
            </a:r>
            <a:r>
              <a:rPr lang="cs-CZ" dirty="0" err="1" smtClean="0"/>
              <a:t>peccati</a:t>
            </a:r>
            <a:r>
              <a:rPr lang="cs-CZ" dirty="0" smtClean="0"/>
              <a:t> 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testimonium, </a:t>
            </a:r>
            <a:r>
              <a:rPr lang="cs-CZ" dirty="0" err="1" smtClean="0"/>
              <a:t>quia</a:t>
            </a:r>
            <a:r>
              <a:rPr lang="cs-CZ" dirty="0" smtClean="0"/>
              <a:t> </a:t>
            </a:r>
            <a:r>
              <a:rPr lang="cs-CZ" dirty="0" err="1" smtClean="0"/>
              <a:t>superbis</a:t>
            </a:r>
            <a:r>
              <a:rPr lang="cs-CZ" dirty="0" smtClean="0"/>
              <a:t> </a:t>
            </a:r>
            <a:r>
              <a:rPr lang="cs-CZ" dirty="0" err="1" smtClean="0"/>
              <a:t>resistis</a:t>
            </a:r>
            <a:r>
              <a:rPr lang="cs-CZ" dirty="0" smtClean="0"/>
              <a:t>: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tamen</a:t>
            </a:r>
            <a:r>
              <a:rPr lang="cs-CZ" dirty="0" smtClean="0"/>
              <a:t> </a:t>
            </a:r>
            <a:r>
              <a:rPr lang="cs-CZ" dirty="0" err="1" smtClean="0"/>
              <a:t>laudare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vult</a:t>
            </a:r>
            <a:r>
              <a:rPr lang="cs-CZ" dirty="0" smtClean="0"/>
              <a:t> homo, </a:t>
            </a:r>
            <a:r>
              <a:rPr lang="cs-CZ" dirty="0" err="1" smtClean="0"/>
              <a:t>aliqua</a:t>
            </a:r>
            <a:r>
              <a:rPr lang="cs-CZ" dirty="0" smtClean="0"/>
              <a:t> </a:t>
            </a:r>
            <a:r>
              <a:rPr lang="cs-CZ" dirty="0" err="1" smtClean="0"/>
              <a:t>portio</a:t>
            </a:r>
            <a:r>
              <a:rPr lang="cs-CZ" dirty="0" smtClean="0"/>
              <a:t> </a:t>
            </a:r>
            <a:r>
              <a:rPr lang="cs-CZ" dirty="0" err="1" smtClean="0"/>
              <a:t>creaturae</a:t>
            </a:r>
            <a:r>
              <a:rPr lang="cs-CZ" dirty="0" smtClean="0"/>
              <a:t> </a:t>
            </a:r>
            <a:r>
              <a:rPr lang="cs-CZ" dirty="0" err="1" smtClean="0"/>
              <a:t>tuae</a:t>
            </a:r>
            <a:r>
              <a:rPr lang="cs-CZ" dirty="0" smtClean="0"/>
              <a:t>. Tu excitans, </a:t>
            </a:r>
            <a:r>
              <a:rPr lang="cs-CZ" dirty="0" err="1" smtClean="0"/>
              <a:t>ut</a:t>
            </a:r>
            <a:r>
              <a:rPr lang="cs-CZ" dirty="0" smtClean="0"/>
              <a:t> </a:t>
            </a:r>
            <a:r>
              <a:rPr lang="cs-CZ" dirty="0" err="1" smtClean="0"/>
              <a:t>laudare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delectet</a:t>
            </a:r>
            <a:r>
              <a:rPr lang="cs-CZ" dirty="0" smtClean="0"/>
              <a:t>, </a:t>
            </a:r>
            <a:r>
              <a:rPr lang="cs-CZ" dirty="0" err="1" smtClean="0"/>
              <a:t>quia</a:t>
            </a:r>
            <a:r>
              <a:rPr lang="cs-CZ" dirty="0" smtClean="0"/>
              <a:t> </a:t>
            </a:r>
            <a:r>
              <a:rPr lang="cs-CZ" dirty="0" err="1" smtClean="0"/>
              <a:t>fecisti</a:t>
            </a:r>
            <a:r>
              <a:rPr lang="cs-CZ" dirty="0" smtClean="0"/>
              <a:t> nos ad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inquietum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</a:t>
            </a:r>
            <a:r>
              <a:rPr lang="cs-CZ" dirty="0" err="1" smtClean="0"/>
              <a:t>cor</a:t>
            </a:r>
            <a:r>
              <a:rPr lang="cs-CZ" dirty="0" smtClean="0"/>
              <a:t> </a:t>
            </a:r>
            <a:r>
              <a:rPr lang="cs-CZ" dirty="0" err="1" smtClean="0"/>
              <a:t>nostrum</a:t>
            </a:r>
            <a:r>
              <a:rPr lang="cs-CZ" dirty="0" smtClean="0"/>
              <a:t>, </a:t>
            </a:r>
            <a:r>
              <a:rPr lang="cs-CZ" dirty="0" err="1" smtClean="0"/>
              <a:t>donec</a:t>
            </a:r>
            <a:r>
              <a:rPr lang="cs-CZ" dirty="0" smtClean="0"/>
              <a:t> </a:t>
            </a:r>
            <a:r>
              <a:rPr lang="cs-CZ" dirty="0" err="1" smtClean="0"/>
              <a:t>requiescat</a:t>
            </a:r>
            <a:r>
              <a:rPr lang="cs-CZ" dirty="0" smtClean="0"/>
              <a:t> in </a:t>
            </a:r>
            <a:r>
              <a:rPr lang="cs-CZ" dirty="0" err="1" smtClean="0"/>
              <a:t>te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5362" name="Picture 2" descr="C:\Users\Ladislav\Pictures\imagesIH1IAF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1" y="0"/>
            <a:ext cx="4572000" cy="2839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svobody</a:t>
            </a:r>
            <a:endParaRPr lang="cs-CZ" dirty="0"/>
          </a:p>
        </p:txBody>
      </p:sp>
      <p:pic>
        <p:nvPicPr>
          <p:cNvPr id="6" name="Zástupný symbol pro obsah 5" descr="bez názvu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928802"/>
            <a:ext cx="5107630" cy="49291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29642" cy="9220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Kontakt s realitou probouzí úžas a touhu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pic>
        <p:nvPicPr>
          <p:cNvPr id="23555" name="Picture 3" descr="C:\Users\Ladislav\Pictures\images65833JS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428868"/>
            <a:ext cx="6858048" cy="4274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 s realitou probouzí úžas a touhu</a:t>
            </a:r>
          </a:p>
          <a:p>
            <a:pPr>
              <a:buNone/>
            </a:pPr>
            <a:r>
              <a:rPr lang="cs-CZ" dirty="0" smtClean="0"/>
              <a:t>	- jakákoli lidská schopnost, aby se uvedla do pohybu, musí být probuzena, provokována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 s realitou probouzí úžas a touhu</a:t>
            </a:r>
          </a:p>
          <a:p>
            <a:pPr>
              <a:buNone/>
            </a:pPr>
            <a:r>
              <a:rPr lang="cs-CZ" dirty="0" smtClean="0"/>
              <a:t>	- jakákoli lidská schopnost, aby se uvedla do pohybu, musí být probuzena, provokována</a:t>
            </a:r>
          </a:p>
          <a:p>
            <a:pPr>
              <a:buNone/>
            </a:pPr>
            <a:r>
              <a:rPr lang="cs-CZ" dirty="0" smtClean="0"/>
              <a:t>	- člověk je přirozeně přitahován krásou, dobrem, skutečností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 s realitou probouzí úžas a touhu</a:t>
            </a:r>
          </a:p>
          <a:p>
            <a:pPr>
              <a:buNone/>
            </a:pPr>
            <a:r>
              <a:rPr lang="cs-CZ" dirty="0" smtClean="0"/>
              <a:t>	- jakákoli lidská schopnost, aby se uvedla do pohybu, musí být probuzena, provokována</a:t>
            </a:r>
          </a:p>
          <a:p>
            <a:pPr>
              <a:buNone/>
            </a:pPr>
            <a:r>
              <a:rPr lang="cs-CZ" dirty="0" smtClean="0"/>
              <a:t>	- člověk je přirozeně přitahován krásou, dobrem, realitou</a:t>
            </a:r>
          </a:p>
          <a:p>
            <a:pPr>
              <a:buNone/>
            </a:pPr>
            <a:r>
              <a:rPr lang="cs-CZ" dirty="0" smtClean="0"/>
              <a:t>	- v setkání s realitou se dává do pohybu lidská svoboda: člověk musí odpovědět, rozhodnout se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 s realitou probouzí úžas a touhu</a:t>
            </a:r>
          </a:p>
          <a:p>
            <a:pPr>
              <a:buNone/>
            </a:pPr>
            <a:r>
              <a:rPr lang="cs-CZ" dirty="0" smtClean="0"/>
              <a:t>	- jakákoli lidská schopnost, aby se uvedla do pohybu, musí být probuzena, provokována</a:t>
            </a:r>
          </a:p>
          <a:p>
            <a:pPr>
              <a:buNone/>
            </a:pPr>
            <a:r>
              <a:rPr lang="cs-CZ" dirty="0" smtClean="0"/>
              <a:t>	- člověk je přirozeně přitahován krásou, dobrem, realitou</a:t>
            </a:r>
          </a:p>
          <a:p>
            <a:pPr>
              <a:buNone/>
            </a:pPr>
            <a:r>
              <a:rPr lang="cs-CZ" dirty="0" smtClean="0"/>
              <a:t>	- v setkání s realitou se dává do pohybu lidská svoboda: člověk musí odpovědět, rozhodnout se</a:t>
            </a:r>
          </a:p>
          <a:p>
            <a:pPr>
              <a:buNone/>
            </a:pPr>
            <a:r>
              <a:rPr lang="cs-CZ" dirty="0" smtClean="0"/>
              <a:t>	- na základě čeho? Na základě touhy jeho srdce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Kontakt s realitou probouzí úžas a touhu</a:t>
            </a:r>
          </a:p>
          <a:p>
            <a:pPr>
              <a:buNone/>
            </a:pPr>
            <a:r>
              <a:rPr lang="cs-CZ" dirty="0" smtClean="0"/>
              <a:t>	- jakákoli lidská schopnost, aby se uvedla do pohybu, musí být probuzena, provokována</a:t>
            </a:r>
          </a:p>
          <a:p>
            <a:pPr>
              <a:buNone/>
            </a:pPr>
            <a:r>
              <a:rPr lang="cs-CZ" dirty="0" smtClean="0"/>
              <a:t>	- člověk je přirozeně přitahován krásou, dobrem, realitou</a:t>
            </a:r>
          </a:p>
          <a:p>
            <a:pPr>
              <a:buNone/>
            </a:pPr>
            <a:r>
              <a:rPr lang="cs-CZ" dirty="0" smtClean="0"/>
              <a:t>	- v setkání s realitou se dává do pohybu lidská svoboda: člověk musí odpovědět, rozhodnout se</a:t>
            </a:r>
          </a:p>
          <a:p>
            <a:pPr>
              <a:buNone/>
            </a:pPr>
            <a:r>
              <a:rPr lang="cs-CZ" dirty="0" smtClean="0"/>
              <a:t>	- na základě čeho? Na základě touhy jeho srdce</a:t>
            </a:r>
          </a:p>
          <a:p>
            <a:pPr>
              <a:buNone/>
            </a:pPr>
            <a:r>
              <a:rPr lang="cs-CZ" dirty="0" smtClean="0"/>
              <a:t>	- schopnost volby má za cíl k něčemu (někomu) přilnout, což ho naplňuje a dělá více člověkem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459PX2C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60" y="0"/>
            <a:ext cx="9118340" cy="57150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KPNHP93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5578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pic>
        <p:nvPicPr>
          <p:cNvPr id="17410" name="Picture 2" descr="C:\Users\Ladislav\Pictures\imagesHF3NJOW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39"/>
            <a:ext cx="8643966" cy="4869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Základem lidské svobody je vztah k Tajemství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1493520"/>
          </a:xfrm>
        </p:spPr>
        <p:txBody>
          <a:bodyPr>
            <a:normAutofit/>
          </a:bodyPr>
          <a:lstStyle/>
          <a:p>
            <a:r>
              <a:rPr lang="cs-CZ" b="1" dirty="0" smtClean="0"/>
              <a:t>Základem lidské svobody je vztah k Tajemství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jak vysvětlit touhu člověka po plnosti, nekonečnu?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pic>
        <p:nvPicPr>
          <p:cNvPr id="18434" name="Picture 2" descr="C:\Users\Ladislav\Pictures\imagesCD390NR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911789"/>
            <a:ext cx="7500990" cy="3800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22079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Základem lidské svobody je vztah k Tajemství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jak vysvětlit touhu člověka po plnosti, nekonečnu?</a:t>
            </a:r>
          </a:p>
          <a:p>
            <a:pPr>
              <a:buNone/>
            </a:pPr>
            <a:r>
              <a:rPr lang="cs-CZ" dirty="0" smtClean="0"/>
              <a:t>	- člověk je přímým vztahem k Tajemství, které ho utváří</a:t>
            </a:r>
          </a:p>
          <a:p>
            <a:pPr>
              <a:buNone/>
            </a:pPr>
            <a:r>
              <a:rPr lang="cs-CZ" b="1" dirty="0" smtClean="0"/>
              <a:t>	</a:t>
            </a:r>
            <a:endParaRPr lang="cs-CZ" dirty="0"/>
          </a:p>
        </p:txBody>
      </p:sp>
      <p:pic>
        <p:nvPicPr>
          <p:cNvPr id="19458" name="Picture 2" descr="C:\Users\Ladislav\Pictures\images81R33U4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480" y="3929066"/>
            <a:ext cx="8194198" cy="254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227933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Základem lidské svobody je vztah k Tajemství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jak vysvětlit touhu člověka po plnosti, nekonečnu?</a:t>
            </a:r>
          </a:p>
          <a:p>
            <a:pPr>
              <a:buNone/>
            </a:pPr>
            <a:r>
              <a:rPr lang="cs-CZ" dirty="0" smtClean="0"/>
              <a:t>	- člověk je přímým vztahem k Tajemství, které ho utváří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omezená svoboda odkazuje na svobodu neomezenou</a:t>
            </a:r>
          </a:p>
          <a:p>
            <a:pPr>
              <a:buNone/>
            </a:pPr>
            <a:r>
              <a:rPr lang="cs-CZ" b="1" dirty="0" smtClean="0"/>
              <a:t>	</a:t>
            </a:r>
            <a:endParaRPr lang="cs-CZ" dirty="0"/>
          </a:p>
        </p:txBody>
      </p:sp>
      <p:pic>
        <p:nvPicPr>
          <p:cNvPr id="20482" name="Picture 2" descr="C:\Users\Ladislav\Pictures\imagesPKXXN6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7" y="3700163"/>
            <a:ext cx="5214943" cy="3157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Základem lidské svobody je vztah k Tajemství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jak vysvětlit touhu člověka po plnosti, nekonečnu?</a:t>
            </a:r>
          </a:p>
          <a:p>
            <a:pPr>
              <a:buNone/>
            </a:pPr>
            <a:r>
              <a:rPr lang="cs-CZ" dirty="0" smtClean="0"/>
              <a:t>	- člověk je přímým vztahem k Tajemství, které ho utváří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omezená svoboda odkazuje na svobodu neomezenou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člověk, obraz Boží, člověk, </a:t>
            </a:r>
            <a:r>
              <a:rPr lang="cs-CZ" i="1" dirty="0" err="1" smtClean="0"/>
              <a:t>capax</a:t>
            </a:r>
            <a:r>
              <a:rPr lang="cs-CZ" i="1" dirty="0" smtClean="0"/>
              <a:t> </a:t>
            </a:r>
            <a:r>
              <a:rPr lang="cs-CZ" i="1" dirty="0" err="1" smtClean="0"/>
              <a:t>Dei</a:t>
            </a:r>
            <a:endParaRPr lang="cs-CZ" i="1" dirty="0" smtClean="0"/>
          </a:p>
          <a:p>
            <a:pPr>
              <a:buNone/>
            </a:pPr>
            <a:r>
              <a:rPr lang="cs-CZ" b="1" i="1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Základem lidské svobody je vztah k Tajemství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jak vysvětlit touhu člověka po plnosti, nekonečnu?</a:t>
            </a:r>
          </a:p>
          <a:p>
            <a:pPr>
              <a:buNone/>
            </a:pPr>
            <a:r>
              <a:rPr lang="cs-CZ" dirty="0" smtClean="0"/>
              <a:t>	- člověk je přímým vztahem k Tajemství, které ho utváří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omezená svoboda odkazuje na svobodu neomezenou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člověk, obraz Boží, člověk, </a:t>
            </a:r>
            <a:r>
              <a:rPr lang="cs-CZ" i="1" dirty="0" err="1" smtClean="0"/>
              <a:t>capax</a:t>
            </a:r>
            <a:r>
              <a:rPr lang="cs-CZ" i="1" dirty="0" smtClean="0"/>
              <a:t> </a:t>
            </a:r>
            <a:r>
              <a:rPr lang="cs-CZ" i="1" dirty="0" err="1" smtClean="0"/>
              <a:t>Dei</a:t>
            </a:r>
            <a:endParaRPr lang="cs-CZ" i="1" dirty="0" smtClean="0"/>
          </a:p>
          <a:p>
            <a:pPr>
              <a:buNone/>
            </a:pPr>
            <a:r>
              <a:rPr lang="cs-CZ" b="1" i="1" dirty="0" smtClean="0"/>
              <a:t>	</a:t>
            </a:r>
            <a:r>
              <a:rPr lang="cs-CZ" i="1" dirty="0" smtClean="0"/>
              <a:t>- </a:t>
            </a:r>
            <a:r>
              <a:rPr lang="cs-CZ" dirty="0" smtClean="0"/>
              <a:t>jedině Nekonečné Tajemství může být odpovídajícím předmětem mé svobody</a:t>
            </a:r>
          </a:p>
          <a:p>
            <a:pPr>
              <a:buNone/>
            </a:pPr>
            <a:r>
              <a:rPr lang="cs-CZ" b="1" dirty="0" smtClean="0"/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Základem lidské svobody je vztah k Tajemství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jak vysvětlit touhu člověka po plnosti, nekonečnu?</a:t>
            </a:r>
          </a:p>
          <a:p>
            <a:pPr>
              <a:buNone/>
            </a:pPr>
            <a:r>
              <a:rPr lang="cs-CZ" dirty="0" smtClean="0"/>
              <a:t>	- člověk je přímým vztahem k Tajemství, které ho utváří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omezená svoboda odkazuje na svobodu neomezenou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člověk, obraz Boží, člověk, </a:t>
            </a:r>
            <a:r>
              <a:rPr lang="cs-CZ" i="1" dirty="0" err="1" smtClean="0"/>
              <a:t>capax</a:t>
            </a:r>
            <a:r>
              <a:rPr lang="cs-CZ" i="1" dirty="0" smtClean="0"/>
              <a:t> </a:t>
            </a:r>
            <a:r>
              <a:rPr lang="cs-CZ" i="1" dirty="0" err="1" smtClean="0"/>
              <a:t>Dei</a:t>
            </a:r>
            <a:endParaRPr lang="cs-CZ" i="1" dirty="0" smtClean="0"/>
          </a:p>
          <a:p>
            <a:pPr>
              <a:buNone/>
            </a:pPr>
            <a:r>
              <a:rPr lang="cs-CZ" b="1" i="1" dirty="0" smtClean="0"/>
              <a:t>	</a:t>
            </a:r>
            <a:r>
              <a:rPr lang="cs-CZ" i="1" dirty="0" smtClean="0"/>
              <a:t>- </a:t>
            </a:r>
            <a:r>
              <a:rPr lang="cs-CZ" dirty="0" smtClean="0"/>
              <a:t>jedině Nekonečné Tajemství může být odpovídajícím předmětem mé svobody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- jedině přijme-li marnotratný syn otce, je svobodný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118" y="0"/>
            <a:ext cx="6844525" cy="6844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agesODDL4QX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276341" cy="7143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Přítel, který svobodu umožňuje</a:t>
            </a:r>
            <a:endParaRPr lang="cs-CZ" dirty="0"/>
          </a:p>
        </p:txBody>
      </p:sp>
      <p:pic>
        <p:nvPicPr>
          <p:cNvPr id="4" name="Zástupný symbol pro obsah 3" descr="imagesTVEGA5L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944561"/>
            <a:ext cx="6500858" cy="49134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Přítel, který svobodu umožňuje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přilnout k Tajemství?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Přítel, který svobodu umožňuje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přilnout k Tajemství?</a:t>
            </a:r>
          </a:p>
          <a:p>
            <a:r>
              <a:rPr lang="cs-CZ" dirty="0" smtClean="0"/>
              <a:t>Svobodu můžeme darovat jedině milované osobě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Přítel, který svobodu umožňuje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186766" cy="1993586"/>
          </a:xfrm>
        </p:spPr>
        <p:txBody>
          <a:bodyPr>
            <a:noAutofit/>
          </a:bodyPr>
          <a:lstStyle/>
          <a:p>
            <a:r>
              <a:rPr lang="cs-CZ" dirty="0" smtClean="0"/>
              <a:t>Jak přilnout k Tajemství?</a:t>
            </a:r>
          </a:p>
          <a:p>
            <a:r>
              <a:rPr lang="cs-CZ" dirty="0" smtClean="0"/>
              <a:t>Svobodu můžeme darovat jedině milované osobě</a:t>
            </a:r>
          </a:p>
          <a:p>
            <a:r>
              <a:rPr lang="cs-CZ" dirty="0" smtClean="0"/>
              <a:t>V Ježíšovi se Tajemství stalo citově přitažlivou přítomností</a:t>
            </a:r>
          </a:p>
        </p:txBody>
      </p:sp>
      <p:pic>
        <p:nvPicPr>
          <p:cNvPr id="21506" name="Picture 2" descr="C:\Users\Ladislav\Pictures\imagesNYGM00Q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3131" y="3429000"/>
            <a:ext cx="4595567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Přítel, který svobodu umožňuje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přilnout k Tajemství?</a:t>
            </a:r>
          </a:p>
          <a:p>
            <a:r>
              <a:rPr lang="cs-CZ" dirty="0" smtClean="0"/>
              <a:t>Svobodu můžeme darovat jedině milované osobě</a:t>
            </a:r>
          </a:p>
          <a:p>
            <a:r>
              <a:rPr lang="cs-CZ" dirty="0" smtClean="0"/>
              <a:t>V Ježíšovi se Tajemství stalo citově přitažlivou přítomností</a:t>
            </a:r>
          </a:p>
          <a:p>
            <a:r>
              <a:rPr lang="cs-CZ" dirty="0" smtClean="0"/>
              <a:t>Ježíš dovoluje, abychom se do něj zamilovali a zakusili svobodu; vzbuzuje v nás touhu po úplnosti a nekonečnu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Přítel, který svobodu umožňuje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přilnout k Tajemství?</a:t>
            </a:r>
          </a:p>
          <a:p>
            <a:r>
              <a:rPr lang="cs-CZ" dirty="0" smtClean="0"/>
              <a:t>Svobodu můžeme darovat jedině milované osobě</a:t>
            </a:r>
          </a:p>
          <a:p>
            <a:r>
              <a:rPr lang="cs-CZ" dirty="0" smtClean="0"/>
              <a:t>V Ježíšovi se Tajemství stalo citově přitažlivou přítomností</a:t>
            </a:r>
          </a:p>
          <a:p>
            <a:r>
              <a:rPr lang="cs-CZ" dirty="0" smtClean="0"/>
              <a:t>Ježíš dovoluje, abychom se do něj zamilovali a zakusili svobodu; vzbuzuje v nás touhu po úplnosti a nekonečnu</a:t>
            </a:r>
          </a:p>
          <a:p>
            <a:r>
              <a:rPr lang="cs-CZ" dirty="0" smtClean="0"/>
              <a:t>Proč? Ježíš je člověkem plným Boha, který zcela přijal to, že náleží Tajemství, Otci.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Přítel, který svobodu umožňuje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přilnout k Tajemství?</a:t>
            </a:r>
          </a:p>
          <a:p>
            <a:r>
              <a:rPr lang="cs-CZ" dirty="0" smtClean="0"/>
              <a:t>Svobodu můžeme darovat jedině milované osobě</a:t>
            </a:r>
          </a:p>
          <a:p>
            <a:r>
              <a:rPr lang="cs-CZ" dirty="0" smtClean="0"/>
              <a:t>V Ježíšovi se Tajemství stalo citově přitažlivou přítomností</a:t>
            </a:r>
          </a:p>
          <a:p>
            <a:r>
              <a:rPr lang="cs-CZ" dirty="0" smtClean="0"/>
              <a:t>Ježíš dovoluje, abychom se do něj zamilovali a zakusili svobodu; vzbuzuje v nás touhu po úplnosti a nekonečnu</a:t>
            </a:r>
          </a:p>
          <a:p>
            <a:r>
              <a:rPr lang="cs-CZ" dirty="0" smtClean="0"/>
              <a:t>Proč? Ježíš je člověkem plným Boha, který zcela přijal to, že náleží Tajemství, Otci.</a:t>
            </a:r>
          </a:p>
          <a:p>
            <a:r>
              <a:rPr lang="cs-CZ" dirty="0" smtClean="0"/>
              <a:t>Otec v podobenství je Ježíš a syn v něm nachází ztracenou svobodu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Ladislav\Pictures\imagesNYGM00Q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9269" y="-74604"/>
            <a:ext cx="9291119" cy="69326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940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imagesI67DUBT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296" y="0"/>
            <a:ext cx="5789951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</TotalTime>
  <Words>1263</Words>
  <Application>Microsoft Office PowerPoint</Application>
  <PresentationFormat>Předvádění na obrazovce (4:3)</PresentationFormat>
  <Paragraphs>315</Paragraphs>
  <Slides>87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87</vt:i4>
      </vt:variant>
    </vt:vector>
  </HeadingPairs>
  <TitlesOfParts>
    <vt:vector size="91" baseType="lpstr">
      <vt:lpstr>Calibri</vt:lpstr>
      <vt:lpstr>Constantia</vt:lpstr>
      <vt:lpstr>Wingdings 2</vt:lpstr>
      <vt:lpstr>Tok</vt:lpstr>
      <vt:lpstr>Prezentace aplikace PowerPoint</vt:lpstr>
      <vt:lpstr>Prezentace aplikace PowerPoint</vt:lpstr>
      <vt:lpstr>O vnitřní svobodě</vt:lpstr>
      <vt:lpstr>Prezentace aplikace PowerPoint</vt:lpstr>
      <vt:lpstr>Prezentace aplikace PowerPoint</vt:lpstr>
      <vt:lpstr>Podobenství o dvou synech</vt:lpstr>
      <vt:lpstr>Prezentace aplikace PowerPoint</vt:lpstr>
      <vt:lpstr>Prezentace aplikace PowerPoint</vt:lpstr>
      <vt:lpstr>Prezentace aplikace PowerPoint</vt:lpstr>
      <vt:lpstr>Podobenství o dvou synech</vt:lpstr>
      <vt:lpstr>Svoboda jako odmítání závazků</vt:lpstr>
      <vt:lpstr>Svoboda jako odmítání závazků</vt:lpstr>
      <vt:lpstr>Svoboda jako odmítání závazků</vt:lpstr>
      <vt:lpstr>Svoboda jako odmítání závazků</vt:lpstr>
      <vt:lpstr>Svoboda jako odmítání závazků</vt:lpstr>
      <vt:lpstr>Svoboda jako odmítání závazků</vt:lpstr>
      <vt:lpstr>Mladší syn: kouzlo autonomie</vt:lpstr>
      <vt:lpstr>Mladší syn: kouzlo autonomie</vt:lpstr>
      <vt:lpstr>Mladší syn: kouzlo autonomie</vt:lpstr>
      <vt:lpstr>Mladší syn: kouzlo autonomie</vt:lpstr>
      <vt:lpstr>Mladší syn: kouzlo autonomie</vt:lpstr>
      <vt:lpstr>Mladší syn: kouzlo autonomie</vt:lpstr>
      <vt:lpstr>Mladší syn: kouzlo autonomie</vt:lpstr>
      <vt:lpstr>Mladší syn: kouzlo autonomie</vt:lpstr>
      <vt:lpstr>Mladší syn: kouzlo autonomie</vt:lpstr>
      <vt:lpstr>Prezentace aplikace PowerPoint</vt:lpstr>
      <vt:lpstr>Starší syn: zatrpklý otrok</vt:lpstr>
      <vt:lpstr>Starší syn: zatrpklý otrok</vt:lpstr>
      <vt:lpstr>Starší syn: zatrpklý otrok</vt:lpstr>
      <vt:lpstr>Starší syn: zatrpklý otrok</vt:lpstr>
      <vt:lpstr>Starší syn: zatrpklý otrok</vt:lpstr>
      <vt:lpstr>Starší syn: zatrpklý otrok</vt:lpstr>
      <vt:lpstr>Starší syn: zatrpklý otrok</vt:lpstr>
      <vt:lpstr>Prezentace aplikace PowerPoint</vt:lpstr>
      <vt:lpstr>Vraťme se k mladšímu synovi…</vt:lpstr>
      <vt:lpstr>Vraťme se k mladšímu synovi…</vt:lpstr>
      <vt:lpstr>Vraťme se k mladšímu synovi…</vt:lpstr>
      <vt:lpstr>Vraťme se k mladšímu synovi…</vt:lpstr>
      <vt:lpstr>Vraťme se k mladšímu synovi…</vt:lpstr>
      <vt:lpstr>Prezentace aplikace PowerPoint</vt:lpstr>
      <vt:lpstr>Vraťme se k mladšímu synovi…</vt:lpstr>
      <vt:lpstr>Prezentace aplikace PowerPoint</vt:lpstr>
      <vt:lpstr>Vraťme se k mladšímu synovi…</vt:lpstr>
      <vt:lpstr>Prezentace aplikace PowerPoint</vt:lpstr>
      <vt:lpstr>Co je svoboda?</vt:lpstr>
      <vt:lpstr>Co je svoboda?</vt:lpstr>
      <vt:lpstr>Co je svoboda?</vt:lpstr>
      <vt:lpstr>Co je svoboda?</vt:lpstr>
      <vt:lpstr>Co je svoboda?</vt:lpstr>
      <vt:lpstr>Co je svoboda?</vt:lpstr>
      <vt:lpstr>Prezentace aplikace PowerPoint</vt:lpstr>
      <vt:lpstr>Cílem touhy je celek</vt:lpstr>
      <vt:lpstr>Cílem touhy je celek</vt:lpstr>
      <vt:lpstr>Cílem touhy je celek</vt:lpstr>
      <vt:lpstr>Co je tedy svoboda?</vt:lpstr>
      <vt:lpstr>Co je tedy svoboda?</vt:lpstr>
      <vt:lpstr>Co je tedy svoboda?</vt:lpstr>
      <vt:lpstr>Co je tedy svoboda?</vt:lpstr>
      <vt:lpstr>Co je tedy svoboda?</vt:lpstr>
      <vt:lpstr>Co je tedy svoboda?</vt:lpstr>
      <vt:lpstr>Vraťme se k mladšímu synovi…</vt:lpstr>
      <vt:lpstr>Prezentace aplikace PowerPoint</vt:lpstr>
      <vt:lpstr>Cesta svobody</vt:lpstr>
      <vt:lpstr>Cesta svobody</vt:lpstr>
      <vt:lpstr>Cesta svobody</vt:lpstr>
      <vt:lpstr>Cesta svobody</vt:lpstr>
      <vt:lpstr>Cesta svobody</vt:lpstr>
      <vt:lpstr>Cesta svobody</vt:lpstr>
      <vt:lpstr>Cesta svobody</vt:lpstr>
      <vt:lpstr>Prezentace aplikace PowerPoint</vt:lpstr>
      <vt:lpstr>Vztah k Tajemství</vt:lpstr>
      <vt:lpstr>Vztah k Tajemství</vt:lpstr>
      <vt:lpstr>Vztah k Tajemství</vt:lpstr>
      <vt:lpstr>Vztah k Tajemství</vt:lpstr>
      <vt:lpstr>Vztah k Tajemství</vt:lpstr>
      <vt:lpstr>Vztah k Tajemství</vt:lpstr>
      <vt:lpstr>Vztah k Tajemství</vt:lpstr>
      <vt:lpstr>Vztah k Tajemství</vt:lpstr>
      <vt:lpstr>Prezentace aplikace PowerPoint</vt:lpstr>
      <vt:lpstr>Přítel, který svobodu umožňuje</vt:lpstr>
      <vt:lpstr>Přítel, který svobodu umožňuje</vt:lpstr>
      <vt:lpstr>Přítel, který svobodu umožňuje</vt:lpstr>
      <vt:lpstr>Přítel, který svobodu umožňuje</vt:lpstr>
      <vt:lpstr>Přítel, který svobodu umožňuje</vt:lpstr>
      <vt:lpstr>Přítel, který svobodu umožňuje</vt:lpstr>
      <vt:lpstr>Přítel, který svobodu umožňuje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vnitřní svobodě</dc:title>
  <dc:creator>Ladislav Heryan</dc:creator>
  <cp:lastModifiedBy>Účet Microsoft</cp:lastModifiedBy>
  <cp:revision>41</cp:revision>
  <dcterms:created xsi:type="dcterms:W3CDTF">2014-05-21T07:23:14Z</dcterms:created>
  <dcterms:modified xsi:type="dcterms:W3CDTF">2020-12-08T08:10:54Z</dcterms:modified>
</cp:coreProperties>
</file>