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90" r:id="rId19"/>
    <p:sldId id="275" r:id="rId20"/>
    <p:sldId id="291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8BE65-030C-4062-A6C3-46A6776BA1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5879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49DD8-FC96-4A57-9F50-3140B04434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248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Evangelium podle </a:t>
            </a:r>
            <a:r>
              <a:rPr lang="cs-CZ" dirty="0" err="1" smtClean="0"/>
              <a:t>lukáše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Biblistika, </a:t>
            </a:r>
            <a:r>
              <a:rPr lang="cs-CZ" dirty="0" smtClean="0"/>
              <a:t>9. </a:t>
            </a:r>
            <a:r>
              <a:rPr lang="cs-CZ" dirty="0"/>
              <a:t>přednáška</a:t>
            </a:r>
          </a:p>
        </p:txBody>
      </p:sp>
    </p:spTree>
    <p:extLst>
      <p:ext uri="{BB962C8B-B14F-4D97-AF65-F5344CB8AC3E}">
        <p14:creationId xmlns:p14="http://schemas.microsoft.com/office/powerpoint/2010/main" val="293011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a) dějiny jako dějiny spásy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dirty="0"/>
              <a:t>Lukáš Ježíšovu událost zařazuje do dějin světa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V dějinách se odvíjí Boží plán spásy</a:t>
            </a:r>
          </a:p>
          <a:p>
            <a:pPr marL="0" indent="0" eaLnBrk="1" hangingPunct="1">
              <a:buNone/>
              <a:defRPr/>
            </a:pPr>
            <a:r>
              <a:rPr lang="cs-CZ" altLang="cs-CZ" dirty="0" err="1"/>
              <a:t>Dvojdílo</a:t>
            </a:r>
            <a:r>
              <a:rPr lang="cs-CZ" altLang="cs-CZ" dirty="0"/>
              <a:t> evangelia a Skutků apoštolů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„Dnešek období spásy“</a:t>
            </a:r>
          </a:p>
        </p:txBody>
      </p:sp>
      <p:pic>
        <p:nvPicPr>
          <p:cNvPr id="12292" name="Picture 6" descr="st_luk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30131" y="0"/>
            <a:ext cx="4561869" cy="68386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42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876" y="94333"/>
            <a:ext cx="109728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cs-CZ" altLang="cs-CZ" dirty="0" smtClean="0"/>
              <a:t>b) christologie </a:t>
            </a:r>
            <a:r>
              <a:rPr lang="cs-CZ" altLang="cs-CZ" dirty="0" err="1" smtClean="0"/>
              <a:t>evanglia</a:t>
            </a:r>
            <a:endParaRPr lang="cs-CZ" altLang="cs-CZ" dirty="0" smtClean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759719" y="1331666"/>
            <a:ext cx="5384800" cy="4495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dirty="0"/>
              <a:t>Ježíš – Spasitel chudých 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Pastýři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Ženy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Chudí (materiálně i morálně)</a:t>
            </a:r>
          </a:p>
        </p:txBody>
      </p:sp>
      <p:pic>
        <p:nvPicPr>
          <p:cNvPr id="13316" name="Picture 6" descr="5vault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58401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06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altLang="cs-CZ" sz="4000"/>
              <a:t>c) církev</a:t>
            </a:r>
            <a:br>
              <a:rPr lang="cs-CZ" altLang="cs-CZ" sz="4000"/>
            </a:br>
            <a:endParaRPr lang="cs-CZ" altLang="cs-CZ" sz="400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cs-CZ" altLang="cs-CZ" dirty="0"/>
              <a:t>Církev pokračování pravého Izraele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Symbolem pravého Izraele je chrám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Církev jako pravá pokračovatelka synagogy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Křesťanská víra naplněním víry Izraele</a:t>
            </a:r>
          </a:p>
        </p:txBody>
      </p:sp>
      <p:pic>
        <p:nvPicPr>
          <p:cNvPr id="14340" name="Picture 6" descr="st_luk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6107" y="19227"/>
            <a:ext cx="5065893" cy="68387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9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60350"/>
            <a:ext cx="8229600" cy="11430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cs-CZ" altLang="cs-CZ" sz="4000"/>
              <a:t>d) „konec časů“: </a:t>
            </a:r>
            <a:br>
              <a:rPr lang="cs-CZ" altLang="cs-CZ" sz="4000"/>
            </a:br>
            <a:r>
              <a:rPr lang="cs-CZ" altLang="cs-CZ" sz="4000"/>
              <a:t>čas Ducha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520511" y="1663700"/>
            <a:ext cx="4038600" cy="4495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dirty="0"/>
              <a:t>Hlavní problém: zpoždění Kristova příchodu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U </a:t>
            </a:r>
            <a:r>
              <a:rPr lang="cs-CZ" altLang="cs-CZ" dirty="0" err="1"/>
              <a:t>Lk</a:t>
            </a:r>
            <a:r>
              <a:rPr lang="cs-CZ" altLang="cs-CZ" dirty="0"/>
              <a:t> tedy období Ducha, který vede církev</a:t>
            </a:r>
          </a:p>
        </p:txBody>
      </p:sp>
      <p:pic>
        <p:nvPicPr>
          <p:cNvPr id="15364" name="Picture 6" descr="1701gre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525037" cy="68530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92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6365" y="274637"/>
            <a:ext cx="11015730" cy="14938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dirty="0"/>
              <a:t>e) Ježíš – </a:t>
            </a:r>
            <a:r>
              <a:rPr lang="cs-CZ" altLang="cs-CZ" sz="4000" dirty="0" smtClean="0"/>
              <a:t>zjevení </a:t>
            </a:r>
            <a:br>
              <a:rPr lang="cs-CZ" altLang="cs-CZ" sz="4000" dirty="0" smtClean="0"/>
            </a:br>
            <a:r>
              <a:rPr lang="cs-CZ" altLang="cs-CZ" sz="4000" dirty="0" smtClean="0"/>
              <a:t>Božího </a:t>
            </a:r>
            <a:r>
              <a:rPr lang="cs-CZ" altLang="cs-CZ" sz="4000" dirty="0"/>
              <a:t>milosrdenství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6365" y="2043111"/>
            <a:ext cx="4043363" cy="492442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r>
              <a:rPr lang="cs-CZ" altLang="cs-CZ" sz="2600" dirty="0" err="1"/>
              <a:t>Lk</a:t>
            </a:r>
            <a:r>
              <a:rPr lang="cs-CZ" altLang="cs-CZ" sz="2600" dirty="0"/>
              <a:t> 4,14-40: dnes se splnilo toto Písmo</a:t>
            </a:r>
          </a:p>
          <a:p>
            <a:pPr marL="0" indent="0" eaLnBrk="1" hangingPunct="1">
              <a:buNone/>
              <a:defRPr/>
            </a:pPr>
            <a:r>
              <a:rPr lang="cs-CZ" altLang="cs-CZ" sz="2600" dirty="0"/>
              <a:t>Boží spása skutečností</a:t>
            </a:r>
          </a:p>
          <a:p>
            <a:pPr marL="0" indent="0" eaLnBrk="1" hangingPunct="1">
              <a:buNone/>
              <a:defRPr/>
            </a:pPr>
            <a:r>
              <a:rPr lang="cs-CZ" altLang="cs-CZ" sz="2600" dirty="0"/>
              <a:t>„Milostivé léto“</a:t>
            </a:r>
          </a:p>
          <a:p>
            <a:pPr marL="0" indent="0" eaLnBrk="1" hangingPunct="1">
              <a:buNone/>
              <a:defRPr/>
            </a:pPr>
            <a:r>
              <a:rPr lang="cs-CZ" altLang="cs-CZ" sz="2600" dirty="0"/>
              <a:t>Ježíš je „Boží dobrotou a láskou k lidem“ (srov. </a:t>
            </a:r>
            <a:r>
              <a:rPr lang="cs-CZ" altLang="cs-CZ" sz="2600" dirty="0" err="1"/>
              <a:t>Tt</a:t>
            </a:r>
            <a:r>
              <a:rPr lang="cs-CZ" altLang="cs-CZ" sz="2600" dirty="0"/>
              <a:t> 3,4)</a:t>
            </a:r>
          </a:p>
          <a:p>
            <a:pPr marL="0" indent="0" eaLnBrk="1" hangingPunct="1">
              <a:buNone/>
              <a:defRPr/>
            </a:pPr>
            <a:r>
              <a:rPr lang="cs-CZ" altLang="cs-CZ" sz="2600" dirty="0"/>
              <a:t>Vše lze vyčíst z toho, jak Ježíš jedná s lidmi na okraji společnosti</a:t>
            </a:r>
            <a:r>
              <a:rPr lang="cs-CZ" altLang="cs-CZ" sz="2800" dirty="0"/>
              <a:t> </a:t>
            </a:r>
          </a:p>
        </p:txBody>
      </p:sp>
      <p:pic>
        <p:nvPicPr>
          <p:cNvPr id="16388" name="Picture 6" descr="st_luk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2525" y="0"/>
            <a:ext cx="5530791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3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 Lukášovým evangeliem se velmi často setkáváme ve výtvarném umění. Ono je jednou z cest porozumění kořenům naší společnosti, ovšem bez znalosti evangelia se jeho poselství může stát nesrozumitelným. I zde se před čtenářem, který chce pochopit sám sebe a dobu v prostoru, ve kterém žije, </a:t>
            </a:r>
            <a:r>
              <a:rPr lang="cs-CZ" smtClean="0"/>
              <a:t>může otevřít </a:t>
            </a:r>
            <a:r>
              <a:rPr lang="cs-CZ" dirty="0"/>
              <a:t>úžasná perspektiva.</a:t>
            </a:r>
          </a:p>
        </p:txBody>
      </p:sp>
    </p:spTree>
    <p:extLst>
      <p:ext uri="{BB962C8B-B14F-4D97-AF65-F5344CB8AC3E}">
        <p14:creationId xmlns:p14="http://schemas.microsoft.com/office/powerpoint/2010/main" val="24987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2249487"/>
            <a:ext cx="10552605" cy="1710722"/>
          </a:xfrm>
        </p:spPr>
        <p:txBody>
          <a:bodyPr/>
          <a:lstStyle/>
          <a:p>
            <a:r>
              <a:rPr lang="cs-CZ" dirty="0" smtClean="0"/>
              <a:t>Příklad textu: ježíš a hříšnice, </a:t>
            </a:r>
            <a:r>
              <a:rPr lang="cs-CZ" altLang="cs-CZ" dirty="0" err="1" smtClean="0"/>
              <a:t>L</a:t>
            </a:r>
            <a:r>
              <a:rPr lang="cs-CZ" altLang="cs-CZ" cap="none" dirty="0" err="1" smtClean="0"/>
              <a:t>k</a:t>
            </a:r>
            <a:r>
              <a:rPr lang="cs-CZ" altLang="cs-CZ" dirty="0" smtClean="0"/>
              <a:t> </a:t>
            </a:r>
            <a:r>
              <a:rPr lang="cs-CZ" altLang="cs-CZ" dirty="0"/>
              <a:t>7,36-50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43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-171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cs-CZ" altLang="cs-CZ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0945" y="1429556"/>
            <a:ext cx="10500193" cy="676140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cs-CZ" b="1" dirty="0"/>
              <a:t>7</a:t>
            </a:r>
            <a:r>
              <a:rPr lang="en-US" altLang="cs-CZ" dirty="0"/>
              <a:t> </a:t>
            </a:r>
            <a:r>
              <a:rPr lang="en-US" altLang="cs-CZ" baseline="30000" dirty="0"/>
              <a:t>36</a:t>
            </a:r>
            <a:r>
              <a:rPr lang="en-US" altLang="cs-CZ" dirty="0"/>
              <a:t> </a:t>
            </a:r>
            <a:r>
              <a:rPr lang="en-US" altLang="cs-CZ" dirty="0" err="1"/>
              <a:t>Jeden</a:t>
            </a:r>
            <a:r>
              <a:rPr lang="en-US" altLang="cs-CZ" dirty="0"/>
              <a:t> z </a:t>
            </a:r>
            <a:r>
              <a:rPr lang="en-US" altLang="cs-CZ" dirty="0" err="1"/>
              <a:t>farizeů</a:t>
            </a:r>
            <a:r>
              <a:rPr lang="en-US" altLang="cs-CZ" dirty="0"/>
              <a:t> </a:t>
            </a:r>
            <a:r>
              <a:rPr lang="en-US" altLang="cs-CZ" dirty="0" err="1"/>
              <a:t>pozval</a:t>
            </a:r>
            <a:r>
              <a:rPr lang="en-US" altLang="cs-CZ" dirty="0"/>
              <a:t> </a:t>
            </a:r>
            <a:r>
              <a:rPr lang="en-US" altLang="cs-CZ" dirty="0" err="1"/>
              <a:t>Ježíše</a:t>
            </a:r>
            <a:r>
              <a:rPr lang="en-US" altLang="cs-CZ" dirty="0"/>
              <a:t> k </a:t>
            </a:r>
            <a:r>
              <a:rPr lang="en-US" altLang="cs-CZ" dirty="0" err="1"/>
              <a:t>jídlu</a:t>
            </a:r>
            <a:r>
              <a:rPr lang="en-US" altLang="cs-CZ" dirty="0"/>
              <a:t>. 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	</a:t>
            </a:r>
            <a:r>
              <a:rPr lang="en-US" altLang="cs-CZ" dirty="0" err="1"/>
              <a:t>Vešel</a:t>
            </a:r>
            <a:r>
              <a:rPr lang="en-US" altLang="cs-CZ" dirty="0"/>
              <a:t> </a:t>
            </a:r>
            <a:r>
              <a:rPr lang="en-US" altLang="cs-CZ" dirty="0" err="1"/>
              <a:t>tedy</a:t>
            </a:r>
            <a:r>
              <a:rPr lang="en-US" altLang="cs-CZ" dirty="0"/>
              <a:t> do </a:t>
            </a:r>
            <a:r>
              <a:rPr lang="en-US" altLang="cs-CZ" dirty="0" err="1"/>
              <a:t>domu</a:t>
            </a:r>
            <a:r>
              <a:rPr lang="en-US" altLang="cs-CZ" dirty="0"/>
              <a:t> </a:t>
            </a:r>
            <a:r>
              <a:rPr lang="en-US" altLang="cs-CZ" dirty="0" err="1"/>
              <a:t>toho</a:t>
            </a:r>
            <a:r>
              <a:rPr lang="en-US" altLang="cs-CZ" dirty="0"/>
              <a:t> </a:t>
            </a:r>
            <a:r>
              <a:rPr lang="en-US" altLang="cs-CZ" dirty="0" err="1"/>
              <a:t>farizea</a:t>
            </a:r>
            <a:r>
              <a:rPr lang="en-US" altLang="cs-CZ" dirty="0"/>
              <a:t> a </a:t>
            </a:r>
            <a:r>
              <a:rPr lang="en-US" altLang="cs-CZ" dirty="0" err="1"/>
              <a:t>posadil</a:t>
            </a:r>
            <a:r>
              <a:rPr lang="en-US" altLang="cs-CZ" dirty="0"/>
              <a:t> se </a:t>
            </a:r>
            <a:r>
              <a:rPr lang="en-US" altLang="cs-CZ" dirty="0" err="1"/>
              <a:t>ke</a:t>
            </a:r>
            <a:r>
              <a:rPr lang="en-US" altLang="cs-CZ" dirty="0"/>
              <a:t> </a:t>
            </a:r>
            <a:r>
              <a:rPr lang="en-US" altLang="cs-CZ" dirty="0" err="1"/>
              <a:t>stolu</a:t>
            </a:r>
            <a:r>
              <a:rPr lang="en-US" altLang="cs-CZ" dirty="0"/>
              <a:t>. 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cs-CZ" baseline="30000" dirty="0"/>
              <a:t>37</a:t>
            </a:r>
            <a:r>
              <a:rPr lang="en-US" altLang="cs-CZ" dirty="0"/>
              <a:t> V tom </a:t>
            </a:r>
            <a:r>
              <a:rPr lang="en-US" altLang="cs-CZ" dirty="0" err="1"/>
              <a:t>městě</a:t>
            </a:r>
            <a:r>
              <a:rPr lang="en-US" altLang="cs-CZ" dirty="0"/>
              <a:t> </a:t>
            </a:r>
            <a:r>
              <a:rPr lang="en-US" altLang="cs-CZ" dirty="0" err="1"/>
              <a:t>byla</a:t>
            </a:r>
            <a:r>
              <a:rPr lang="en-US" altLang="cs-CZ" dirty="0"/>
              <a:t> </a:t>
            </a:r>
            <a:r>
              <a:rPr lang="en-US" altLang="cs-CZ" dirty="0" err="1"/>
              <a:t>žena</a:t>
            </a:r>
            <a:r>
              <a:rPr lang="en-US" altLang="cs-CZ" dirty="0"/>
              <a:t> </a:t>
            </a:r>
            <a:r>
              <a:rPr lang="en-US" altLang="cs-CZ" dirty="0" err="1"/>
              <a:t>hříšnice</a:t>
            </a:r>
            <a:r>
              <a:rPr lang="en-US" altLang="cs-CZ" dirty="0"/>
              <a:t>. 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	</a:t>
            </a:r>
            <a:r>
              <a:rPr lang="en-US" altLang="cs-CZ" dirty="0" err="1"/>
              <a:t>Jakmile</a:t>
            </a:r>
            <a:r>
              <a:rPr lang="en-US" altLang="cs-CZ" dirty="0"/>
              <a:t> se </a:t>
            </a:r>
            <a:r>
              <a:rPr lang="en-US" altLang="cs-CZ" dirty="0" err="1"/>
              <a:t>dověděla</a:t>
            </a:r>
            <a:r>
              <a:rPr lang="en-US" altLang="cs-CZ" dirty="0"/>
              <a:t>, </a:t>
            </a:r>
            <a:r>
              <a:rPr lang="en-US" altLang="cs-CZ" dirty="0" err="1"/>
              <a:t>že</a:t>
            </a:r>
            <a:r>
              <a:rPr lang="en-US" altLang="cs-CZ" dirty="0"/>
              <a:t> </a:t>
            </a:r>
            <a:r>
              <a:rPr lang="en-US" altLang="cs-CZ" dirty="0" err="1"/>
              <a:t>Ježíš</a:t>
            </a:r>
            <a:r>
              <a:rPr lang="en-US" altLang="cs-CZ" dirty="0"/>
              <a:t> je u </a:t>
            </a:r>
            <a:r>
              <a:rPr lang="en-US" altLang="cs-CZ" dirty="0" err="1"/>
              <a:t>stolu</a:t>
            </a:r>
            <a:r>
              <a:rPr lang="en-US" altLang="cs-CZ" dirty="0"/>
              <a:t> v </a:t>
            </a:r>
            <a:r>
              <a:rPr lang="en-US" altLang="cs-CZ" dirty="0" err="1"/>
              <a:t>domě</a:t>
            </a:r>
            <a:r>
              <a:rPr lang="en-US" altLang="cs-CZ" dirty="0"/>
              <a:t> </a:t>
            </a:r>
            <a:r>
              <a:rPr lang="en-US" altLang="cs-CZ" dirty="0" err="1"/>
              <a:t>farizeově</a:t>
            </a:r>
            <a:r>
              <a:rPr lang="en-US" altLang="cs-CZ" dirty="0"/>
              <a:t>, 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	</a:t>
            </a:r>
            <a:r>
              <a:rPr lang="en-US" altLang="cs-CZ" dirty="0" err="1"/>
              <a:t>přišla</a:t>
            </a:r>
            <a:r>
              <a:rPr lang="en-US" altLang="cs-CZ" dirty="0"/>
              <a:t> s </a:t>
            </a:r>
            <a:r>
              <a:rPr lang="en-US" altLang="cs-CZ" dirty="0" err="1"/>
              <a:t>alabastrovou</a:t>
            </a:r>
            <a:r>
              <a:rPr lang="en-US" altLang="cs-CZ" dirty="0"/>
              <a:t> </a:t>
            </a:r>
            <a:r>
              <a:rPr lang="en-US" altLang="cs-CZ" dirty="0" err="1"/>
              <a:t>nádobkou</a:t>
            </a:r>
            <a:r>
              <a:rPr lang="en-US" altLang="cs-CZ" dirty="0"/>
              <a:t> </a:t>
            </a:r>
            <a:r>
              <a:rPr lang="en-US" altLang="cs-CZ" dirty="0" err="1"/>
              <a:t>vzácného</a:t>
            </a:r>
            <a:r>
              <a:rPr lang="en-US" altLang="cs-CZ" dirty="0"/>
              <a:t> </a:t>
            </a:r>
            <a:r>
              <a:rPr lang="en-US" altLang="cs-CZ" dirty="0" err="1"/>
              <a:t>oleje</a:t>
            </a:r>
            <a:r>
              <a:rPr lang="en-US" altLang="cs-CZ" dirty="0"/>
              <a:t>, 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cs-CZ" baseline="30000" dirty="0"/>
              <a:t>38</a:t>
            </a:r>
            <a:r>
              <a:rPr lang="en-US" altLang="cs-CZ" dirty="0"/>
              <a:t> s </a:t>
            </a:r>
            <a:r>
              <a:rPr lang="en-US" altLang="cs-CZ" dirty="0" err="1"/>
              <a:t>pláčem</a:t>
            </a:r>
            <a:r>
              <a:rPr lang="en-US" altLang="cs-CZ" dirty="0"/>
              <a:t> </a:t>
            </a:r>
            <a:r>
              <a:rPr lang="en-US" altLang="cs-CZ" dirty="0" err="1"/>
              <a:t>přistoupila</a:t>
            </a:r>
            <a:r>
              <a:rPr lang="en-US" altLang="cs-CZ" dirty="0"/>
              <a:t> </a:t>
            </a:r>
            <a:r>
              <a:rPr lang="en-US" altLang="cs-CZ" dirty="0" err="1"/>
              <a:t>zezadu</a:t>
            </a:r>
            <a:r>
              <a:rPr lang="en-US" altLang="cs-CZ" dirty="0"/>
              <a:t> k </a:t>
            </a:r>
            <a:r>
              <a:rPr lang="en-US" altLang="cs-CZ" dirty="0" err="1"/>
              <a:t>jeho</a:t>
            </a:r>
            <a:r>
              <a:rPr lang="en-US" altLang="cs-CZ" dirty="0"/>
              <a:t> </a:t>
            </a:r>
            <a:r>
              <a:rPr lang="en-US" altLang="cs-CZ" dirty="0" err="1"/>
              <a:t>nohám</a:t>
            </a:r>
            <a:r>
              <a:rPr lang="en-US" altLang="cs-CZ" dirty="0"/>
              <a:t>, 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	</a:t>
            </a:r>
            <a:r>
              <a:rPr lang="en-US" altLang="cs-CZ" dirty="0" err="1"/>
              <a:t>začala</a:t>
            </a:r>
            <a:r>
              <a:rPr lang="en-US" altLang="cs-CZ" dirty="0"/>
              <a:t> mu je </a:t>
            </a:r>
            <a:r>
              <a:rPr lang="en-US" altLang="cs-CZ" dirty="0" err="1"/>
              <a:t>smáčet</a:t>
            </a:r>
            <a:r>
              <a:rPr lang="en-US" altLang="cs-CZ" dirty="0"/>
              <a:t> </a:t>
            </a:r>
            <a:r>
              <a:rPr lang="en-US" altLang="cs-CZ" dirty="0" err="1"/>
              <a:t>slzami</a:t>
            </a:r>
            <a:r>
              <a:rPr lang="en-US" altLang="cs-CZ" dirty="0"/>
              <a:t> a </a:t>
            </a:r>
            <a:r>
              <a:rPr lang="en-US" altLang="cs-CZ" dirty="0" err="1"/>
              <a:t>otírat</a:t>
            </a:r>
            <a:r>
              <a:rPr lang="en-US" altLang="cs-CZ" dirty="0"/>
              <a:t> </a:t>
            </a:r>
            <a:r>
              <a:rPr lang="en-US" altLang="cs-CZ" dirty="0" err="1"/>
              <a:t>svými</a:t>
            </a:r>
            <a:r>
              <a:rPr lang="en-US" altLang="cs-CZ" dirty="0"/>
              <a:t> </a:t>
            </a:r>
            <a:r>
              <a:rPr lang="en-US" altLang="cs-CZ" dirty="0" err="1"/>
              <a:t>vlasy</a:t>
            </a:r>
            <a:r>
              <a:rPr lang="en-US" altLang="cs-CZ" dirty="0"/>
              <a:t>, </a:t>
            </a:r>
            <a:r>
              <a:rPr lang="en-US" altLang="cs-CZ" dirty="0" err="1"/>
              <a:t>líbala</a:t>
            </a:r>
            <a:r>
              <a:rPr lang="en-US" altLang="cs-CZ" dirty="0"/>
              <a:t> je a </a:t>
            </a:r>
            <a:r>
              <a:rPr lang="en-US" altLang="cs-CZ" dirty="0" err="1"/>
              <a:t>mazala</a:t>
            </a:r>
            <a:r>
              <a:rPr lang="en-US" altLang="cs-CZ" dirty="0"/>
              <a:t> </a:t>
            </a:r>
            <a:r>
              <a:rPr lang="en-US" altLang="cs-CZ" dirty="0" err="1"/>
              <a:t>vzácným</a:t>
            </a:r>
            <a:r>
              <a:rPr lang="en-US" altLang="cs-CZ" dirty="0"/>
              <a:t> </a:t>
            </a:r>
            <a:r>
              <a:rPr lang="en-US" altLang="cs-CZ" dirty="0" err="1"/>
              <a:t>olejem</a:t>
            </a:r>
            <a:r>
              <a:rPr lang="en-US" altLang="cs-CZ" dirty="0"/>
              <a:t>.</a:t>
            </a:r>
            <a:r>
              <a:rPr lang="en-US" altLang="cs-CZ" sz="2000" dirty="0"/>
              <a:t> 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cs-CZ" sz="2000" dirty="0" smtClean="0"/>
              <a:t> 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4828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1764406"/>
            <a:ext cx="9905998" cy="402679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US" altLang="cs-CZ" baseline="30000" dirty="0"/>
              <a:t>39</a:t>
            </a:r>
            <a:r>
              <a:rPr lang="en-US" altLang="cs-CZ" dirty="0"/>
              <a:t> </a:t>
            </a:r>
            <a:r>
              <a:rPr lang="en-US" altLang="cs-CZ" dirty="0" err="1"/>
              <a:t>Když</a:t>
            </a:r>
            <a:r>
              <a:rPr lang="en-US" altLang="cs-CZ" dirty="0"/>
              <a:t> to </a:t>
            </a:r>
            <a:r>
              <a:rPr lang="en-US" altLang="cs-CZ" dirty="0" err="1"/>
              <a:t>spatřil</a:t>
            </a:r>
            <a:r>
              <a:rPr lang="en-US" altLang="cs-CZ" dirty="0"/>
              <a:t> </a:t>
            </a:r>
            <a:r>
              <a:rPr lang="en-US" altLang="cs-CZ" dirty="0" err="1"/>
              <a:t>farizeus</a:t>
            </a:r>
            <a:r>
              <a:rPr lang="en-US" altLang="cs-CZ" dirty="0"/>
              <a:t>, </a:t>
            </a:r>
            <a:r>
              <a:rPr lang="en-US" altLang="cs-CZ" dirty="0" err="1"/>
              <a:t>který</a:t>
            </a:r>
            <a:r>
              <a:rPr lang="en-US" altLang="cs-CZ" dirty="0"/>
              <a:t> ho </a:t>
            </a:r>
            <a:r>
              <a:rPr lang="en-US" altLang="cs-CZ" dirty="0" err="1"/>
              <a:t>pozval</a:t>
            </a:r>
            <a:r>
              <a:rPr lang="en-US" altLang="cs-CZ" dirty="0"/>
              <a:t>, </a:t>
            </a:r>
            <a:r>
              <a:rPr lang="en-US" altLang="cs-CZ" dirty="0" err="1"/>
              <a:t>řekl</a:t>
            </a:r>
            <a:r>
              <a:rPr lang="en-US" altLang="cs-CZ" dirty="0"/>
              <a:t> </a:t>
            </a:r>
            <a:r>
              <a:rPr lang="en-US" altLang="cs-CZ" dirty="0" err="1"/>
              <a:t>si</a:t>
            </a:r>
            <a:r>
              <a:rPr lang="en-US" altLang="cs-CZ" dirty="0"/>
              <a:t> v </a:t>
            </a:r>
            <a:r>
              <a:rPr lang="en-US" altLang="cs-CZ" dirty="0" err="1"/>
              <a:t>duchu</a:t>
            </a:r>
            <a:r>
              <a:rPr lang="en-US" altLang="cs-CZ" dirty="0"/>
              <a:t>: </a:t>
            </a:r>
            <a:endParaRPr lang="cs-CZ" altLang="cs-CZ" dirty="0"/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/>
              <a:t>	</a:t>
            </a:r>
            <a:r>
              <a:rPr lang="en-US" altLang="cs-CZ" dirty="0"/>
              <a:t>"</a:t>
            </a:r>
            <a:r>
              <a:rPr lang="en-US" altLang="cs-CZ" dirty="0" err="1"/>
              <a:t>Kdyby</a:t>
            </a:r>
            <a:r>
              <a:rPr lang="en-US" altLang="cs-CZ" dirty="0"/>
              <a:t> to </a:t>
            </a:r>
            <a:r>
              <a:rPr lang="en-US" altLang="cs-CZ" dirty="0" err="1"/>
              <a:t>byl</a:t>
            </a:r>
            <a:r>
              <a:rPr lang="en-US" altLang="cs-CZ" dirty="0"/>
              <a:t> </a:t>
            </a:r>
            <a:r>
              <a:rPr lang="en-US" altLang="cs-CZ" dirty="0" err="1"/>
              <a:t>prorok</a:t>
            </a:r>
            <a:r>
              <a:rPr lang="en-US" altLang="cs-CZ" dirty="0"/>
              <a:t>, </a:t>
            </a:r>
            <a:r>
              <a:rPr lang="en-US" altLang="cs-CZ" dirty="0" err="1"/>
              <a:t>musel</a:t>
            </a:r>
            <a:r>
              <a:rPr lang="en-US" altLang="cs-CZ" dirty="0"/>
              <a:t> by </a:t>
            </a:r>
            <a:r>
              <a:rPr lang="en-US" altLang="cs-CZ" dirty="0" err="1"/>
              <a:t>poznat</a:t>
            </a:r>
            <a:r>
              <a:rPr lang="en-US" altLang="cs-CZ" dirty="0"/>
              <a:t>, co to je </a:t>
            </a:r>
            <a:r>
              <a:rPr lang="en-US" altLang="cs-CZ" dirty="0" err="1"/>
              <a:t>za</a:t>
            </a:r>
            <a:r>
              <a:rPr lang="en-US" altLang="cs-CZ" dirty="0"/>
              <a:t> </a:t>
            </a:r>
            <a:r>
              <a:rPr lang="en-US" altLang="cs-CZ" dirty="0" err="1"/>
              <a:t>ženu</a:t>
            </a:r>
            <a:r>
              <a:rPr lang="en-US" altLang="cs-CZ" dirty="0"/>
              <a:t>, </a:t>
            </a:r>
            <a:r>
              <a:rPr lang="en-US" altLang="cs-CZ" dirty="0" err="1"/>
              <a:t>která</a:t>
            </a:r>
            <a:r>
              <a:rPr lang="en-US" altLang="cs-CZ" dirty="0"/>
              <a:t> se ho </a:t>
            </a:r>
            <a:r>
              <a:rPr lang="en-US" altLang="cs-CZ" dirty="0" err="1"/>
              <a:t>dotýká</a:t>
            </a:r>
            <a:r>
              <a:rPr lang="en-US" altLang="cs-CZ" dirty="0"/>
              <a:t>, </a:t>
            </a:r>
            <a:r>
              <a:rPr lang="en-US" altLang="cs-CZ" dirty="0" err="1"/>
              <a:t>že</a:t>
            </a:r>
            <a:r>
              <a:rPr lang="en-US" altLang="cs-CZ" dirty="0"/>
              <a:t> je to </a:t>
            </a:r>
            <a:r>
              <a:rPr lang="en-US" altLang="cs-CZ" dirty="0" err="1"/>
              <a:t>hříšnice</a:t>
            </a:r>
            <a:r>
              <a:rPr lang="en-US" altLang="cs-CZ" dirty="0"/>
              <a:t>." </a:t>
            </a:r>
            <a:endParaRPr lang="cs-CZ" altLang="cs-CZ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altLang="cs-CZ" baseline="30000" dirty="0"/>
              <a:t>40</a:t>
            </a:r>
            <a:r>
              <a:rPr lang="en-US" altLang="cs-CZ" dirty="0"/>
              <a:t> </a:t>
            </a:r>
            <a:r>
              <a:rPr lang="en-US" altLang="cs-CZ" dirty="0" err="1"/>
              <a:t>Ježíš</a:t>
            </a:r>
            <a:r>
              <a:rPr lang="en-US" altLang="cs-CZ" dirty="0"/>
              <a:t> mu </a:t>
            </a:r>
            <a:r>
              <a:rPr lang="en-US" altLang="cs-CZ" dirty="0" err="1"/>
              <a:t>na</a:t>
            </a:r>
            <a:r>
              <a:rPr lang="en-US" altLang="cs-CZ" dirty="0"/>
              <a:t> to </a:t>
            </a:r>
            <a:r>
              <a:rPr lang="en-US" altLang="cs-CZ" dirty="0" err="1"/>
              <a:t>řekl</a:t>
            </a:r>
            <a:r>
              <a:rPr lang="en-US" altLang="cs-CZ" dirty="0"/>
              <a:t>: "</a:t>
            </a:r>
            <a:r>
              <a:rPr lang="en-US" altLang="cs-CZ" dirty="0" err="1"/>
              <a:t>Šimone</a:t>
            </a:r>
            <a:r>
              <a:rPr lang="en-US" altLang="cs-CZ" dirty="0"/>
              <a:t>, </a:t>
            </a:r>
            <a:r>
              <a:rPr lang="en-US" altLang="cs-CZ" dirty="0" err="1"/>
              <a:t>chci</a:t>
            </a:r>
            <a:r>
              <a:rPr lang="en-US" altLang="cs-CZ" dirty="0"/>
              <a:t> </a:t>
            </a:r>
            <a:r>
              <a:rPr lang="en-US" altLang="cs-CZ" dirty="0" err="1"/>
              <a:t>ti</a:t>
            </a:r>
            <a:r>
              <a:rPr lang="en-US" altLang="cs-CZ" dirty="0"/>
              <a:t> </a:t>
            </a:r>
            <a:r>
              <a:rPr lang="en-US" altLang="cs-CZ" dirty="0" err="1"/>
              <a:t>něco</a:t>
            </a:r>
            <a:r>
              <a:rPr lang="en-US" altLang="cs-CZ" dirty="0"/>
              <a:t> </a:t>
            </a:r>
            <a:r>
              <a:rPr lang="en-US" altLang="cs-CZ" dirty="0" err="1"/>
              <a:t>povědět</a:t>
            </a:r>
            <a:r>
              <a:rPr lang="en-US" altLang="cs-CZ" dirty="0"/>
              <a:t>." </a:t>
            </a:r>
            <a:endParaRPr lang="cs-CZ" altLang="cs-CZ" dirty="0"/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/>
              <a:t>	</a:t>
            </a:r>
            <a:r>
              <a:rPr lang="en-US" altLang="cs-CZ" dirty="0"/>
              <a:t>On </a:t>
            </a:r>
            <a:r>
              <a:rPr lang="en-US" altLang="cs-CZ" dirty="0" err="1"/>
              <a:t>řekl</a:t>
            </a:r>
            <a:r>
              <a:rPr lang="en-US" altLang="cs-CZ" dirty="0"/>
              <a:t>: "</a:t>
            </a:r>
            <a:r>
              <a:rPr lang="en-US" altLang="cs-CZ" dirty="0" err="1"/>
              <a:t>Pověz</a:t>
            </a:r>
            <a:r>
              <a:rPr lang="en-US" altLang="cs-CZ" dirty="0"/>
              <a:t>, </a:t>
            </a:r>
            <a:r>
              <a:rPr lang="en-US" altLang="cs-CZ" dirty="0" err="1"/>
              <a:t>Mistře</a:t>
            </a:r>
            <a:r>
              <a:rPr lang="en-US" altLang="cs-CZ" dirty="0"/>
              <a:t>!" – </a:t>
            </a:r>
            <a:endParaRPr lang="cs-CZ" altLang="cs-CZ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altLang="cs-CZ" baseline="30000" dirty="0"/>
              <a:t>41</a:t>
            </a:r>
            <a:r>
              <a:rPr lang="en-US" altLang="cs-CZ" dirty="0"/>
              <a:t> "</a:t>
            </a:r>
            <a:r>
              <a:rPr lang="en-US" altLang="cs-CZ" dirty="0" err="1"/>
              <a:t>Jeden</a:t>
            </a:r>
            <a:r>
              <a:rPr lang="en-US" altLang="cs-CZ" dirty="0"/>
              <a:t> </a:t>
            </a:r>
            <a:r>
              <a:rPr lang="en-US" altLang="cs-CZ" dirty="0" err="1"/>
              <a:t>věřitel</a:t>
            </a:r>
            <a:r>
              <a:rPr lang="en-US" altLang="cs-CZ" dirty="0"/>
              <a:t> </a:t>
            </a:r>
            <a:r>
              <a:rPr lang="en-US" altLang="cs-CZ" dirty="0" err="1"/>
              <a:t>měl</a:t>
            </a:r>
            <a:r>
              <a:rPr lang="en-US" altLang="cs-CZ" dirty="0"/>
              <a:t> </a:t>
            </a:r>
            <a:r>
              <a:rPr lang="en-US" altLang="cs-CZ" dirty="0" err="1"/>
              <a:t>dva</a:t>
            </a:r>
            <a:r>
              <a:rPr lang="en-US" altLang="cs-CZ" dirty="0"/>
              <a:t> </a:t>
            </a:r>
            <a:r>
              <a:rPr lang="en-US" altLang="cs-CZ" dirty="0" err="1"/>
              <a:t>dlužníky</a:t>
            </a:r>
            <a:r>
              <a:rPr lang="en-US" altLang="cs-CZ" dirty="0"/>
              <a:t>. </a:t>
            </a:r>
            <a:r>
              <a:rPr lang="en-US" altLang="cs-CZ" dirty="0" err="1"/>
              <a:t>První</a:t>
            </a:r>
            <a:r>
              <a:rPr lang="en-US" altLang="cs-CZ" dirty="0"/>
              <a:t> </a:t>
            </a:r>
            <a:r>
              <a:rPr lang="en-US" altLang="cs-CZ" dirty="0" err="1"/>
              <a:t>byl</a:t>
            </a:r>
            <a:r>
              <a:rPr lang="en-US" altLang="cs-CZ" dirty="0"/>
              <a:t> </a:t>
            </a:r>
            <a:r>
              <a:rPr lang="en-US" altLang="cs-CZ" dirty="0" err="1"/>
              <a:t>dlužen</a:t>
            </a:r>
            <a:r>
              <a:rPr lang="en-US" altLang="cs-CZ" dirty="0"/>
              <a:t> </a:t>
            </a:r>
            <a:r>
              <a:rPr lang="en-US" altLang="cs-CZ" dirty="0" err="1"/>
              <a:t>pět</a:t>
            </a:r>
            <a:r>
              <a:rPr lang="en-US" altLang="cs-CZ" dirty="0"/>
              <a:t> set </a:t>
            </a:r>
            <a:r>
              <a:rPr lang="en-US" altLang="cs-CZ" dirty="0" err="1"/>
              <a:t>denárů</a:t>
            </a:r>
            <a:r>
              <a:rPr lang="en-US" altLang="cs-CZ" dirty="0"/>
              <a:t>, </a:t>
            </a:r>
            <a:r>
              <a:rPr lang="en-US" altLang="cs-CZ" dirty="0" err="1"/>
              <a:t>druhý</a:t>
            </a:r>
            <a:r>
              <a:rPr lang="en-US" altLang="cs-CZ" dirty="0"/>
              <a:t> </a:t>
            </a:r>
            <a:r>
              <a:rPr lang="en-US" altLang="cs-CZ" dirty="0" err="1"/>
              <a:t>padesát</a:t>
            </a:r>
            <a:r>
              <a:rPr lang="en-US" altLang="cs-CZ" dirty="0"/>
              <a:t>. </a:t>
            </a:r>
            <a:endParaRPr lang="cs-CZ" altLang="cs-CZ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altLang="cs-CZ" baseline="30000" dirty="0"/>
              <a:t>42</a:t>
            </a:r>
            <a:r>
              <a:rPr lang="en-US" altLang="cs-CZ" dirty="0"/>
              <a:t> </a:t>
            </a:r>
            <a:r>
              <a:rPr lang="en-US" altLang="cs-CZ" dirty="0" err="1"/>
              <a:t>Když</a:t>
            </a:r>
            <a:r>
              <a:rPr lang="en-US" altLang="cs-CZ" dirty="0"/>
              <a:t> </a:t>
            </a:r>
            <a:r>
              <a:rPr lang="en-US" altLang="cs-CZ" dirty="0" err="1"/>
              <a:t>neměli</a:t>
            </a:r>
            <a:r>
              <a:rPr lang="en-US" altLang="cs-CZ" dirty="0"/>
              <a:t> </a:t>
            </a:r>
            <a:r>
              <a:rPr lang="en-US" altLang="cs-CZ" dirty="0" err="1"/>
              <a:t>čím</a:t>
            </a:r>
            <a:r>
              <a:rPr lang="en-US" altLang="cs-CZ" dirty="0"/>
              <a:t> </a:t>
            </a:r>
            <a:r>
              <a:rPr lang="en-US" altLang="cs-CZ" dirty="0" err="1"/>
              <a:t>splatit</a:t>
            </a:r>
            <a:r>
              <a:rPr lang="en-US" altLang="cs-CZ" dirty="0"/>
              <a:t> </a:t>
            </a:r>
            <a:r>
              <a:rPr lang="en-US" altLang="cs-CZ" dirty="0" err="1"/>
              <a:t>dluh</a:t>
            </a:r>
            <a:r>
              <a:rPr lang="en-US" altLang="cs-CZ" dirty="0"/>
              <a:t>, </a:t>
            </a:r>
            <a:r>
              <a:rPr lang="en-US" altLang="cs-CZ" dirty="0" err="1"/>
              <a:t>odpustil</a:t>
            </a:r>
            <a:r>
              <a:rPr lang="en-US" altLang="cs-CZ" dirty="0"/>
              <a:t> </a:t>
            </a:r>
            <a:r>
              <a:rPr lang="en-US" altLang="cs-CZ" dirty="0" err="1"/>
              <a:t>oběma</a:t>
            </a:r>
            <a:r>
              <a:rPr lang="en-US" altLang="cs-CZ" dirty="0"/>
              <a:t>. </a:t>
            </a:r>
            <a:endParaRPr lang="cs-CZ" altLang="cs-CZ" dirty="0"/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/>
              <a:t>	</a:t>
            </a:r>
            <a:r>
              <a:rPr lang="en-US" altLang="cs-CZ" dirty="0" err="1"/>
              <a:t>Který</a:t>
            </a:r>
            <a:r>
              <a:rPr lang="en-US" altLang="cs-CZ" dirty="0"/>
              <a:t> z </a:t>
            </a:r>
            <a:r>
              <a:rPr lang="en-US" altLang="cs-CZ" dirty="0" err="1"/>
              <a:t>nich</a:t>
            </a:r>
            <a:r>
              <a:rPr lang="en-US" altLang="cs-CZ" dirty="0"/>
              <a:t> ho </a:t>
            </a:r>
            <a:r>
              <a:rPr lang="en-US" altLang="cs-CZ" dirty="0" err="1"/>
              <a:t>bude</a:t>
            </a:r>
            <a:r>
              <a:rPr lang="en-US" altLang="cs-CZ" dirty="0"/>
              <a:t> </a:t>
            </a:r>
            <a:r>
              <a:rPr lang="en-US" altLang="cs-CZ" dirty="0" err="1"/>
              <a:t>mít</a:t>
            </a:r>
            <a:r>
              <a:rPr lang="en-US" altLang="cs-CZ" dirty="0"/>
              <a:t> </a:t>
            </a:r>
            <a:r>
              <a:rPr lang="en-US" altLang="cs-CZ" dirty="0" err="1"/>
              <a:t>raději</a:t>
            </a:r>
            <a:r>
              <a:rPr lang="en-US" altLang="cs-CZ" dirty="0"/>
              <a:t>?" </a:t>
            </a:r>
            <a:endParaRPr lang="cs-CZ" altLang="cs-CZ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altLang="cs-CZ" baseline="30000" dirty="0"/>
              <a:t>43</a:t>
            </a:r>
            <a:r>
              <a:rPr lang="en-US" altLang="cs-CZ" dirty="0"/>
              <a:t> </a:t>
            </a:r>
            <a:r>
              <a:rPr lang="en-US" altLang="cs-CZ" dirty="0" err="1"/>
              <a:t>Šimon</a:t>
            </a:r>
            <a:r>
              <a:rPr lang="en-US" altLang="cs-CZ" dirty="0"/>
              <a:t> mu </a:t>
            </a:r>
            <a:r>
              <a:rPr lang="en-US" altLang="cs-CZ" dirty="0" err="1"/>
              <a:t>odpověděl</a:t>
            </a:r>
            <a:r>
              <a:rPr lang="en-US" altLang="cs-CZ" dirty="0"/>
              <a:t>: "</a:t>
            </a:r>
            <a:r>
              <a:rPr lang="en-US" altLang="cs-CZ" dirty="0" err="1"/>
              <a:t>Mám</a:t>
            </a:r>
            <a:r>
              <a:rPr lang="en-US" altLang="cs-CZ" dirty="0"/>
              <a:t> </a:t>
            </a:r>
            <a:r>
              <a:rPr lang="en-US" altLang="cs-CZ" dirty="0" err="1"/>
              <a:t>za</a:t>
            </a:r>
            <a:r>
              <a:rPr lang="en-US" altLang="cs-CZ" dirty="0"/>
              <a:t> to, </a:t>
            </a:r>
            <a:r>
              <a:rPr lang="en-US" altLang="cs-CZ" dirty="0" err="1"/>
              <a:t>že</a:t>
            </a:r>
            <a:r>
              <a:rPr lang="en-US" altLang="cs-CZ" dirty="0"/>
              <a:t> ten, </a:t>
            </a:r>
            <a:r>
              <a:rPr lang="en-US" altLang="cs-CZ" dirty="0" err="1"/>
              <a:t>kterému</a:t>
            </a:r>
            <a:r>
              <a:rPr lang="en-US" altLang="cs-CZ" dirty="0"/>
              <a:t> </a:t>
            </a:r>
            <a:r>
              <a:rPr lang="en-US" altLang="cs-CZ" dirty="0" err="1"/>
              <a:t>odpustil</a:t>
            </a:r>
            <a:r>
              <a:rPr lang="en-US" altLang="cs-CZ" dirty="0"/>
              <a:t> </a:t>
            </a:r>
            <a:r>
              <a:rPr lang="en-US" altLang="cs-CZ" dirty="0" err="1"/>
              <a:t>víc</a:t>
            </a:r>
            <a:r>
              <a:rPr lang="en-US" altLang="cs-CZ" dirty="0"/>
              <a:t>."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9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1880317"/>
            <a:ext cx="10050328" cy="403108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/>
              <a:t>	</a:t>
            </a:r>
            <a:r>
              <a:rPr lang="en-US" altLang="cs-CZ" dirty="0" err="1"/>
              <a:t>Řekl</a:t>
            </a:r>
            <a:r>
              <a:rPr lang="en-US" altLang="cs-CZ" dirty="0"/>
              <a:t> mu: "</a:t>
            </a:r>
            <a:r>
              <a:rPr lang="en-US" altLang="cs-CZ" dirty="0" err="1"/>
              <a:t>Správně</a:t>
            </a:r>
            <a:r>
              <a:rPr lang="en-US" altLang="cs-CZ" dirty="0"/>
              <a:t> </a:t>
            </a:r>
            <a:r>
              <a:rPr lang="en-US" altLang="cs-CZ" dirty="0" err="1"/>
              <a:t>jsi</a:t>
            </a:r>
            <a:r>
              <a:rPr lang="en-US" altLang="cs-CZ" dirty="0"/>
              <a:t> </a:t>
            </a:r>
            <a:r>
              <a:rPr lang="en-US" altLang="cs-CZ" dirty="0" err="1"/>
              <a:t>usoudil</a:t>
            </a:r>
            <a:r>
              <a:rPr lang="en-US" altLang="cs-CZ" dirty="0"/>
              <a:t>!" 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cs-CZ" baseline="30000" dirty="0"/>
              <a:t>44</a:t>
            </a:r>
            <a:r>
              <a:rPr lang="en-US" altLang="cs-CZ" dirty="0"/>
              <a:t> Pak se </a:t>
            </a:r>
            <a:r>
              <a:rPr lang="en-US" altLang="cs-CZ" dirty="0" err="1"/>
              <a:t>obrátil</a:t>
            </a:r>
            <a:r>
              <a:rPr lang="en-US" altLang="cs-CZ" dirty="0"/>
              <a:t> k </a:t>
            </a:r>
            <a:r>
              <a:rPr lang="en-US" altLang="cs-CZ" dirty="0" err="1"/>
              <a:t>ženě</a:t>
            </a:r>
            <a:r>
              <a:rPr lang="en-US" altLang="cs-CZ" dirty="0"/>
              <a:t> a </a:t>
            </a:r>
            <a:r>
              <a:rPr lang="en-US" altLang="cs-CZ" dirty="0" err="1"/>
              <a:t>řekl</a:t>
            </a:r>
            <a:r>
              <a:rPr lang="en-US" altLang="cs-CZ" dirty="0"/>
              <a:t> </a:t>
            </a:r>
            <a:r>
              <a:rPr lang="en-US" altLang="cs-CZ" dirty="0" err="1"/>
              <a:t>Šimonovi</a:t>
            </a:r>
            <a:r>
              <a:rPr lang="en-US" altLang="cs-CZ" dirty="0"/>
              <a:t>: "</a:t>
            </a:r>
            <a:r>
              <a:rPr lang="en-US" altLang="cs-CZ" dirty="0" err="1"/>
              <a:t>Pohleď</a:t>
            </a:r>
            <a:r>
              <a:rPr lang="en-US" altLang="cs-CZ" dirty="0"/>
              <a:t> </a:t>
            </a:r>
            <a:r>
              <a:rPr lang="en-US" altLang="cs-CZ" dirty="0" err="1"/>
              <a:t>na</a:t>
            </a:r>
            <a:r>
              <a:rPr lang="en-US" altLang="cs-CZ" dirty="0"/>
              <a:t> </a:t>
            </a:r>
            <a:r>
              <a:rPr lang="en-US" altLang="cs-CZ" dirty="0" err="1"/>
              <a:t>tu</a:t>
            </a:r>
            <a:r>
              <a:rPr lang="en-US" altLang="cs-CZ" dirty="0"/>
              <a:t> </a:t>
            </a:r>
            <a:r>
              <a:rPr lang="en-US" altLang="cs-CZ" dirty="0" err="1"/>
              <a:t>ženu</a:t>
            </a:r>
            <a:r>
              <a:rPr lang="en-US" altLang="cs-CZ" dirty="0"/>
              <a:t>! 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	</a:t>
            </a:r>
            <a:r>
              <a:rPr lang="en-US" altLang="cs-CZ" dirty="0" err="1"/>
              <a:t>Vešel</a:t>
            </a:r>
            <a:r>
              <a:rPr lang="en-US" altLang="cs-CZ" dirty="0"/>
              <a:t> </a:t>
            </a:r>
            <a:r>
              <a:rPr lang="en-US" altLang="cs-CZ" dirty="0" err="1"/>
              <a:t>jsem</a:t>
            </a:r>
            <a:r>
              <a:rPr lang="en-US" altLang="cs-CZ" dirty="0"/>
              <a:t> do </a:t>
            </a:r>
            <a:r>
              <a:rPr lang="en-US" altLang="cs-CZ" dirty="0" err="1"/>
              <a:t>tvého</a:t>
            </a:r>
            <a:r>
              <a:rPr lang="en-US" altLang="cs-CZ" dirty="0"/>
              <a:t> </a:t>
            </a:r>
            <a:r>
              <a:rPr lang="en-US" altLang="cs-CZ" dirty="0" err="1"/>
              <a:t>domu</a:t>
            </a:r>
            <a:r>
              <a:rPr lang="en-US" altLang="cs-CZ" dirty="0"/>
              <a:t>, ale </a:t>
            </a:r>
            <a:r>
              <a:rPr lang="en-US" altLang="cs-CZ" dirty="0" err="1"/>
              <a:t>vodu</a:t>
            </a:r>
            <a:r>
              <a:rPr lang="en-US" altLang="cs-CZ" dirty="0"/>
              <a:t> </a:t>
            </a:r>
            <a:r>
              <a:rPr lang="en-US" altLang="cs-CZ" dirty="0" err="1"/>
              <a:t>na</a:t>
            </a:r>
            <a:r>
              <a:rPr lang="en-US" altLang="cs-CZ" dirty="0"/>
              <a:t> </a:t>
            </a:r>
            <a:r>
              <a:rPr lang="en-US" altLang="cs-CZ" dirty="0" err="1"/>
              <a:t>nohy</a:t>
            </a:r>
            <a:r>
              <a:rPr lang="en-US" altLang="cs-CZ" dirty="0"/>
              <a:t> </a:t>
            </a:r>
            <a:r>
              <a:rPr lang="en-US" altLang="cs-CZ" dirty="0" err="1"/>
              <a:t>jsi</a:t>
            </a:r>
            <a:r>
              <a:rPr lang="en-US" altLang="cs-CZ" dirty="0"/>
              <a:t> mi </a:t>
            </a:r>
            <a:r>
              <a:rPr lang="en-US" altLang="cs-CZ" dirty="0" err="1"/>
              <a:t>nepodal</a:t>
            </a:r>
            <a:r>
              <a:rPr lang="en-US" altLang="cs-CZ" dirty="0"/>
              <a:t>, </a:t>
            </a:r>
            <a:r>
              <a:rPr lang="en-US" altLang="cs-CZ" dirty="0" err="1"/>
              <a:t>ona</a:t>
            </a:r>
            <a:r>
              <a:rPr lang="en-US" altLang="cs-CZ" dirty="0"/>
              <a:t> </a:t>
            </a:r>
            <a:r>
              <a:rPr lang="en-US" altLang="cs-CZ" dirty="0" err="1"/>
              <a:t>však</a:t>
            </a:r>
            <a:r>
              <a:rPr lang="en-US" altLang="cs-CZ" dirty="0"/>
              <a:t> </a:t>
            </a:r>
            <a:r>
              <a:rPr lang="en-US" altLang="cs-CZ" dirty="0" err="1"/>
              <a:t>skropila</a:t>
            </a:r>
            <a:r>
              <a:rPr lang="en-US" altLang="cs-CZ" dirty="0"/>
              <a:t> </a:t>
            </a:r>
            <a:r>
              <a:rPr lang="en-US" altLang="cs-CZ" dirty="0" err="1"/>
              <a:t>mé</a:t>
            </a:r>
            <a:r>
              <a:rPr lang="en-US" altLang="cs-CZ" dirty="0"/>
              <a:t> </a:t>
            </a:r>
            <a:r>
              <a:rPr lang="en-US" altLang="cs-CZ" dirty="0" err="1"/>
              <a:t>nohy</a:t>
            </a:r>
            <a:r>
              <a:rPr lang="en-US" altLang="cs-CZ" dirty="0"/>
              <a:t> </a:t>
            </a:r>
            <a:r>
              <a:rPr lang="en-US" altLang="cs-CZ" dirty="0" err="1"/>
              <a:t>slzami</a:t>
            </a:r>
            <a:r>
              <a:rPr lang="en-US" altLang="cs-CZ" dirty="0"/>
              <a:t> a </a:t>
            </a:r>
            <a:r>
              <a:rPr lang="en-US" altLang="cs-CZ" dirty="0" err="1"/>
              <a:t>otřela</a:t>
            </a:r>
            <a:r>
              <a:rPr lang="en-US" altLang="cs-CZ" dirty="0"/>
              <a:t> je </a:t>
            </a:r>
            <a:r>
              <a:rPr lang="en-US" altLang="cs-CZ" dirty="0" err="1"/>
              <a:t>svými</a:t>
            </a:r>
            <a:r>
              <a:rPr lang="en-US" altLang="cs-CZ" dirty="0"/>
              <a:t> </a:t>
            </a:r>
            <a:r>
              <a:rPr lang="en-US" altLang="cs-CZ" dirty="0" err="1"/>
              <a:t>vlasy</a:t>
            </a:r>
            <a:r>
              <a:rPr lang="en-US" altLang="cs-CZ" dirty="0"/>
              <a:t>. 45 </a:t>
            </a:r>
            <a:r>
              <a:rPr lang="en-US" altLang="cs-CZ" dirty="0" err="1"/>
              <a:t>Nepolíbil</a:t>
            </a:r>
            <a:r>
              <a:rPr lang="en-US" altLang="cs-CZ" dirty="0"/>
              <a:t> </a:t>
            </a:r>
            <a:r>
              <a:rPr lang="en-US" altLang="cs-CZ" dirty="0" err="1"/>
              <a:t>jsi</a:t>
            </a:r>
            <a:r>
              <a:rPr lang="en-US" altLang="cs-CZ" dirty="0"/>
              <a:t> </a:t>
            </a:r>
            <a:r>
              <a:rPr lang="en-US" altLang="cs-CZ" dirty="0" err="1"/>
              <a:t>mne</a:t>
            </a:r>
            <a:r>
              <a:rPr lang="en-US" altLang="cs-CZ" dirty="0"/>
              <a:t>, ale </a:t>
            </a:r>
            <a:r>
              <a:rPr lang="en-US" altLang="cs-CZ" dirty="0" err="1"/>
              <a:t>ona</a:t>
            </a:r>
            <a:r>
              <a:rPr lang="en-US" altLang="cs-CZ" dirty="0"/>
              <a:t> od </a:t>
            </a:r>
            <a:r>
              <a:rPr lang="en-US" altLang="cs-CZ" dirty="0" err="1"/>
              <a:t>té</a:t>
            </a:r>
            <a:r>
              <a:rPr lang="en-US" altLang="cs-CZ" dirty="0"/>
              <a:t> </a:t>
            </a:r>
            <a:r>
              <a:rPr lang="en-US" altLang="cs-CZ" dirty="0" err="1"/>
              <a:t>chvíle</a:t>
            </a:r>
            <a:r>
              <a:rPr lang="en-US" altLang="cs-CZ" dirty="0"/>
              <a:t>, co </a:t>
            </a:r>
            <a:r>
              <a:rPr lang="en-US" altLang="cs-CZ" dirty="0" err="1"/>
              <a:t>jsem</a:t>
            </a:r>
            <a:r>
              <a:rPr lang="en-US" altLang="cs-CZ" dirty="0"/>
              <a:t> </a:t>
            </a:r>
            <a:r>
              <a:rPr lang="en-US" altLang="cs-CZ" dirty="0" err="1"/>
              <a:t>vešel</a:t>
            </a:r>
            <a:r>
              <a:rPr lang="en-US" altLang="cs-CZ" dirty="0"/>
              <a:t>, </a:t>
            </a:r>
            <a:r>
              <a:rPr lang="en-US" altLang="cs-CZ" dirty="0" err="1"/>
              <a:t>nepřestala</a:t>
            </a:r>
            <a:r>
              <a:rPr lang="en-US" altLang="cs-CZ" dirty="0"/>
              <a:t> </a:t>
            </a:r>
            <a:r>
              <a:rPr lang="en-US" altLang="cs-CZ" dirty="0" err="1"/>
              <a:t>líbat</a:t>
            </a:r>
            <a:r>
              <a:rPr lang="en-US" altLang="cs-CZ" dirty="0"/>
              <a:t> </a:t>
            </a:r>
            <a:r>
              <a:rPr lang="en-US" altLang="cs-CZ" dirty="0" err="1"/>
              <a:t>mé</a:t>
            </a:r>
            <a:r>
              <a:rPr lang="en-US" altLang="cs-CZ" dirty="0"/>
              <a:t> </a:t>
            </a:r>
            <a:r>
              <a:rPr lang="en-US" altLang="cs-CZ" dirty="0" err="1"/>
              <a:t>nohy</a:t>
            </a:r>
            <a:r>
              <a:rPr lang="en-US" altLang="cs-CZ" dirty="0"/>
              <a:t>. 46 </a:t>
            </a:r>
            <a:r>
              <a:rPr lang="en-US" altLang="cs-CZ" dirty="0" err="1"/>
              <a:t>Nepomazal</a:t>
            </a:r>
            <a:r>
              <a:rPr lang="en-US" altLang="cs-CZ" dirty="0"/>
              <a:t> </a:t>
            </a:r>
            <a:r>
              <a:rPr lang="en-US" altLang="cs-CZ" dirty="0" err="1"/>
              <a:t>jsi</a:t>
            </a:r>
            <a:r>
              <a:rPr lang="en-US" altLang="cs-CZ" dirty="0"/>
              <a:t> </a:t>
            </a:r>
            <a:r>
              <a:rPr lang="en-US" altLang="cs-CZ" dirty="0" err="1"/>
              <a:t>mou</a:t>
            </a:r>
            <a:r>
              <a:rPr lang="en-US" altLang="cs-CZ" dirty="0"/>
              <a:t> </a:t>
            </a:r>
            <a:r>
              <a:rPr lang="en-US" altLang="cs-CZ" dirty="0" err="1"/>
              <a:t>hlavu</a:t>
            </a:r>
            <a:r>
              <a:rPr lang="en-US" altLang="cs-CZ" dirty="0"/>
              <a:t> </a:t>
            </a:r>
            <a:r>
              <a:rPr lang="en-US" altLang="cs-CZ" dirty="0" err="1"/>
              <a:t>olejem</a:t>
            </a:r>
            <a:r>
              <a:rPr lang="en-US" altLang="cs-CZ" dirty="0"/>
              <a:t>, </a:t>
            </a:r>
            <a:r>
              <a:rPr lang="en-US" altLang="cs-CZ" dirty="0" err="1"/>
              <a:t>ona</a:t>
            </a:r>
            <a:r>
              <a:rPr lang="en-US" altLang="cs-CZ" dirty="0"/>
              <a:t> </a:t>
            </a:r>
            <a:r>
              <a:rPr lang="en-US" altLang="cs-CZ" dirty="0" err="1"/>
              <a:t>však</a:t>
            </a:r>
            <a:r>
              <a:rPr lang="en-US" altLang="cs-CZ" dirty="0"/>
              <a:t> </a:t>
            </a:r>
            <a:r>
              <a:rPr lang="en-US" altLang="cs-CZ" dirty="0" err="1"/>
              <a:t>vzácným</a:t>
            </a:r>
            <a:r>
              <a:rPr lang="en-US" altLang="cs-CZ" dirty="0"/>
              <a:t> </a:t>
            </a:r>
            <a:r>
              <a:rPr lang="en-US" altLang="cs-CZ" dirty="0" err="1"/>
              <a:t>olejem</a:t>
            </a:r>
            <a:r>
              <a:rPr lang="en-US" altLang="cs-CZ" dirty="0"/>
              <a:t> </a:t>
            </a:r>
            <a:r>
              <a:rPr lang="en-US" altLang="cs-CZ" dirty="0" err="1"/>
              <a:t>pomazala</a:t>
            </a:r>
            <a:r>
              <a:rPr lang="en-US" altLang="cs-CZ" dirty="0"/>
              <a:t> </a:t>
            </a:r>
            <a:r>
              <a:rPr lang="en-US" altLang="cs-CZ" dirty="0" err="1"/>
              <a:t>mé</a:t>
            </a:r>
            <a:r>
              <a:rPr lang="en-US" altLang="cs-CZ" dirty="0"/>
              <a:t> </a:t>
            </a:r>
            <a:r>
              <a:rPr lang="en-US" altLang="cs-CZ" dirty="0" err="1"/>
              <a:t>nohy</a:t>
            </a:r>
            <a:r>
              <a:rPr lang="en-US" altLang="cs-CZ" dirty="0"/>
              <a:t>. 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cs-CZ" baseline="30000" dirty="0"/>
              <a:t>47</a:t>
            </a:r>
            <a:r>
              <a:rPr lang="en-US" altLang="cs-CZ" dirty="0"/>
              <a:t> Proto </a:t>
            </a:r>
            <a:r>
              <a:rPr lang="en-US" altLang="cs-CZ" dirty="0" err="1"/>
              <a:t>ti</a:t>
            </a:r>
            <a:r>
              <a:rPr lang="en-US" altLang="cs-CZ" dirty="0"/>
              <a:t> </a:t>
            </a:r>
            <a:r>
              <a:rPr lang="en-US" altLang="cs-CZ" dirty="0" err="1"/>
              <a:t>pravím</a:t>
            </a:r>
            <a:r>
              <a:rPr lang="en-US" altLang="cs-CZ" dirty="0"/>
              <a:t>: </a:t>
            </a:r>
            <a:r>
              <a:rPr lang="en-US" altLang="cs-CZ" dirty="0" err="1"/>
              <a:t>Její</a:t>
            </a:r>
            <a:r>
              <a:rPr lang="en-US" altLang="cs-CZ" dirty="0"/>
              <a:t> </a:t>
            </a:r>
            <a:r>
              <a:rPr lang="en-US" altLang="cs-CZ" dirty="0" err="1"/>
              <a:t>mnohé</a:t>
            </a:r>
            <a:r>
              <a:rPr lang="en-US" altLang="cs-CZ" dirty="0"/>
              <a:t> </a:t>
            </a:r>
            <a:r>
              <a:rPr lang="en-US" altLang="cs-CZ" dirty="0" err="1"/>
              <a:t>hříchy</a:t>
            </a:r>
            <a:r>
              <a:rPr lang="en-US" altLang="cs-CZ" dirty="0"/>
              <a:t> </a:t>
            </a:r>
            <a:r>
              <a:rPr lang="en-US" altLang="cs-CZ" dirty="0" err="1"/>
              <a:t>jsou</a:t>
            </a:r>
            <a:r>
              <a:rPr lang="en-US" altLang="cs-CZ" dirty="0"/>
              <a:t> </a:t>
            </a:r>
            <a:r>
              <a:rPr lang="en-US" altLang="cs-CZ" dirty="0" err="1"/>
              <a:t>jí</a:t>
            </a:r>
            <a:r>
              <a:rPr lang="en-US" altLang="cs-CZ" dirty="0"/>
              <a:t> </a:t>
            </a:r>
            <a:r>
              <a:rPr lang="en-US" altLang="cs-CZ" dirty="0" err="1"/>
              <a:t>odpuštěny</a:t>
            </a:r>
            <a:r>
              <a:rPr lang="en-US" altLang="cs-CZ" dirty="0"/>
              <a:t>, </a:t>
            </a:r>
            <a:r>
              <a:rPr lang="en-US" altLang="cs-CZ" dirty="0" err="1"/>
              <a:t>protože</a:t>
            </a:r>
            <a:r>
              <a:rPr lang="en-US" altLang="cs-CZ" dirty="0"/>
              <a:t> </a:t>
            </a:r>
            <a:r>
              <a:rPr lang="en-US" altLang="cs-CZ" dirty="0" err="1"/>
              <a:t>projevila</a:t>
            </a:r>
            <a:r>
              <a:rPr lang="en-US" altLang="cs-CZ" dirty="0"/>
              <a:t> </a:t>
            </a:r>
            <a:r>
              <a:rPr lang="en-US" altLang="cs-CZ" dirty="0" err="1"/>
              <a:t>velikou</a:t>
            </a:r>
            <a:r>
              <a:rPr lang="en-US" altLang="cs-CZ" dirty="0"/>
              <a:t> </a:t>
            </a:r>
            <a:r>
              <a:rPr lang="en-US" altLang="cs-CZ" dirty="0" err="1"/>
              <a:t>lásku</a:t>
            </a:r>
            <a:r>
              <a:rPr lang="en-US" altLang="cs-CZ" dirty="0"/>
              <a:t>. </a:t>
            </a:r>
            <a:r>
              <a:rPr lang="en-US" altLang="cs-CZ" dirty="0" err="1"/>
              <a:t>Komu</a:t>
            </a:r>
            <a:r>
              <a:rPr lang="en-US" altLang="cs-CZ" dirty="0"/>
              <a:t> se </a:t>
            </a:r>
            <a:r>
              <a:rPr lang="en-US" altLang="cs-CZ" dirty="0" err="1"/>
              <a:t>málo</a:t>
            </a:r>
            <a:r>
              <a:rPr lang="en-US" altLang="cs-CZ" dirty="0"/>
              <a:t> </a:t>
            </a:r>
            <a:r>
              <a:rPr lang="en-US" altLang="cs-CZ" dirty="0" err="1"/>
              <a:t>odpouští</a:t>
            </a:r>
            <a:r>
              <a:rPr lang="en-US" altLang="cs-CZ" dirty="0"/>
              <a:t>, </a:t>
            </a:r>
            <a:r>
              <a:rPr lang="en-US" altLang="cs-CZ" dirty="0" err="1"/>
              <a:t>málo</a:t>
            </a:r>
            <a:r>
              <a:rPr lang="en-US" altLang="cs-CZ" dirty="0"/>
              <a:t> </a:t>
            </a:r>
            <a:r>
              <a:rPr lang="en-US" altLang="cs-CZ" dirty="0" err="1"/>
              <a:t>miluje</a:t>
            </a:r>
            <a:r>
              <a:rPr lang="en-US" altLang="cs-CZ" dirty="0"/>
              <a:t>."</a:t>
            </a:r>
            <a:r>
              <a:rPr lang="en-US" altLang="cs-CZ" sz="2000" dirty="0"/>
              <a:t> 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6493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Jedním ze znaků západní společnosti, majících svůj kořen v Lukášově práci, je její organizace v závislosti na církevním roce.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Církevní </a:t>
            </a:r>
            <a:r>
              <a:rPr lang="cs-CZ" dirty="0"/>
              <a:t>rok je rokem uspořádaným podle Lukášova díla – Evangelia a Skutků apoštolů.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Chceme-li </a:t>
            </a:r>
            <a:r>
              <a:rPr lang="cs-CZ" dirty="0"/>
              <a:t>hledat naše kořeny a obhájit je např. vůči </a:t>
            </a:r>
            <a:r>
              <a:rPr lang="cs-CZ" dirty="0" smtClean="0"/>
              <a:t>muslimům</a:t>
            </a:r>
            <a:r>
              <a:rPr lang="cs-CZ" dirty="0"/>
              <a:t>, můžeme </a:t>
            </a:r>
            <a:r>
              <a:rPr lang="cs-CZ" dirty="0" smtClean="0"/>
              <a:t>se inspirova</a:t>
            </a:r>
            <a:r>
              <a:rPr lang="cs-CZ" dirty="0"/>
              <a:t>t</a:t>
            </a:r>
            <a:r>
              <a:rPr lang="cs-CZ" dirty="0" smtClean="0"/>
              <a:t> například i </a:t>
            </a:r>
            <a:r>
              <a:rPr lang="cs-CZ" dirty="0"/>
              <a:t>zde.</a:t>
            </a:r>
          </a:p>
        </p:txBody>
      </p:sp>
    </p:spTree>
    <p:extLst>
      <p:ext uri="{BB962C8B-B14F-4D97-AF65-F5344CB8AC3E}">
        <p14:creationId xmlns:p14="http://schemas.microsoft.com/office/powerpoint/2010/main" val="369515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en-US" altLang="cs-CZ" baseline="30000" dirty="0"/>
              <a:t>48</a:t>
            </a:r>
            <a:r>
              <a:rPr lang="en-US" altLang="cs-CZ" dirty="0"/>
              <a:t> </a:t>
            </a:r>
            <a:r>
              <a:rPr lang="en-US" altLang="cs-CZ" dirty="0" err="1"/>
              <a:t>Řekl</a:t>
            </a:r>
            <a:r>
              <a:rPr lang="en-US" altLang="cs-CZ" dirty="0"/>
              <a:t> </a:t>
            </a:r>
            <a:r>
              <a:rPr lang="en-US" altLang="cs-CZ" dirty="0" err="1"/>
              <a:t>jí</a:t>
            </a:r>
            <a:r>
              <a:rPr lang="en-US" altLang="cs-CZ" dirty="0"/>
              <a:t>: "</a:t>
            </a:r>
            <a:r>
              <a:rPr lang="en-US" altLang="cs-CZ" dirty="0" err="1"/>
              <a:t>Jsou</a:t>
            </a:r>
            <a:r>
              <a:rPr lang="en-US" altLang="cs-CZ" dirty="0"/>
              <a:t> </a:t>
            </a:r>
            <a:r>
              <a:rPr lang="en-US" altLang="cs-CZ" dirty="0" err="1"/>
              <a:t>ti</a:t>
            </a:r>
            <a:r>
              <a:rPr lang="en-US" altLang="cs-CZ" dirty="0"/>
              <a:t> </a:t>
            </a:r>
            <a:r>
              <a:rPr lang="en-US" altLang="cs-CZ" dirty="0" err="1"/>
              <a:t>odpuštěny</a:t>
            </a:r>
            <a:r>
              <a:rPr lang="en-US" altLang="cs-CZ" dirty="0"/>
              <a:t> </a:t>
            </a:r>
            <a:r>
              <a:rPr lang="en-US" altLang="cs-CZ" dirty="0" err="1"/>
              <a:t>hříchy</a:t>
            </a:r>
            <a:r>
              <a:rPr lang="en-US" altLang="cs-CZ" dirty="0"/>
              <a:t>." </a:t>
            </a:r>
            <a:endParaRPr lang="cs-CZ" altLang="cs-CZ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altLang="cs-CZ" baseline="30000" dirty="0"/>
              <a:t>49</a:t>
            </a:r>
            <a:r>
              <a:rPr lang="en-US" altLang="cs-CZ" dirty="0"/>
              <a:t> </a:t>
            </a:r>
            <a:r>
              <a:rPr lang="en-US" altLang="cs-CZ" dirty="0" err="1"/>
              <a:t>Ti</a:t>
            </a:r>
            <a:r>
              <a:rPr lang="en-US" altLang="cs-CZ" dirty="0"/>
              <a:t>, </a:t>
            </a:r>
            <a:r>
              <a:rPr lang="en-US" altLang="cs-CZ" dirty="0" err="1"/>
              <a:t>kteří</a:t>
            </a:r>
            <a:r>
              <a:rPr lang="en-US" altLang="cs-CZ" dirty="0"/>
              <a:t> s </a:t>
            </a:r>
            <a:r>
              <a:rPr lang="en-US" altLang="cs-CZ" dirty="0" err="1"/>
              <a:t>ním</a:t>
            </a:r>
            <a:r>
              <a:rPr lang="en-US" altLang="cs-CZ" dirty="0"/>
              <a:t> </a:t>
            </a:r>
            <a:r>
              <a:rPr lang="en-US" altLang="cs-CZ" dirty="0" err="1"/>
              <a:t>byli</a:t>
            </a:r>
            <a:r>
              <a:rPr lang="en-US" altLang="cs-CZ" dirty="0"/>
              <a:t> u </a:t>
            </a:r>
            <a:r>
              <a:rPr lang="en-US" altLang="cs-CZ" dirty="0" err="1"/>
              <a:t>stolu</a:t>
            </a:r>
            <a:r>
              <a:rPr lang="en-US" altLang="cs-CZ" dirty="0"/>
              <a:t>, </a:t>
            </a:r>
            <a:r>
              <a:rPr lang="en-US" altLang="cs-CZ" dirty="0" err="1"/>
              <a:t>si</a:t>
            </a:r>
            <a:r>
              <a:rPr lang="en-US" altLang="cs-CZ" dirty="0"/>
              <a:t> </a:t>
            </a:r>
            <a:r>
              <a:rPr lang="en-US" altLang="cs-CZ" dirty="0" err="1"/>
              <a:t>začali</a:t>
            </a:r>
            <a:r>
              <a:rPr lang="en-US" altLang="cs-CZ" dirty="0"/>
              <a:t> </a:t>
            </a:r>
            <a:r>
              <a:rPr lang="en-US" altLang="cs-CZ" dirty="0" err="1"/>
              <a:t>říkat</a:t>
            </a:r>
            <a:r>
              <a:rPr lang="en-US" altLang="cs-CZ" dirty="0"/>
              <a:t>: </a:t>
            </a:r>
            <a:endParaRPr lang="cs-CZ" altLang="cs-CZ" dirty="0"/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/>
              <a:t>	</a:t>
            </a:r>
            <a:r>
              <a:rPr lang="en-US" altLang="cs-CZ" dirty="0"/>
              <a:t>"</a:t>
            </a:r>
            <a:r>
              <a:rPr lang="en-US" altLang="cs-CZ" dirty="0" err="1"/>
              <a:t>Kdo</a:t>
            </a:r>
            <a:r>
              <a:rPr lang="en-US" altLang="cs-CZ" dirty="0"/>
              <a:t> to </a:t>
            </a:r>
            <a:r>
              <a:rPr lang="en-US" altLang="cs-CZ" dirty="0" err="1"/>
              <a:t>jen</a:t>
            </a:r>
            <a:r>
              <a:rPr lang="en-US" altLang="cs-CZ" dirty="0"/>
              <a:t> je, </a:t>
            </a:r>
            <a:r>
              <a:rPr lang="en-US" altLang="cs-CZ" dirty="0" err="1"/>
              <a:t>že</a:t>
            </a:r>
            <a:r>
              <a:rPr lang="en-US" altLang="cs-CZ" dirty="0"/>
              <a:t> </a:t>
            </a:r>
            <a:r>
              <a:rPr lang="en-US" altLang="cs-CZ" dirty="0" err="1"/>
              <a:t>dokonce</a:t>
            </a:r>
            <a:r>
              <a:rPr lang="en-US" altLang="cs-CZ" dirty="0"/>
              <a:t> </a:t>
            </a:r>
            <a:r>
              <a:rPr lang="en-US" altLang="cs-CZ" dirty="0" err="1"/>
              <a:t>odpouští</a:t>
            </a:r>
            <a:r>
              <a:rPr lang="en-US" altLang="cs-CZ" dirty="0"/>
              <a:t> </a:t>
            </a:r>
            <a:r>
              <a:rPr lang="en-US" altLang="cs-CZ" dirty="0" err="1"/>
              <a:t>hříchy</a:t>
            </a:r>
            <a:r>
              <a:rPr lang="en-US" altLang="cs-CZ" dirty="0"/>
              <a:t>?" </a:t>
            </a:r>
            <a:endParaRPr lang="cs-CZ" altLang="cs-CZ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altLang="cs-CZ" baseline="30000" dirty="0"/>
              <a:t>50</a:t>
            </a:r>
            <a:r>
              <a:rPr lang="en-US" altLang="cs-CZ" dirty="0"/>
              <a:t> A </a:t>
            </a:r>
            <a:r>
              <a:rPr lang="en-US" altLang="cs-CZ" dirty="0" err="1"/>
              <a:t>řekl</a:t>
            </a:r>
            <a:r>
              <a:rPr lang="en-US" altLang="cs-CZ" dirty="0"/>
              <a:t> </a:t>
            </a:r>
            <a:r>
              <a:rPr lang="en-US" altLang="cs-CZ" dirty="0" err="1"/>
              <a:t>ženě</a:t>
            </a:r>
            <a:r>
              <a:rPr lang="en-US" altLang="cs-CZ" dirty="0"/>
              <a:t>: "</a:t>
            </a:r>
            <a:r>
              <a:rPr lang="en-US" altLang="cs-CZ" dirty="0" err="1"/>
              <a:t>Tvá</a:t>
            </a:r>
            <a:r>
              <a:rPr lang="en-US" altLang="cs-CZ" dirty="0"/>
              <a:t> </a:t>
            </a:r>
            <a:r>
              <a:rPr lang="en-US" altLang="cs-CZ" dirty="0" err="1"/>
              <a:t>víra</a:t>
            </a:r>
            <a:r>
              <a:rPr lang="en-US" altLang="cs-CZ" dirty="0"/>
              <a:t> </a:t>
            </a:r>
            <a:r>
              <a:rPr lang="en-US" altLang="cs-CZ" dirty="0" err="1"/>
              <a:t>tě</a:t>
            </a:r>
            <a:r>
              <a:rPr lang="en-US" altLang="cs-CZ" dirty="0"/>
              <a:t> </a:t>
            </a:r>
            <a:r>
              <a:rPr lang="en-US" altLang="cs-CZ" dirty="0" err="1"/>
              <a:t>zachránila</a:t>
            </a:r>
            <a:r>
              <a:rPr lang="en-US" altLang="cs-CZ" dirty="0"/>
              <a:t>, </a:t>
            </a:r>
            <a:r>
              <a:rPr lang="en-US" altLang="cs-CZ" dirty="0" err="1"/>
              <a:t>jdi</a:t>
            </a:r>
            <a:r>
              <a:rPr lang="en-US" altLang="cs-CZ" dirty="0"/>
              <a:t> v </a:t>
            </a:r>
            <a:r>
              <a:rPr lang="en-US" altLang="cs-CZ" dirty="0" err="1"/>
              <a:t>pokoji</a:t>
            </a:r>
            <a:r>
              <a:rPr lang="en-US" altLang="cs-CZ" dirty="0"/>
              <a:t>!"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91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Kontext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dirty="0" smtClean="0"/>
              <a:t>Vzdálený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 smtClean="0"/>
              <a:t>„malá vsuvka“; od </a:t>
            </a:r>
            <a:r>
              <a:rPr lang="cs-CZ" altLang="cs-CZ" dirty="0" err="1" smtClean="0"/>
              <a:t>Lk</a:t>
            </a:r>
            <a:r>
              <a:rPr lang="cs-CZ" altLang="cs-CZ" dirty="0" smtClean="0"/>
              <a:t> 4,16nn ukázán program </a:t>
            </a:r>
            <a:r>
              <a:rPr lang="cs-CZ" altLang="cs-CZ" dirty="0" err="1" smtClean="0"/>
              <a:t>Lk</a:t>
            </a:r>
            <a:r>
              <a:rPr lang="cs-CZ" altLang="cs-CZ" dirty="0" smtClean="0"/>
              <a:t> Ježíše podle </a:t>
            </a:r>
            <a:r>
              <a:rPr lang="cs-CZ" altLang="cs-CZ" dirty="0" err="1" smtClean="0"/>
              <a:t>Mk</a:t>
            </a:r>
            <a:r>
              <a:rPr lang="cs-CZ" altLang="cs-CZ" dirty="0" smtClean="0"/>
              <a:t>, až po kombinaci s Q, kde hlavním tématem Ježíšovo milosrdenství a identita Spasitele chudých</a:t>
            </a:r>
          </a:p>
          <a:p>
            <a:pPr marL="0" indent="0" eaLnBrk="1" hangingPunct="1">
              <a:buNone/>
              <a:defRPr/>
            </a:pPr>
            <a:r>
              <a:rPr lang="cs-CZ" altLang="cs-CZ" dirty="0" smtClean="0"/>
              <a:t>Blízký – srov. 7,29-30 a 7,34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3207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Výklad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dirty="0" smtClean="0"/>
              <a:t>Úvod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 smtClean="0"/>
              <a:t>- konkrétní příklad řečeného v 7,29-30.34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hlavní překážkou farizeje: spravedlnost, „žádné dluhy“ vůči Bohu…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jedná se o kompozici, nikoli o kroniku skutečného příběhu</a:t>
            </a:r>
          </a:p>
        </p:txBody>
      </p:sp>
    </p:spTree>
    <p:extLst>
      <p:ext uri="{BB962C8B-B14F-4D97-AF65-F5344CB8AC3E}">
        <p14:creationId xmlns:p14="http://schemas.microsoft.com/office/powerpoint/2010/main" val="319199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Výklad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cs-CZ" altLang="cs-CZ" dirty="0" smtClean="0"/>
              <a:t>v.36 </a:t>
            </a:r>
            <a:r>
              <a:rPr lang="en-US" altLang="cs-CZ" dirty="0" err="1">
                <a:solidFill>
                  <a:srgbClr val="00FF00"/>
                </a:solidFill>
              </a:rPr>
              <a:t>Jeden</a:t>
            </a:r>
            <a:r>
              <a:rPr lang="en-US" altLang="cs-CZ" dirty="0">
                <a:solidFill>
                  <a:srgbClr val="00FF00"/>
                </a:solidFill>
              </a:rPr>
              <a:t> z </a:t>
            </a:r>
            <a:r>
              <a:rPr lang="en-US" altLang="cs-CZ" dirty="0" err="1">
                <a:solidFill>
                  <a:srgbClr val="00FF00"/>
                </a:solidFill>
              </a:rPr>
              <a:t>farizeů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pozval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Ježíše</a:t>
            </a:r>
            <a:r>
              <a:rPr lang="en-US" altLang="cs-CZ" dirty="0">
                <a:solidFill>
                  <a:srgbClr val="00FF00"/>
                </a:solidFill>
              </a:rPr>
              <a:t> k </a:t>
            </a:r>
            <a:r>
              <a:rPr lang="en-US" altLang="cs-CZ" dirty="0" err="1">
                <a:solidFill>
                  <a:srgbClr val="00FF00"/>
                </a:solidFill>
              </a:rPr>
              <a:t>jídlu</a:t>
            </a:r>
            <a:r>
              <a:rPr lang="en-US" altLang="cs-CZ" dirty="0">
                <a:solidFill>
                  <a:srgbClr val="00FF00"/>
                </a:solidFill>
              </a:rPr>
              <a:t>. </a:t>
            </a:r>
            <a:r>
              <a:rPr lang="en-US" altLang="cs-CZ" dirty="0" err="1">
                <a:solidFill>
                  <a:srgbClr val="00FF00"/>
                </a:solidFill>
              </a:rPr>
              <a:t>Vešel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tedy</a:t>
            </a:r>
            <a:r>
              <a:rPr lang="en-US" altLang="cs-CZ" dirty="0">
                <a:solidFill>
                  <a:srgbClr val="00FF00"/>
                </a:solidFill>
              </a:rPr>
              <a:t> do </a:t>
            </a:r>
            <a:r>
              <a:rPr lang="en-US" altLang="cs-CZ" dirty="0" err="1">
                <a:solidFill>
                  <a:srgbClr val="00FF00"/>
                </a:solidFill>
              </a:rPr>
              <a:t>domu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toho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farizea</a:t>
            </a:r>
            <a:r>
              <a:rPr lang="en-US" altLang="cs-CZ" dirty="0">
                <a:solidFill>
                  <a:srgbClr val="00FF00"/>
                </a:solidFill>
              </a:rPr>
              <a:t> a </a:t>
            </a:r>
            <a:r>
              <a:rPr lang="en-US" altLang="cs-CZ" dirty="0" err="1">
                <a:solidFill>
                  <a:srgbClr val="00FF00"/>
                </a:solidFill>
              </a:rPr>
              <a:t>posadil</a:t>
            </a:r>
            <a:r>
              <a:rPr lang="en-US" altLang="cs-CZ" dirty="0">
                <a:solidFill>
                  <a:srgbClr val="00FF00"/>
                </a:solidFill>
              </a:rPr>
              <a:t> se </a:t>
            </a:r>
            <a:r>
              <a:rPr lang="en-US" altLang="cs-CZ" dirty="0" err="1">
                <a:solidFill>
                  <a:srgbClr val="00FF00"/>
                </a:solidFill>
              </a:rPr>
              <a:t>ke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stolu</a:t>
            </a:r>
            <a:r>
              <a:rPr lang="en-US" altLang="cs-CZ" dirty="0">
                <a:solidFill>
                  <a:srgbClr val="00FF00"/>
                </a:solidFill>
              </a:rPr>
              <a:t>.</a:t>
            </a:r>
            <a:endParaRPr lang="cs-CZ" altLang="cs-CZ" dirty="0" smtClean="0">
              <a:solidFill>
                <a:srgbClr val="00FF00"/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cs-CZ" altLang="cs-CZ" sz="2600" dirty="0"/>
              <a:t>Kontext pro uvedení hovoru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600" dirty="0"/>
              <a:t>Farizej: význačná osobnost, Ježíše ctí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600" dirty="0"/>
              <a:t>Scéna literárně vytvořena jako prostor pro diskuzi o typických tématech farizejské nauky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10475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-14668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915" y="90152"/>
            <a:ext cx="10277341" cy="517730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dirty="0" smtClean="0"/>
              <a:t>v.37 </a:t>
            </a:r>
            <a:r>
              <a:rPr lang="en-US" altLang="cs-CZ" dirty="0">
                <a:solidFill>
                  <a:srgbClr val="00FF00"/>
                </a:solidFill>
              </a:rPr>
              <a:t>V tom </a:t>
            </a:r>
            <a:r>
              <a:rPr lang="en-US" altLang="cs-CZ" dirty="0" err="1">
                <a:solidFill>
                  <a:srgbClr val="00FF00"/>
                </a:solidFill>
              </a:rPr>
              <a:t>městě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byla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žena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hříšnice</a:t>
            </a:r>
            <a:r>
              <a:rPr lang="en-US" altLang="cs-CZ" dirty="0">
                <a:solidFill>
                  <a:srgbClr val="00FF00"/>
                </a:solidFill>
              </a:rPr>
              <a:t>. </a:t>
            </a:r>
            <a:r>
              <a:rPr lang="en-US" altLang="cs-CZ" dirty="0" err="1">
                <a:solidFill>
                  <a:srgbClr val="00FF00"/>
                </a:solidFill>
              </a:rPr>
              <a:t>Jakmile</a:t>
            </a:r>
            <a:r>
              <a:rPr lang="en-US" altLang="cs-CZ" dirty="0">
                <a:solidFill>
                  <a:srgbClr val="00FF00"/>
                </a:solidFill>
              </a:rPr>
              <a:t> se </a:t>
            </a:r>
            <a:r>
              <a:rPr lang="en-US" altLang="cs-CZ" dirty="0" err="1">
                <a:solidFill>
                  <a:srgbClr val="00FF00"/>
                </a:solidFill>
              </a:rPr>
              <a:t>dověděla</a:t>
            </a:r>
            <a:r>
              <a:rPr lang="en-US" altLang="cs-CZ" dirty="0">
                <a:solidFill>
                  <a:srgbClr val="00FF00"/>
                </a:solidFill>
              </a:rPr>
              <a:t>, </a:t>
            </a:r>
            <a:r>
              <a:rPr lang="en-US" altLang="cs-CZ" dirty="0" err="1">
                <a:solidFill>
                  <a:srgbClr val="00FF00"/>
                </a:solidFill>
              </a:rPr>
              <a:t>že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Ježíš</a:t>
            </a:r>
            <a:r>
              <a:rPr lang="en-US" altLang="cs-CZ" dirty="0">
                <a:solidFill>
                  <a:srgbClr val="00FF00"/>
                </a:solidFill>
              </a:rPr>
              <a:t> je u </a:t>
            </a:r>
            <a:r>
              <a:rPr lang="en-US" altLang="cs-CZ" dirty="0" err="1">
                <a:solidFill>
                  <a:srgbClr val="00FF00"/>
                </a:solidFill>
              </a:rPr>
              <a:t>stolu</a:t>
            </a:r>
            <a:r>
              <a:rPr lang="en-US" altLang="cs-CZ" dirty="0">
                <a:solidFill>
                  <a:srgbClr val="00FF00"/>
                </a:solidFill>
              </a:rPr>
              <a:t> v </a:t>
            </a:r>
            <a:r>
              <a:rPr lang="en-US" altLang="cs-CZ" dirty="0" err="1">
                <a:solidFill>
                  <a:srgbClr val="00FF00"/>
                </a:solidFill>
              </a:rPr>
              <a:t>domě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farizeově</a:t>
            </a:r>
            <a:r>
              <a:rPr lang="en-US" altLang="cs-CZ" dirty="0">
                <a:solidFill>
                  <a:srgbClr val="00FF00"/>
                </a:solidFill>
              </a:rPr>
              <a:t>, </a:t>
            </a:r>
            <a:r>
              <a:rPr lang="en-US" altLang="cs-CZ" dirty="0" err="1">
                <a:solidFill>
                  <a:srgbClr val="00FF00"/>
                </a:solidFill>
              </a:rPr>
              <a:t>přišla</a:t>
            </a:r>
            <a:r>
              <a:rPr lang="en-US" altLang="cs-CZ" dirty="0">
                <a:solidFill>
                  <a:srgbClr val="00FF00"/>
                </a:solidFill>
              </a:rPr>
              <a:t> s </a:t>
            </a:r>
            <a:r>
              <a:rPr lang="en-US" altLang="cs-CZ" dirty="0" err="1">
                <a:solidFill>
                  <a:srgbClr val="00FF00"/>
                </a:solidFill>
              </a:rPr>
              <a:t>alabastrovou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nádobkou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vzácného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oleje</a:t>
            </a:r>
            <a:endParaRPr lang="cs-CZ" altLang="cs-CZ" dirty="0" smtClean="0"/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„a hle“: na scénu uvedena známá hříšnice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Jak se tam dostala?...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Dřívější zkušenost s odpuštěním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Nádoba oleje: dá smysl následnému jednání ženy (překypující láska)</a:t>
            </a:r>
          </a:p>
        </p:txBody>
      </p:sp>
    </p:spTree>
    <p:extLst>
      <p:ext uri="{BB962C8B-B14F-4D97-AF65-F5344CB8AC3E}">
        <p14:creationId xmlns:p14="http://schemas.microsoft.com/office/powerpoint/2010/main" val="295744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-16113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1978" y="669701"/>
            <a:ext cx="10122794" cy="5911404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dirty="0" smtClean="0"/>
              <a:t>v.39 </a:t>
            </a:r>
            <a:r>
              <a:rPr lang="en-US" altLang="cs-CZ" dirty="0">
                <a:solidFill>
                  <a:srgbClr val="00FF00"/>
                </a:solidFill>
              </a:rPr>
              <a:t>s </a:t>
            </a:r>
            <a:r>
              <a:rPr lang="en-US" altLang="cs-CZ" dirty="0" err="1">
                <a:solidFill>
                  <a:srgbClr val="00FF00"/>
                </a:solidFill>
              </a:rPr>
              <a:t>pláčem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přistoupila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zezadu</a:t>
            </a:r>
            <a:r>
              <a:rPr lang="en-US" altLang="cs-CZ" dirty="0">
                <a:solidFill>
                  <a:srgbClr val="00FF00"/>
                </a:solidFill>
              </a:rPr>
              <a:t> k </a:t>
            </a:r>
            <a:r>
              <a:rPr lang="en-US" altLang="cs-CZ" dirty="0" err="1">
                <a:solidFill>
                  <a:srgbClr val="00FF00"/>
                </a:solidFill>
              </a:rPr>
              <a:t>jeho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nohám</a:t>
            </a:r>
            <a:r>
              <a:rPr lang="en-US" altLang="cs-CZ" dirty="0">
                <a:solidFill>
                  <a:srgbClr val="00FF00"/>
                </a:solidFill>
              </a:rPr>
              <a:t>, </a:t>
            </a:r>
            <a:r>
              <a:rPr lang="en-US" altLang="cs-CZ" dirty="0" err="1">
                <a:solidFill>
                  <a:srgbClr val="00FF00"/>
                </a:solidFill>
              </a:rPr>
              <a:t>začala</a:t>
            </a:r>
            <a:r>
              <a:rPr lang="en-US" altLang="cs-CZ" dirty="0">
                <a:solidFill>
                  <a:srgbClr val="00FF00"/>
                </a:solidFill>
              </a:rPr>
              <a:t> mu je </a:t>
            </a:r>
            <a:r>
              <a:rPr lang="en-US" altLang="cs-CZ" dirty="0" err="1">
                <a:solidFill>
                  <a:srgbClr val="00FF00"/>
                </a:solidFill>
              </a:rPr>
              <a:t>smáčet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slzami</a:t>
            </a:r>
            <a:r>
              <a:rPr lang="en-US" altLang="cs-CZ" dirty="0">
                <a:solidFill>
                  <a:srgbClr val="00FF00"/>
                </a:solidFill>
              </a:rPr>
              <a:t> a </a:t>
            </a:r>
            <a:r>
              <a:rPr lang="en-US" altLang="cs-CZ" dirty="0" err="1">
                <a:solidFill>
                  <a:srgbClr val="00FF00"/>
                </a:solidFill>
              </a:rPr>
              <a:t>otírat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svými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vlasy</a:t>
            </a:r>
            <a:r>
              <a:rPr lang="en-US" altLang="cs-CZ" dirty="0">
                <a:solidFill>
                  <a:srgbClr val="00FF00"/>
                </a:solidFill>
              </a:rPr>
              <a:t>, </a:t>
            </a:r>
            <a:r>
              <a:rPr lang="en-US" altLang="cs-CZ" dirty="0" err="1">
                <a:solidFill>
                  <a:srgbClr val="00FF00"/>
                </a:solidFill>
              </a:rPr>
              <a:t>líbala</a:t>
            </a:r>
            <a:r>
              <a:rPr lang="en-US" altLang="cs-CZ" dirty="0">
                <a:solidFill>
                  <a:srgbClr val="00FF00"/>
                </a:solidFill>
              </a:rPr>
              <a:t> je a </a:t>
            </a:r>
            <a:r>
              <a:rPr lang="en-US" altLang="cs-CZ" dirty="0" err="1">
                <a:solidFill>
                  <a:srgbClr val="00FF00"/>
                </a:solidFill>
              </a:rPr>
              <a:t>mazala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vzácným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olejem</a:t>
            </a:r>
            <a:r>
              <a:rPr lang="en-US" altLang="cs-CZ" dirty="0">
                <a:solidFill>
                  <a:srgbClr val="00FF00"/>
                </a:solidFill>
              </a:rPr>
              <a:t>.</a:t>
            </a:r>
            <a:endParaRPr lang="cs-CZ" altLang="cs-CZ" dirty="0">
              <a:solidFill>
                <a:srgbClr val="00FF00"/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Dojemný popis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Vděčnost, radost, láska bez hranic (viz rozpuštěné vlasy…)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Nohy, slzy, vlasy, polibky: úcta a pokora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Ježíš si to nechá líbit…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Projev znečištění ze strany ženy je pro Ježíše opakem – přijetí s společenství</a:t>
            </a:r>
          </a:p>
        </p:txBody>
      </p:sp>
    </p:spTree>
    <p:extLst>
      <p:ext uri="{BB962C8B-B14F-4D97-AF65-F5344CB8AC3E}">
        <p14:creationId xmlns:p14="http://schemas.microsoft.com/office/powerpoint/2010/main" val="209877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-14668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9099" y="244698"/>
            <a:ext cx="10135673" cy="5962919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dirty="0" smtClean="0"/>
              <a:t>v.39-40 </a:t>
            </a:r>
            <a:r>
              <a:rPr lang="en-US" altLang="cs-CZ" dirty="0" err="1">
                <a:solidFill>
                  <a:srgbClr val="00FF00"/>
                </a:solidFill>
              </a:rPr>
              <a:t>Když</a:t>
            </a:r>
            <a:r>
              <a:rPr lang="en-US" altLang="cs-CZ" dirty="0">
                <a:solidFill>
                  <a:srgbClr val="00FF00"/>
                </a:solidFill>
              </a:rPr>
              <a:t> to </a:t>
            </a:r>
            <a:r>
              <a:rPr lang="en-US" altLang="cs-CZ" dirty="0" err="1">
                <a:solidFill>
                  <a:srgbClr val="00FF00"/>
                </a:solidFill>
              </a:rPr>
              <a:t>spatřil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farizeus</a:t>
            </a:r>
            <a:r>
              <a:rPr lang="en-US" altLang="cs-CZ" dirty="0">
                <a:solidFill>
                  <a:srgbClr val="00FF00"/>
                </a:solidFill>
              </a:rPr>
              <a:t>, </a:t>
            </a:r>
            <a:r>
              <a:rPr lang="en-US" altLang="cs-CZ" dirty="0" err="1">
                <a:solidFill>
                  <a:srgbClr val="00FF00"/>
                </a:solidFill>
              </a:rPr>
              <a:t>který</a:t>
            </a:r>
            <a:r>
              <a:rPr lang="en-US" altLang="cs-CZ" dirty="0">
                <a:solidFill>
                  <a:srgbClr val="00FF00"/>
                </a:solidFill>
              </a:rPr>
              <a:t> ho </a:t>
            </a:r>
            <a:r>
              <a:rPr lang="en-US" altLang="cs-CZ" dirty="0" err="1">
                <a:solidFill>
                  <a:srgbClr val="00FF00"/>
                </a:solidFill>
              </a:rPr>
              <a:t>pozval</a:t>
            </a:r>
            <a:r>
              <a:rPr lang="en-US" altLang="cs-CZ" dirty="0">
                <a:solidFill>
                  <a:srgbClr val="00FF00"/>
                </a:solidFill>
              </a:rPr>
              <a:t>, </a:t>
            </a:r>
            <a:r>
              <a:rPr lang="en-US" altLang="cs-CZ" dirty="0" err="1">
                <a:solidFill>
                  <a:srgbClr val="00FF00"/>
                </a:solidFill>
              </a:rPr>
              <a:t>řekl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si</a:t>
            </a:r>
            <a:r>
              <a:rPr lang="en-US" altLang="cs-CZ" dirty="0">
                <a:solidFill>
                  <a:srgbClr val="00FF00"/>
                </a:solidFill>
              </a:rPr>
              <a:t> v </a:t>
            </a:r>
            <a:r>
              <a:rPr lang="en-US" altLang="cs-CZ" dirty="0" err="1">
                <a:solidFill>
                  <a:srgbClr val="00FF00"/>
                </a:solidFill>
              </a:rPr>
              <a:t>duchu</a:t>
            </a:r>
            <a:r>
              <a:rPr lang="en-US" altLang="cs-CZ" dirty="0">
                <a:solidFill>
                  <a:srgbClr val="00FF00"/>
                </a:solidFill>
              </a:rPr>
              <a:t>: "</a:t>
            </a:r>
            <a:r>
              <a:rPr lang="en-US" altLang="cs-CZ" dirty="0" err="1">
                <a:solidFill>
                  <a:srgbClr val="00FF00"/>
                </a:solidFill>
              </a:rPr>
              <a:t>Kdyby</a:t>
            </a:r>
            <a:r>
              <a:rPr lang="en-US" altLang="cs-CZ" dirty="0">
                <a:solidFill>
                  <a:srgbClr val="00FF00"/>
                </a:solidFill>
              </a:rPr>
              <a:t> to </a:t>
            </a:r>
            <a:r>
              <a:rPr lang="en-US" altLang="cs-CZ" dirty="0" err="1">
                <a:solidFill>
                  <a:srgbClr val="00FF00"/>
                </a:solidFill>
              </a:rPr>
              <a:t>byl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prorok</a:t>
            </a:r>
            <a:r>
              <a:rPr lang="en-US" altLang="cs-CZ" dirty="0">
                <a:solidFill>
                  <a:srgbClr val="00FF00"/>
                </a:solidFill>
              </a:rPr>
              <a:t>, </a:t>
            </a:r>
            <a:r>
              <a:rPr lang="en-US" altLang="cs-CZ" dirty="0" err="1">
                <a:solidFill>
                  <a:srgbClr val="00FF00"/>
                </a:solidFill>
              </a:rPr>
              <a:t>musel</a:t>
            </a:r>
            <a:r>
              <a:rPr lang="en-US" altLang="cs-CZ" dirty="0">
                <a:solidFill>
                  <a:srgbClr val="00FF00"/>
                </a:solidFill>
              </a:rPr>
              <a:t> by </a:t>
            </a:r>
            <a:r>
              <a:rPr lang="en-US" altLang="cs-CZ" dirty="0" err="1">
                <a:solidFill>
                  <a:srgbClr val="00FF00"/>
                </a:solidFill>
              </a:rPr>
              <a:t>poznat</a:t>
            </a:r>
            <a:r>
              <a:rPr lang="en-US" altLang="cs-CZ" dirty="0">
                <a:solidFill>
                  <a:srgbClr val="00FF00"/>
                </a:solidFill>
              </a:rPr>
              <a:t>, co to je </a:t>
            </a:r>
            <a:r>
              <a:rPr lang="en-US" altLang="cs-CZ" dirty="0" err="1">
                <a:solidFill>
                  <a:srgbClr val="00FF00"/>
                </a:solidFill>
              </a:rPr>
              <a:t>za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ženu</a:t>
            </a:r>
            <a:r>
              <a:rPr lang="en-US" altLang="cs-CZ" dirty="0">
                <a:solidFill>
                  <a:srgbClr val="00FF00"/>
                </a:solidFill>
              </a:rPr>
              <a:t>, </a:t>
            </a:r>
            <a:r>
              <a:rPr lang="en-US" altLang="cs-CZ" dirty="0" err="1">
                <a:solidFill>
                  <a:srgbClr val="00FF00"/>
                </a:solidFill>
              </a:rPr>
              <a:t>která</a:t>
            </a:r>
            <a:r>
              <a:rPr lang="en-US" altLang="cs-CZ" dirty="0">
                <a:solidFill>
                  <a:srgbClr val="00FF00"/>
                </a:solidFill>
              </a:rPr>
              <a:t> se ho </a:t>
            </a:r>
            <a:r>
              <a:rPr lang="en-US" altLang="cs-CZ" dirty="0" err="1">
                <a:solidFill>
                  <a:srgbClr val="00FF00"/>
                </a:solidFill>
              </a:rPr>
              <a:t>dotýká</a:t>
            </a:r>
            <a:r>
              <a:rPr lang="en-US" altLang="cs-CZ" dirty="0">
                <a:solidFill>
                  <a:srgbClr val="00FF00"/>
                </a:solidFill>
              </a:rPr>
              <a:t>, </a:t>
            </a:r>
            <a:r>
              <a:rPr lang="en-US" altLang="cs-CZ" dirty="0" err="1">
                <a:solidFill>
                  <a:srgbClr val="00FF00"/>
                </a:solidFill>
              </a:rPr>
              <a:t>že</a:t>
            </a:r>
            <a:r>
              <a:rPr lang="en-US" altLang="cs-CZ" dirty="0">
                <a:solidFill>
                  <a:srgbClr val="00FF00"/>
                </a:solidFill>
              </a:rPr>
              <a:t> je to </a:t>
            </a:r>
            <a:r>
              <a:rPr lang="en-US" altLang="cs-CZ" dirty="0" err="1">
                <a:solidFill>
                  <a:srgbClr val="00FF00"/>
                </a:solidFill>
              </a:rPr>
              <a:t>hříšnice</a:t>
            </a:r>
            <a:r>
              <a:rPr lang="en-US" altLang="cs-CZ" dirty="0">
                <a:solidFill>
                  <a:srgbClr val="00FF00"/>
                </a:solidFill>
              </a:rPr>
              <a:t>." 40 </a:t>
            </a:r>
            <a:r>
              <a:rPr lang="en-US" altLang="cs-CZ" dirty="0" err="1">
                <a:solidFill>
                  <a:srgbClr val="00FF00"/>
                </a:solidFill>
              </a:rPr>
              <a:t>Ježíš</a:t>
            </a:r>
            <a:r>
              <a:rPr lang="en-US" altLang="cs-CZ" dirty="0">
                <a:solidFill>
                  <a:srgbClr val="00FF00"/>
                </a:solidFill>
              </a:rPr>
              <a:t> mu </a:t>
            </a:r>
            <a:r>
              <a:rPr lang="en-US" altLang="cs-CZ" dirty="0" err="1">
                <a:solidFill>
                  <a:srgbClr val="00FF00"/>
                </a:solidFill>
              </a:rPr>
              <a:t>na</a:t>
            </a:r>
            <a:r>
              <a:rPr lang="en-US" altLang="cs-CZ" dirty="0">
                <a:solidFill>
                  <a:srgbClr val="00FF00"/>
                </a:solidFill>
              </a:rPr>
              <a:t> to </a:t>
            </a:r>
            <a:r>
              <a:rPr lang="en-US" altLang="cs-CZ" dirty="0" err="1">
                <a:solidFill>
                  <a:srgbClr val="00FF00"/>
                </a:solidFill>
              </a:rPr>
              <a:t>řekl</a:t>
            </a:r>
            <a:r>
              <a:rPr lang="en-US" altLang="cs-CZ" dirty="0">
                <a:solidFill>
                  <a:srgbClr val="00FF00"/>
                </a:solidFill>
              </a:rPr>
              <a:t>: "</a:t>
            </a:r>
            <a:r>
              <a:rPr lang="en-US" altLang="cs-CZ" dirty="0" err="1">
                <a:solidFill>
                  <a:srgbClr val="00FF00"/>
                </a:solidFill>
              </a:rPr>
              <a:t>Šimone</a:t>
            </a:r>
            <a:r>
              <a:rPr lang="en-US" altLang="cs-CZ" dirty="0">
                <a:solidFill>
                  <a:srgbClr val="00FF00"/>
                </a:solidFill>
              </a:rPr>
              <a:t>, </a:t>
            </a:r>
            <a:r>
              <a:rPr lang="en-US" altLang="cs-CZ" dirty="0" err="1">
                <a:solidFill>
                  <a:srgbClr val="00FF00"/>
                </a:solidFill>
              </a:rPr>
              <a:t>chci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ti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něco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povědět</a:t>
            </a:r>
            <a:r>
              <a:rPr lang="en-US" altLang="cs-CZ" dirty="0">
                <a:solidFill>
                  <a:srgbClr val="00FF00"/>
                </a:solidFill>
              </a:rPr>
              <a:t>." On </a:t>
            </a:r>
            <a:r>
              <a:rPr lang="en-US" altLang="cs-CZ" dirty="0" err="1">
                <a:solidFill>
                  <a:srgbClr val="00FF00"/>
                </a:solidFill>
              </a:rPr>
              <a:t>řekl</a:t>
            </a:r>
            <a:r>
              <a:rPr lang="en-US" altLang="cs-CZ" dirty="0">
                <a:solidFill>
                  <a:srgbClr val="00FF00"/>
                </a:solidFill>
              </a:rPr>
              <a:t>: "</a:t>
            </a:r>
            <a:r>
              <a:rPr lang="en-US" altLang="cs-CZ" dirty="0" err="1">
                <a:solidFill>
                  <a:srgbClr val="00FF00"/>
                </a:solidFill>
              </a:rPr>
              <a:t>Pověz</a:t>
            </a:r>
            <a:r>
              <a:rPr lang="en-US" altLang="cs-CZ" dirty="0">
                <a:solidFill>
                  <a:srgbClr val="00FF00"/>
                </a:solidFill>
              </a:rPr>
              <a:t>, </a:t>
            </a:r>
            <a:r>
              <a:rPr lang="en-US" altLang="cs-CZ" dirty="0" err="1">
                <a:solidFill>
                  <a:srgbClr val="00FF00"/>
                </a:solidFill>
              </a:rPr>
              <a:t>Mistře</a:t>
            </a:r>
            <a:r>
              <a:rPr lang="en-US" altLang="cs-CZ" dirty="0">
                <a:solidFill>
                  <a:srgbClr val="00FF00"/>
                </a:solidFill>
              </a:rPr>
              <a:t>!„</a:t>
            </a:r>
            <a:endParaRPr lang="cs-CZ" altLang="cs-CZ" dirty="0">
              <a:solidFill>
                <a:srgbClr val="00FF00"/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Farizej jistě neporušil pravidla pohostinnosti; Ježíše omlouvá, ale diskvalifikuje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Jako prorok by měl být (1) jasnozřivý a (2) měl by zachovávat Boží zákony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Ježíš ukazuje, že (1) je jasnozřivý a (2) má zcela jinou náboženskou koncepci, jak ukáže následné podobenství</a:t>
            </a:r>
          </a:p>
        </p:txBody>
      </p:sp>
    </p:spTree>
    <p:extLst>
      <p:ext uri="{BB962C8B-B14F-4D97-AF65-F5344CB8AC3E}">
        <p14:creationId xmlns:p14="http://schemas.microsoft.com/office/powerpoint/2010/main" val="35401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-13954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0614" y="399245"/>
            <a:ext cx="10496282" cy="5795494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dirty="0" smtClean="0"/>
              <a:t>v.41-42 </a:t>
            </a:r>
            <a:r>
              <a:rPr lang="en-US" altLang="cs-CZ" dirty="0">
                <a:solidFill>
                  <a:srgbClr val="00FF00"/>
                </a:solidFill>
              </a:rPr>
              <a:t>"</a:t>
            </a:r>
            <a:r>
              <a:rPr lang="en-US" altLang="cs-CZ" dirty="0" err="1">
                <a:solidFill>
                  <a:srgbClr val="00FF00"/>
                </a:solidFill>
              </a:rPr>
              <a:t>Jeden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věřitel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měl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dva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dlužníky</a:t>
            </a:r>
            <a:r>
              <a:rPr lang="en-US" altLang="cs-CZ" dirty="0">
                <a:solidFill>
                  <a:srgbClr val="00FF00"/>
                </a:solidFill>
              </a:rPr>
              <a:t>. </a:t>
            </a:r>
            <a:r>
              <a:rPr lang="en-US" altLang="cs-CZ" dirty="0" err="1">
                <a:solidFill>
                  <a:srgbClr val="00FF00"/>
                </a:solidFill>
              </a:rPr>
              <a:t>První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byl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dlužen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pět</a:t>
            </a:r>
            <a:r>
              <a:rPr lang="en-US" altLang="cs-CZ" dirty="0">
                <a:solidFill>
                  <a:srgbClr val="00FF00"/>
                </a:solidFill>
              </a:rPr>
              <a:t> set </a:t>
            </a:r>
            <a:r>
              <a:rPr lang="en-US" altLang="cs-CZ" dirty="0" err="1">
                <a:solidFill>
                  <a:srgbClr val="00FF00"/>
                </a:solidFill>
              </a:rPr>
              <a:t>denárů</a:t>
            </a:r>
            <a:r>
              <a:rPr lang="en-US" altLang="cs-CZ" dirty="0">
                <a:solidFill>
                  <a:srgbClr val="00FF00"/>
                </a:solidFill>
              </a:rPr>
              <a:t>, </a:t>
            </a:r>
            <a:r>
              <a:rPr lang="en-US" altLang="cs-CZ" dirty="0" err="1">
                <a:solidFill>
                  <a:srgbClr val="00FF00"/>
                </a:solidFill>
              </a:rPr>
              <a:t>druhý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padesát</a:t>
            </a:r>
            <a:r>
              <a:rPr lang="en-US" altLang="cs-CZ" dirty="0">
                <a:solidFill>
                  <a:srgbClr val="00FF00"/>
                </a:solidFill>
              </a:rPr>
              <a:t>. 42 </a:t>
            </a:r>
            <a:r>
              <a:rPr lang="en-US" altLang="cs-CZ" dirty="0" err="1">
                <a:solidFill>
                  <a:srgbClr val="00FF00"/>
                </a:solidFill>
              </a:rPr>
              <a:t>Když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neměli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čím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splatit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dluh</a:t>
            </a:r>
            <a:r>
              <a:rPr lang="en-US" altLang="cs-CZ" dirty="0">
                <a:solidFill>
                  <a:srgbClr val="00FF00"/>
                </a:solidFill>
              </a:rPr>
              <a:t>, </a:t>
            </a:r>
            <a:r>
              <a:rPr lang="en-US" altLang="cs-CZ" dirty="0" err="1">
                <a:solidFill>
                  <a:srgbClr val="00FF00"/>
                </a:solidFill>
              </a:rPr>
              <a:t>odpustil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oběma</a:t>
            </a:r>
            <a:r>
              <a:rPr lang="en-US" altLang="cs-CZ" dirty="0">
                <a:solidFill>
                  <a:srgbClr val="00FF00"/>
                </a:solidFill>
              </a:rPr>
              <a:t>. </a:t>
            </a:r>
            <a:r>
              <a:rPr lang="en-US" altLang="cs-CZ" dirty="0" err="1">
                <a:solidFill>
                  <a:srgbClr val="00FF00"/>
                </a:solidFill>
              </a:rPr>
              <a:t>Který</a:t>
            </a:r>
            <a:r>
              <a:rPr lang="en-US" altLang="cs-CZ" dirty="0">
                <a:solidFill>
                  <a:srgbClr val="00FF00"/>
                </a:solidFill>
              </a:rPr>
              <a:t> z </a:t>
            </a:r>
            <a:r>
              <a:rPr lang="en-US" altLang="cs-CZ" dirty="0" err="1">
                <a:solidFill>
                  <a:srgbClr val="00FF00"/>
                </a:solidFill>
              </a:rPr>
              <a:t>nich</a:t>
            </a:r>
            <a:r>
              <a:rPr lang="en-US" altLang="cs-CZ" dirty="0">
                <a:solidFill>
                  <a:srgbClr val="00FF00"/>
                </a:solidFill>
              </a:rPr>
              <a:t> ho </a:t>
            </a:r>
            <a:r>
              <a:rPr lang="en-US" altLang="cs-CZ" dirty="0" err="1">
                <a:solidFill>
                  <a:srgbClr val="00FF00"/>
                </a:solidFill>
              </a:rPr>
              <a:t>bude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mít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raději</a:t>
            </a:r>
            <a:r>
              <a:rPr lang="en-US" altLang="cs-CZ" dirty="0">
                <a:solidFill>
                  <a:srgbClr val="00FF00"/>
                </a:solidFill>
              </a:rPr>
              <a:t>?"</a:t>
            </a:r>
            <a:r>
              <a:rPr lang="cs-CZ" altLang="cs-CZ" dirty="0" smtClean="0"/>
              <a:t> 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Podobenství neodpovídá problematice farizeje, ale interpretuje ženino chování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Situace 2 dlužníků: v Ježíšově vidění každý je dlužníkem před Bohem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Odpuštění dluhů: novost NZ; Bůh jako Bůh odpouštějící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Ježíš zve farizeje, aby se podíval pohledem ženy a odhalil, že ona na rozdíl od něj učinila osobní zkušenost Boží dobroty, z čehož její postoj pramení</a:t>
            </a:r>
          </a:p>
        </p:txBody>
      </p:sp>
    </p:spTree>
    <p:extLst>
      <p:ext uri="{BB962C8B-B14F-4D97-AF65-F5344CB8AC3E}">
        <p14:creationId xmlns:p14="http://schemas.microsoft.com/office/powerpoint/2010/main" val="37744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-13954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0614" y="489396"/>
            <a:ext cx="9968248" cy="454624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dirty="0" smtClean="0"/>
              <a:t>v.43 </a:t>
            </a:r>
            <a:r>
              <a:rPr lang="en-US" altLang="cs-CZ" dirty="0" err="1">
                <a:solidFill>
                  <a:srgbClr val="00FF00"/>
                </a:solidFill>
              </a:rPr>
              <a:t>Šimon</a:t>
            </a:r>
            <a:r>
              <a:rPr lang="en-US" altLang="cs-CZ" dirty="0">
                <a:solidFill>
                  <a:srgbClr val="00FF00"/>
                </a:solidFill>
              </a:rPr>
              <a:t> mu </a:t>
            </a:r>
            <a:r>
              <a:rPr lang="en-US" altLang="cs-CZ" dirty="0" err="1">
                <a:solidFill>
                  <a:srgbClr val="00FF00"/>
                </a:solidFill>
              </a:rPr>
              <a:t>odpověděl</a:t>
            </a:r>
            <a:r>
              <a:rPr lang="en-US" altLang="cs-CZ" dirty="0">
                <a:solidFill>
                  <a:srgbClr val="00FF00"/>
                </a:solidFill>
              </a:rPr>
              <a:t>: "</a:t>
            </a:r>
            <a:r>
              <a:rPr lang="en-US" altLang="cs-CZ" dirty="0" err="1">
                <a:solidFill>
                  <a:srgbClr val="00FF00"/>
                </a:solidFill>
              </a:rPr>
              <a:t>Mám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za</a:t>
            </a:r>
            <a:r>
              <a:rPr lang="en-US" altLang="cs-CZ" dirty="0">
                <a:solidFill>
                  <a:srgbClr val="00FF00"/>
                </a:solidFill>
              </a:rPr>
              <a:t> to, </a:t>
            </a:r>
            <a:r>
              <a:rPr lang="en-US" altLang="cs-CZ" dirty="0" err="1">
                <a:solidFill>
                  <a:srgbClr val="00FF00"/>
                </a:solidFill>
              </a:rPr>
              <a:t>že</a:t>
            </a:r>
            <a:r>
              <a:rPr lang="en-US" altLang="cs-CZ" dirty="0">
                <a:solidFill>
                  <a:srgbClr val="00FF00"/>
                </a:solidFill>
              </a:rPr>
              <a:t> ten, </a:t>
            </a:r>
            <a:r>
              <a:rPr lang="en-US" altLang="cs-CZ" dirty="0" err="1">
                <a:solidFill>
                  <a:srgbClr val="00FF00"/>
                </a:solidFill>
              </a:rPr>
              <a:t>kterému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odpustil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víc</a:t>
            </a:r>
            <a:r>
              <a:rPr lang="en-US" altLang="cs-CZ" dirty="0">
                <a:solidFill>
                  <a:srgbClr val="00FF00"/>
                </a:solidFill>
              </a:rPr>
              <a:t>." </a:t>
            </a:r>
            <a:r>
              <a:rPr lang="en-US" altLang="cs-CZ" dirty="0" err="1">
                <a:solidFill>
                  <a:srgbClr val="00FF00"/>
                </a:solidFill>
              </a:rPr>
              <a:t>Řekl</a:t>
            </a:r>
            <a:r>
              <a:rPr lang="en-US" altLang="cs-CZ" dirty="0">
                <a:solidFill>
                  <a:srgbClr val="00FF00"/>
                </a:solidFill>
              </a:rPr>
              <a:t> mu: "</a:t>
            </a:r>
            <a:r>
              <a:rPr lang="en-US" altLang="cs-CZ" dirty="0" err="1">
                <a:solidFill>
                  <a:srgbClr val="00FF00"/>
                </a:solidFill>
              </a:rPr>
              <a:t>Správně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jsi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usoudil</a:t>
            </a:r>
            <a:r>
              <a:rPr lang="en-US" altLang="cs-CZ" dirty="0">
                <a:solidFill>
                  <a:srgbClr val="00FF00"/>
                </a:solidFill>
              </a:rPr>
              <a:t>!„</a:t>
            </a:r>
            <a:endParaRPr lang="cs-CZ" altLang="cs-CZ" dirty="0">
              <a:solidFill>
                <a:srgbClr val="00FF00"/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Šimonova odpověď je diplomatická… 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Pochopil, kam jej Ježíš chtěl zavést</a:t>
            </a:r>
          </a:p>
        </p:txBody>
      </p:sp>
    </p:spTree>
    <p:extLst>
      <p:ext uri="{BB962C8B-B14F-4D97-AF65-F5344CB8AC3E}">
        <p14:creationId xmlns:p14="http://schemas.microsoft.com/office/powerpoint/2010/main" val="142126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-13239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6219" y="206062"/>
            <a:ext cx="10200067" cy="6065949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dirty="0" smtClean="0"/>
              <a:t>v.44-46 </a:t>
            </a:r>
            <a:r>
              <a:rPr lang="en-US" altLang="cs-CZ" dirty="0">
                <a:solidFill>
                  <a:srgbClr val="00FF00"/>
                </a:solidFill>
              </a:rPr>
              <a:t>44 Pak se </a:t>
            </a:r>
            <a:r>
              <a:rPr lang="en-US" altLang="cs-CZ" dirty="0" err="1">
                <a:solidFill>
                  <a:srgbClr val="00FF00"/>
                </a:solidFill>
              </a:rPr>
              <a:t>obrátil</a:t>
            </a:r>
            <a:r>
              <a:rPr lang="en-US" altLang="cs-CZ" dirty="0">
                <a:solidFill>
                  <a:srgbClr val="00FF00"/>
                </a:solidFill>
              </a:rPr>
              <a:t> k </a:t>
            </a:r>
            <a:r>
              <a:rPr lang="en-US" altLang="cs-CZ" dirty="0" err="1">
                <a:solidFill>
                  <a:srgbClr val="00FF00"/>
                </a:solidFill>
              </a:rPr>
              <a:t>ženě</a:t>
            </a:r>
            <a:r>
              <a:rPr lang="en-US" altLang="cs-CZ" dirty="0">
                <a:solidFill>
                  <a:srgbClr val="00FF00"/>
                </a:solidFill>
              </a:rPr>
              <a:t> a </a:t>
            </a:r>
            <a:r>
              <a:rPr lang="en-US" altLang="cs-CZ" dirty="0" err="1">
                <a:solidFill>
                  <a:srgbClr val="00FF00"/>
                </a:solidFill>
              </a:rPr>
              <a:t>řekl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Šimonovi</a:t>
            </a:r>
            <a:r>
              <a:rPr lang="en-US" altLang="cs-CZ" dirty="0">
                <a:solidFill>
                  <a:srgbClr val="00FF00"/>
                </a:solidFill>
              </a:rPr>
              <a:t>: "</a:t>
            </a:r>
            <a:r>
              <a:rPr lang="en-US" altLang="cs-CZ" dirty="0" err="1">
                <a:solidFill>
                  <a:srgbClr val="00FF00"/>
                </a:solidFill>
              </a:rPr>
              <a:t>Pohleď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na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tu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ženu</a:t>
            </a:r>
            <a:r>
              <a:rPr lang="en-US" altLang="cs-CZ" dirty="0">
                <a:solidFill>
                  <a:srgbClr val="00FF00"/>
                </a:solidFill>
              </a:rPr>
              <a:t>! </a:t>
            </a:r>
            <a:r>
              <a:rPr lang="en-US" altLang="cs-CZ" dirty="0" err="1">
                <a:solidFill>
                  <a:srgbClr val="00FF00"/>
                </a:solidFill>
              </a:rPr>
              <a:t>Vešel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jsem</a:t>
            </a:r>
            <a:r>
              <a:rPr lang="en-US" altLang="cs-CZ" dirty="0">
                <a:solidFill>
                  <a:srgbClr val="00FF00"/>
                </a:solidFill>
              </a:rPr>
              <a:t> do </a:t>
            </a:r>
            <a:r>
              <a:rPr lang="en-US" altLang="cs-CZ" dirty="0" err="1">
                <a:solidFill>
                  <a:srgbClr val="00FF00"/>
                </a:solidFill>
              </a:rPr>
              <a:t>tvého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domu</a:t>
            </a:r>
            <a:r>
              <a:rPr lang="en-US" altLang="cs-CZ" dirty="0">
                <a:solidFill>
                  <a:srgbClr val="00FF00"/>
                </a:solidFill>
              </a:rPr>
              <a:t>, ale </a:t>
            </a:r>
            <a:r>
              <a:rPr lang="en-US" altLang="cs-CZ" dirty="0" err="1">
                <a:solidFill>
                  <a:srgbClr val="00FF00"/>
                </a:solidFill>
              </a:rPr>
              <a:t>vodu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na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nohy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jsi</a:t>
            </a:r>
            <a:r>
              <a:rPr lang="en-US" altLang="cs-CZ" dirty="0">
                <a:solidFill>
                  <a:srgbClr val="00FF00"/>
                </a:solidFill>
              </a:rPr>
              <a:t> mi </a:t>
            </a:r>
            <a:r>
              <a:rPr lang="en-US" altLang="cs-CZ" dirty="0" err="1">
                <a:solidFill>
                  <a:srgbClr val="00FF00"/>
                </a:solidFill>
              </a:rPr>
              <a:t>nepodal</a:t>
            </a:r>
            <a:r>
              <a:rPr lang="en-US" altLang="cs-CZ" dirty="0">
                <a:solidFill>
                  <a:srgbClr val="00FF00"/>
                </a:solidFill>
              </a:rPr>
              <a:t>, </a:t>
            </a:r>
            <a:r>
              <a:rPr lang="en-US" altLang="cs-CZ" dirty="0" err="1">
                <a:solidFill>
                  <a:srgbClr val="00FF00"/>
                </a:solidFill>
              </a:rPr>
              <a:t>ona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však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skropila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mé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nohy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slzami</a:t>
            </a:r>
            <a:r>
              <a:rPr lang="en-US" altLang="cs-CZ" dirty="0">
                <a:solidFill>
                  <a:srgbClr val="00FF00"/>
                </a:solidFill>
              </a:rPr>
              <a:t> a </a:t>
            </a:r>
            <a:r>
              <a:rPr lang="en-US" altLang="cs-CZ" dirty="0" err="1">
                <a:solidFill>
                  <a:srgbClr val="00FF00"/>
                </a:solidFill>
              </a:rPr>
              <a:t>otřela</a:t>
            </a:r>
            <a:r>
              <a:rPr lang="en-US" altLang="cs-CZ" dirty="0">
                <a:solidFill>
                  <a:srgbClr val="00FF00"/>
                </a:solidFill>
              </a:rPr>
              <a:t> je </a:t>
            </a:r>
            <a:r>
              <a:rPr lang="en-US" altLang="cs-CZ" dirty="0" err="1">
                <a:solidFill>
                  <a:srgbClr val="00FF00"/>
                </a:solidFill>
              </a:rPr>
              <a:t>svými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vlasy</a:t>
            </a:r>
            <a:r>
              <a:rPr lang="en-US" altLang="cs-CZ" dirty="0">
                <a:solidFill>
                  <a:srgbClr val="00FF00"/>
                </a:solidFill>
              </a:rPr>
              <a:t>. 45 </a:t>
            </a:r>
            <a:r>
              <a:rPr lang="en-US" altLang="cs-CZ" dirty="0" err="1">
                <a:solidFill>
                  <a:srgbClr val="00FF00"/>
                </a:solidFill>
              </a:rPr>
              <a:t>Nepolíbil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jsi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mne</a:t>
            </a:r>
            <a:r>
              <a:rPr lang="en-US" altLang="cs-CZ" dirty="0">
                <a:solidFill>
                  <a:srgbClr val="00FF00"/>
                </a:solidFill>
              </a:rPr>
              <a:t>, ale </a:t>
            </a:r>
            <a:r>
              <a:rPr lang="en-US" altLang="cs-CZ" dirty="0" err="1">
                <a:solidFill>
                  <a:srgbClr val="00FF00"/>
                </a:solidFill>
              </a:rPr>
              <a:t>ona</a:t>
            </a:r>
            <a:r>
              <a:rPr lang="en-US" altLang="cs-CZ" dirty="0">
                <a:solidFill>
                  <a:srgbClr val="00FF00"/>
                </a:solidFill>
              </a:rPr>
              <a:t> od </a:t>
            </a:r>
            <a:r>
              <a:rPr lang="en-US" altLang="cs-CZ" dirty="0" err="1">
                <a:solidFill>
                  <a:srgbClr val="00FF00"/>
                </a:solidFill>
              </a:rPr>
              <a:t>té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chvíle</a:t>
            </a:r>
            <a:r>
              <a:rPr lang="en-US" altLang="cs-CZ" dirty="0">
                <a:solidFill>
                  <a:srgbClr val="00FF00"/>
                </a:solidFill>
              </a:rPr>
              <a:t>, co </a:t>
            </a:r>
            <a:r>
              <a:rPr lang="en-US" altLang="cs-CZ" dirty="0" err="1">
                <a:solidFill>
                  <a:srgbClr val="00FF00"/>
                </a:solidFill>
              </a:rPr>
              <a:t>jsem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vešel</a:t>
            </a:r>
            <a:r>
              <a:rPr lang="en-US" altLang="cs-CZ" dirty="0">
                <a:solidFill>
                  <a:srgbClr val="00FF00"/>
                </a:solidFill>
              </a:rPr>
              <a:t>, </a:t>
            </a:r>
            <a:r>
              <a:rPr lang="en-US" altLang="cs-CZ" dirty="0" err="1">
                <a:solidFill>
                  <a:srgbClr val="00FF00"/>
                </a:solidFill>
              </a:rPr>
              <a:t>nepřestala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líbat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mé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nohy</a:t>
            </a:r>
            <a:r>
              <a:rPr lang="en-US" altLang="cs-CZ" dirty="0">
                <a:solidFill>
                  <a:srgbClr val="00FF00"/>
                </a:solidFill>
              </a:rPr>
              <a:t>. 46 </a:t>
            </a:r>
            <a:r>
              <a:rPr lang="en-US" altLang="cs-CZ" dirty="0" err="1">
                <a:solidFill>
                  <a:srgbClr val="00FF00"/>
                </a:solidFill>
              </a:rPr>
              <a:t>Nepomazal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jsi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mou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hlavu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olejem</a:t>
            </a:r>
            <a:r>
              <a:rPr lang="en-US" altLang="cs-CZ" dirty="0">
                <a:solidFill>
                  <a:srgbClr val="00FF00"/>
                </a:solidFill>
              </a:rPr>
              <a:t>, </a:t>
            </a:r>
            <a:r>
              <a:rPr lang="en-US" altLang="cs-CZ" dirty="0" err="1">
                <a:solidFill>
                  <a:srgbClr val="00FF00"/>
                </a:solidFill>
              </a:rPr>
              <a:t>ona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však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vzácným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olejem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pomazala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mé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nohy</a:t>
            </a:r>
            <a:r>
              <a:rPr lang="en-US" altLang="cs-CZ" dirty="0">
                <a:solidFill>
                  <a:srgbClr val="00FF00"/>
                </a:solidFill>
              </a:rPr>
              <a:t>.</a:t>
            </a:r>
            <a:r>
              <a:rPr lang="cs-CZ" altLang="cs-CZ" dirty="0" smtClean="0"/>
              <a:t> 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Gesto ženiny lásky jako konkrétní aplikace podobenství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Šimon se neprovinil proti pohostinnosti, ale scházelo mu ženino „něco navíc“ (znak obrácení a přijetí, láska)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vv.44-46 interpretují vyprávění vv.37-39 ve světle podobenství vv.41-42; navíc srov. vv.29-30 pro kontrast mezi ženou a farizejem</a:t>
            </a:r>
          </a:p>
        </p:txBody>
      </p:sp>
    </p:spTree>
    <p:extLst>
      <p:ext uri="{BB962C8B-B14F-4D97-AF65-F5344CB8AC3E}">
        <p14:creationId xmlns:p14="http://schemas.microsoft.com/office/powerpoint/2010/main" val="103025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L</a:t>
            </a:r>
            <a:r>
              <a:rPr lang="cs-CZ" cap="none" dirty="0" err="1" smtClean="0"/>
              <a:t>k</a:t>
            </a:r>
            <a:r>
              <a:rPr lang="cs-CZ" dirty="0" smtClean="0"/>
              <a:t> 4,16-22, </a:t>
            </a:r>
            <a:r>
              <a:rPr lang="cs-CZ" dirty="0" err="1" smtClean="0"/>
              <a:t>progamová</a:t>
            </a:r>
            <a:r>
              <a:rPr lang="cs-CZ" dirty="0" smtClean="0"/>
              <a:t> pasáž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baseline="30000" dirty="0"/>
              <a:t>16</a:t>
            </a:r>
            <a:r>
              <a:rPr lang="en-US" dirty="0"/>
              <a:t> </a:t>
            </a:r>
            <a:r>
              <a:rPr lang="en-US" dirty="0" err="1"/>
              <a:t>Přišel</a:t>
            </a:r>
            <a:r>
              <a:rPr lang="en-US" dirty="0"/>
              <a:t> do </a:t>
            </a:r>
            <a:r>
              <a:rPr lang="en-US" dirty="0" err="1"/>
              <a:t>Nazareta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vyrostl</a:t>
            </a:r>
            <a:r>
              <a:rPr lang="en-US" dirty="0"/>
              <a:t>.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svého</a:t>
            </a:r>
            <a:r>
              <a:rPr lang="en-US" dirty="0"/>
              <a:t> </a:t>
            </a:r>
            <a:r>
              <a:rPr lang="en-US" dirty="0" err="1"/>
              <a:t>obyčeje</a:t>
            </a:r>
            <a:r>
              <a:rPr lang="en-US" dirty="0"/>
              <a:t> </a:t>
            </a:r>
            <a:r>
              <a:rPr lang="en-US" dirty="0" err="1"/>
              <a:t>vešel</a:t>
            </a:r>
            <a:r>
              <a:rPr lang="en-US" dirty="0"/>
              <a:t> v </a:t>
            </a:r>
            <a:r>
              <a:rPr lang="en-US" dirty="0" err="1"/>
              <a:t>sobotní</a:t>
            </a:r>
            <a:r>
              <a:rPr lang="en-US" dirty="0"/>
              <a:t> den do </a:t>
            </a:r>
            <a:r>
              <a:rPr lang="en-US" dirty="0" err="1"/>
              <a:t>synagógy</a:t>
            </a:r>
            <a:r>
              <a:rPr lang="en-US" dirty="0"/>
              <a:t> a </a:t>
            </a:r>
            <a:r>
              <a:rPr lang="en-US" dirty="0" err="1"/>
              <a:t>povstal</a:t>
            </a:r>
            <a:r>
              <a:rPr lang="en-US" dirty="0"/>
              <a:t>, aby </a:t>
            </a:r>
            <a:r>
              <a:rPr lang="en-US" dirty="0" err="1"/>
              <a:t>četl</a:t>
            </a:r>
            <a:r>
              <a:rPr lang="en-US" dirty="0"/>
              <a:t> z </a:t>
            </a:r>
            <a:r>
              <a:rPr lang="en-US" dirty="0" err="1"/>
              <a:t>Písma</a:t>
            </a:r>
            <a:r>
              <a:rPr lang="en-US" dirty="0"/>
              <a:t>.  </a:t>
            </a:r>
          </a:p>
          <a:p>
            <a:pPr marL="0" indent="0">
              <a:buNone/>
              <a:defRPr/>
            </a:pPr>
            <a:r>
              <a:rPr lang="en-US" baseline="30000" dirty="0"/>
              <a:t>17</a:t>
            </a:r>
            <a:r>
              <a:rPr lang="en-US" dirty="0"/>
              <a:t> </a:t>
            </a:r>
            <a:r>
              <a:rPr lang="en-US" dirty="0" err="1"/>
              <a:t>Podali</a:t>
            </a:r>
            <a:r>
              <a:rPr lang="en-US" dirty="0"/>
              <a:t> mu </a:t>
            </a:r>
            <a:r>
              <a:rPr lang="en-US" dirty="0" err="1"/>
              <a:t>knihu</a:t>
            </a:r>
            <a:r>
              <a:rPr lang="en-US" dirty="0"/>
              <a:t> </a:t>
            </a:r>
            <a:r>
              <a:rPr lang="en-US" dirty="0" err="1"/>
              <a:t>proroka</a:t>
            </a:r>
            <a:r>
              <a:rPr lang="en-US" dirty="0"/>
              <a:t> </a:t>
            </a:r>
            <a:r>
              <a:rPr lang="en-US" dirty="0" err="1"/>
              <a:t>Izaiáše</a:t>
            </a:r>
            <a:r>
              <a:rPr lang="en-US" dirty="0"/>
              <a:t>; </a:t>
            </a:r>
            <a:r>
              <a:rPr lang="en-US" dirty="0" err="1"/>
              <a:t>otevřel</a:t>
            </a:r>
            <a:r>
              <a:rPr lang="en-US" dirty="0"/>
              <a:t> </a:t>
            </a:r>
            <a:r>
              <a:rPr lang="en-US" dirty="0" err="1"/>
              <a:t>ji</a:t>
            </a:r>
            <a:r>
              <a:rPr lang="en-US" dirty="0"/>
              <a:t> a </a:t>
            </a:r>
            <a:r>
              <a:rPr lang="en-US" dirty="0" err="1"/>
              <a:t>nalezl</a:t>
            </a:r>
            <a:r>
              <a:rPr lang="en-US" dirty="0"/>
              <a:t> </a:t>
            </a:r>
            <a:r>
              <a:rPr lang="en-US" dirty="0" err="1"/>
              <a:t>místo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je </a:t>
            </a:r>
            <a:r>
              <a:rPr lang="en-US" dirty="0" err="1"/>
              <a:t>psáno</a:t>
            </a:r>
            <a:r>
              <a:rPr lang="en-US" dirty="0"/>
              <a:t>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47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-13239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493" y="360608"/>
            <a:ext cx="10174310" cy="619473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dirty="0" smtClean="0"/>
              <a:t>v.47 </a:t>
            </a:r>
            <a:r>
              <a:rPr lang="en-US" altLang="cs-CZ" dirty="0">
                <a:solidFill>
                  <a:srgbClr val="00FF00"/>
                </a:solidFill>
              </a:rPr>
              <a:t>Proto </a:t>
            </a:r>
            <a:r>
              <a:rPr lang="en-US" altLang="cs-CZ" dirty="0" err="1">
                <a:solidFill>
                  <a:srgbClr val="00FF00"/>
                </a:solidFill>
              </a:rPr>
              <a:t>ti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pravím</a:t>
            </a:r>
            <a:r>
              <a:rPr lang="en-US" altLang="cs-CZ" dirty="0">
                <a:solidFill>
                  <a:srgbClr val="00FF00"/>
                </a:solidFill>
              </a:rPr>
              <a:t>: </a:t>
            </a:r>
            <a:r>
              <a:rPr lang="en-US" altLang="cs-CZ" dirty="0" err="1">
                <a:solidFill>
                  <a:srgbClr val="00FF00"/>
                </a:solidFill>
              </a:rPr>
              <a:t>Její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mnohé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hříchy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jsou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jí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odpuštěny</a:t>
            </a:r>
            <a:r>
              <a:rPr lang="en-US" altLang="cs-CZ" dirty="0">
                <a:solidFill>
                  <a:srgbClr val="00FF00"/>
                </a:solidFill>
              </a:rPr>
              <a:t>, </a:t>
            </a:r>
            <a:r>
              <a:rPr lang="en-US" altLang="cs-CZ" dirty="0" err="1">
                <a:solidFill>
                  <a:srgbClr val="00FF00"/>
                </a:solidFill>
              </a:rPr>
              <a:t>protože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projevila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velikou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lásku</a:t>
            </a:r>
            <a:r>
              <a:rPr lang="en-US" altLang="cs-CZ" dirty="0">
                <a:solidFill>
                  <a:srgbClr val="00FF00"/>
                </a:solidFill>
              </a:rPr>
              <a:t>. </a:t>
            </a:r>
            <a:r>
              <a:rPr lang="en-US" altLang="cs-CZ" dirty="0" err="1">
                <a:solidFill>
                  <a:srgbClr val="00FF00"/>
                </a:solidFill>
              </a:rPr>
              <a:t>Komu</a:t>
            </a:r>
            <a:r>
              <a:rPr lang="en-US" altLang="cs-CZ" dirty="0">
                <a:solidFill>
                  <a:srgbClr val="00FF00"/>
                </a:solidFill>
              </a:rPr>
              <a:t> se </a:t>
            </a:r>
            <a:r>
              <a:rPr lang="en-US" altLang="cs-CZ" dirty="0" err="1">
                <a:solidFill>
                  <a:srgbClr val="00FF00"/>
                </a:solidFill>
              </a:rPr>
              <a:t>málo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odpouští</a:t>
            </a:r>
            <a:r>
              <a:rPr lang="en-US" altLang="cs-CZ" dirty="0">
                <a:solidFill>
                  <a:srgbClr val="00FF00"/>
                </a:solidFill>
              </a:rPr>
              <a:t>, </a:t>
            </a:r>
            <a:r>
              <a:rPr lang="en-US" altLang="cs-CZ" dirty="0" err="1">
                <a:solidFill>
                  <a:srgbClr val="00FF00"/>
                </a:solidFill>
              </a:rPr>
              <a:t>málo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miluje</a:t>
            </a:r>
            <a:r>
              <a:rPr lang="en-US" altLang="cs-CZ" dirty="0">
                <a:solidFill>
                  <a:srgbClr val="00FF00"/>
                </a:solidFill>
              </a:rPr>
              <a:t>.</a:t>
            </a:r>
            <a:endParaRPr lang="cs-CZ" altLang="cs-CZ" dirty="0" smtClean="0"/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Antitetická formulace by měla vypadat takto:</a:t>
            </a:r>
          </a:p>
          <a:p>
            <a:pPr eaLnBrk="1" hangingPunct="1">
              <a:buFontTx/>
              <a:buNone/>
              <a:defRPr/>
            </a:pPr>
            <a:r>
              <a:rPr lang="cs-CZ" altLang="cs-CZ" dirty="0" smtClean="0"/>
              <a:t>	„Komu je odpuštěno hodně, miluje hodně;</a:t>
            </a:r>
          </a:p>
          <a:p>
            <a:pPr eaLnBrk="1" hangingPunct="1">
              <a:buFontTx/>
              <a:buNone/>
              <a:defRPr/>
            </a:pPr>
            <a:r>
              <a:rPr lang="cs-CZ" altLang="cs-CZ" dirty="0" smtClean="0"/>
              <a:t>	komu je odpuštěno málo, miluje málo.“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Podobenství odpovídá jen 2. řádek: láska, kterou žena projevila, je důvodem odpuštění; perspektiva v.47b) je odlišná: láska, kterou žena projevila, je znamením a následkem Božího odpuštění, kterého se jí dostalo předtím.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Jak vyřešit rozpor mezi 47a a 47b? (</a:t>
            </a:r>
            <a:r>
              <a:rPr lang="cs-CZ" altLang="cs-CZ" dirty="0" err="1" smtClean="0"/>
              <a:t>nejprv</a:t>
            </a:r>
            <a:r>
              <a:rPr lang="cs-CZ" altLang="cs-CZ" dirty="0" smtClean="0"/>
              <a:t> láska, pak odpuštění? Nebo naopak?)</a:t>
            </a:r>
          </a:p>
        </p:txBody>
      </p:sp>
    </p:spTree>
    <p:extLst>
      <p:ext uri="{BB962C8B-B14F-4D97-AF65-F5344CB8AC3E}">
        <p14:creationId xmlns:p14="http://schemas.microsoft.com/office/powerpoint/2010/main" val="48390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-16113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735" y="141668"/>
            <a:ext cx="10380372" cy="5769735"/>
          </a:xfrm>
        </p:spPr>
        <p:txBody>
          <a:bodyPr/>
          <a:lstStyle/>
          <a:p>
            <a:pPr marL="609600" indent="-609600">
              <a:buNone/>
              <a:defRPr/>
            </a:pPr>
            <a:r>
              <a:rPr lang="cs-CZ" altLang="cs-CZ" dirty="0" smtClean="0"/>
              <a:t>Řešení je možné ve dvou směrech:</a:t>
            </a:r>
          </a:p>
          <a:p>
            <a:pPr marL="609600" indent="-609600">
              <a:buFont typeface="Wingdings" panose="05000000000000000000" pitchFamily="2" charset="2"/>
              <a:buAutoNum type="arabicParenR"/>
              <a:defRPr/>
            </a:pPr>
            <a:r>
              <a:rPr lang="cs-CZ" altLang="cs-CZ" dirty="0" smtClean="0"/>
              <a:t>Sladit 47a s kontextem (a tedy i se 47b): řecké </a:t>
            </a:r>
            <a:r>
              <a:rPr lang="cs-CZ" altLang="cs-CZ" i="1" dirty="0" err="1" smtClean="0"/>
              <a:t>hoti</a:t>
            </a:r>
            <a:r>
              <a:rPr lang="cs-CZ" altLang="cs-CZ" dirty="0" smtClean="0"/>
              <a:t> chápat takto: „jsou jí odpuštěny hříchy, </a:t>
            </a:r>
            <a:r>
              <a:rPr lang="cs-CZ" altLang="cs-CZ" i="1" dirty="0" smtClean="0"/>
              <a:t>protože</a:t>
            </a:r>
            <a:r>
              <a:rPr lang="cs-CZ" altLang="cs-CZ" dirty="0" smtClean="0"/>
              <a:t> milovala hodně“ </a:t>
            </a:r>
          </a:p>
          <a:p>
            <a:pPr marL="609600" indent="-609600">
              <a:buFont typeface="Wingdings" panose="05000000000000000000" pitchFamily="2" charset="2"/>
              <a:buAutoNum type="arabicParenR"/>
              <a:defRPr/>
            </a:pPr>
            <a:r>
              <a:rPr lang="cs-CZ" altLang="cs-CZ" dirty="0" smtClean="0"/>
              <a:t>Chápat </a:t>
            </a:r>
            <a:r>
              <a:rPr lang="cs-CZ" altLang="cs-CZ" i="1" dirty="0" err="1" smtClean="0"/>
              <a:t>hoti</a:t>
            </a:r>
            <a:r>
              <a:rPr lang="cs-CZ" altLang="cs-CZ" dirty="0" smtClean="0"/>
              <a:t> ve smyslu příčiny: </a:t>
            </a:r>
            <a:r>
              <a:rPr lang="cs-CZ" altLang="cs-CZ" dirty="0"/>
              <a:t>„jsou jí </a:t>
            </a:r>
            <a:r>
              <a:rPr lang="cs-CZ" altLang="cs-CZ" dirty="0" smtClean="0"/>
              <a:t>odpuštěny </a:t>
            </a:r>
            <a:r>
              <a:rPr lang="cs-CZ" altLang="cs-CZ" dirty="0"/>
              <a:t>hříchy, </a:t>
            </a:r>
            <a:r>
              <a:rPr lang="cs-CZ" altLang="cs-CZ" i="1" dirty="0" smtClean="0"/>
              <a:t>a proto</a:t>
            </a:r>
            <a:r>
              <a:rPr lang="cs-CZ" altLang="cs-CZ" dirty="0" smtClean="0"/>
              <a:t> </a:t>
            </a:r>
            <a:r>
              <a:rPr lang="cs-CZ" altLang="cs-CZ" dirty="0"/>
              <a:t>milovala hodně</a:t>
            </a:r>
            <a:r>
              <a:rPr lang="cs-CZ" altLang="cs-CZ" dirty="0" smtClean="0"/>
              <a:t>“; pak je tento verš 47a pozdějším dodatkem a chce být výzvou: jestli má být dosažené odpuštění smysluplné, musí být živeno životem v lásce (srov. Otčenáš </a:t>
            </a:r>
            <a:r>
              <a:rPr lang="cs-CZ" altLang="cs-CZ" dirty="0" err="1" smtClean="0"/>
              <a:t>Lk</a:t>
            </a:r>
            <a:r>
              <a:rPr lang="cs-CZ" altLang="cs-CZ" dirty="0" smtClean="0"/>
              <a:t> 11,4).</a:t>
            </a:r>
          </a:p>
        </p:txBody>
      </p:sp>
    </p:spTree>
    <p:extLst>
      <p:ext uri="{BB962C8B-B14F-4D97-AF65-F5344CB8AC3E}">
        <p14:creationId xmlns:p14="http://schemas.microsoft.com/office/powerpoint/2010/main" val="5831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-13954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735" y="206062"/>
            <a:ext cx="10225826" cy="4984124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dirty="0" smtClean="0"/>
              <a:t>v.48-49 </a:t>
            </a:r>
            <a:r>
              <a:rPr lang="en-US" altLang="cs-CZ" dirty="0">
                <a:solidFill>
                  <a:srgbClr val="00FF00"/>
                </a:solidFill>
              </a:rPr>
              <a:t>48 </a:t>
            </a:r>
            <a:r>
              <a:rPr lang="en-US" altLang="cs-CZ" dirty="0" err="1">
                <a:solidFill>
                  <a:srgbClr val="00FF00"/>
                </a:solidFill>
              </a:rPr>
              <a:t>Řekl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jí</a:t>
            </a:r>
            <a:r>
              <a:rPr lang="en-US" altLang="cs-CZ" dirty="0">
                <a:solidFill>
                  <a:srgbClr val="00FF00"/>
                </a:solidFill>
              </a:rPr>
              <a:t>: "</a:t>
            </a:r>
            <a:r>
              <a:rPr lang="en-US" altLang="cs-CZ" dirty="0" err="1">
                <a:solidFill>
                  <a:srgbClr val="00FF00"/>
                </a:solidFill>
              </a:rPr>
              <a:t>Jsou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ti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odpuštěny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hříchy</a:t>
            </a:r>
            <a:r>
              <a:rPr lang="en-US" altLang="cs-CZ" dirty="0">
                <a:solidFill>
                  <a:srgbClr val="00FF00"/>
                </a:solidFill>
              </a:rPr>
              <a:t>." 49 </a:t>
            </a:r>
            <a:r>
              <a:rPr lang="en-US" altLang="cs-CZ" dirty="0" err="1">
                <a:solidFill>
                  <a:srgbClr val="00FF00"/>
                </a:solidFill>
              </a:rPr>
              <a:t>Ti</a:t>
            </a:r>
            <a:r>
              <a:rPr lang="en-US" altLang="cs-CZ" dirty="0">
                <a:solidFill>
                  <a:srgbClr val="00FF00"/>
                </a:solidFill>
              </a:rPr>
              <a:t>, </a:t>
            </a:r>
            <a:r>
              <a:rPr lang="en-US" altLang="cs-CZ" dirty="0" err="1">
                <a:solidFill>
                  <a:srgbClr val="00FF00"/>
                </a:solidFill>
              </a:rPr>
              <a:t>kteří</a:t>
            </a:r>
            <a:r>
              <a:rPr lang="en-US" altLang="cs-CZ" dirty="0">
                <a:solidFill>
                  <a:srgbClr val="00FF00"/>
                </a:solidFill>
              </a:rPr>
              <a:t> s </a:t>
            </a:r>
            <a:r>
              <a:rPr lang="en-US" altLang="cs-CZ" dirty="0" err="1">
                <a:solidFill>
                  <a:srgbClr val="00FF00"/>
                </a:solidFill>
              </a:rPr>
              <a:t>ním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byli</a:t>
            </a:r>
            <a:r>
              <a:rPr lang="en-US" altLang="cs-CZ" dirty="0">
                <a:solidFill>
                  <a:srgbClr val="00FF00"/>
                </a:solidFill>
              </a:rPr>
              <a:t> u </a:t>
            </a:r>
            <a:r>
              <a:rPr lang="en-US" altLang="cs-CZ" dirty="0" err="1">
                <a:solidFill>
                  <a:srgbClr val="00FF00"/>
                </a:solidFill>
              </a:rPr>
              <a:t>stolu</a:t>
            </a:r>
            <a:r>
              <a:rPr lang="en-US" altLang="cs-CZ" dirty="0">
                <a:solidFill>
                  <a:srgbClr val="00FF00"/>
                </a:solidFill>
              </a:rPr>
              <a:t>, </a:t>
            </a:r>
            <a:r>
              <a:rPr lang="en-US" altLang="cs-CZ" dirty="0" err="1">
                <a:solidFill>
                  <a:srgbClr val="00FF00"/>
                </a:solidFill>
              </a:rPr>
              <a:t>si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začali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říkat</a:t>
            </a:r>
            <a:r>
              <a:rPr lang="en-US" altLang="cs-CZ" dirty="0">
                <a:solidFill>
                  <a:srgbClr val="00FF00"/>
                </a:solidFill>
              </a:rPr>
              <a:t>: "</a:t>
            </a:r>
            <a:r>
              <a:rPr lang="en-US" altLang="cs-CZ" dirty="0" err="1">
                <a:solidFill>
                  <a:srgbClr val="00FF00"/>
                </a:solidFill>
              </a:rPr>
              <a:t>Kdo</a:t>
            </a:r>
            <a:r>
              <a:rPr lang="en-US" altLang="cs-CZ" dirty="0">
                <a:solidFill>
                  <a:srgbClr val="00FF00"/>
                </a:solidFill>
              </a:rPr>
              <a:t> to </a:t>
            </a:r>
            <a:r>
              <a:rPr lang="en-US" altLang="cs-CZ" dirty="0" err="1">
                <a:solidFill>
                  <a:srgbClr val="00FF00"/>
                </a:solidFill>
              </a:rPr>
              <a:t>jen</a:t>
            </a:r>
            <a:r>
              <a:rPr lang="en-US" altLang="cs-CZ" dirty="0">
                <a:solidFill>
                  <a:srgbClr val="00FF00"/>
                </a:solidFill>
              </a:rPr>
              <a:t> je, </a:t>
            </a:r>
            <a:r>
              <a:rPr lang="en-US" altLang="cs-CZ" dirty="0" err="1">
                <a:solidFill>
                  <a:srgbClr val="00FF00"/>
                </a:solidFill>
              </a:rPr>
              <a:t>že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dokonce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odpouští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hříchy</a:t>
            </a:r>
            <a:r>
              <a:rPr lang="en-US" altLang="cs-CZ" dirty="0">
                <a:solidFill>
                  <a:srgbClr val="00FF00"/>
                </a:solidFill>
              </a:rPr>
              <a:t>?„</a:t>
            </a:r>
            <a:endParaRPr lang="cs-CZ" altLang="cs-CZ" dirty="0">
              <a:solidFill>
                <a:srgbClr val="00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 smtClean="0"/>
              <a:t>Ježíšova slova ve v.48 ujišťují o odpuštění, ale podle logiky podobenství se jí ho dostalo už předtím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 smtClean="0"/>
              <a:t>Reakce ve v.49 však ukazuje, že se jí odpuštění dostává až nyní; to proto, aby se mohla vznést otázka: „Kdo to je?“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 smtClean="0"/>
              <a:t>Každý čtenář si má odpovědět sám…</a:t>
            </a:r>
          </a:p>
        </p:txBody>
      </p:sp>
    </p:spTree>
    <p:extLst>
      <p:ext uri="{BB962C8B-B14F-4D97-AF65-F5344CB8AC3E}">
        <p14:creationId xmlns:p14="http://schemas.microsoft.com/office/powerpoint/2010/main" val="47983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-14668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5007" y="476518"/>
            <a:ext cx="10122795" cy="4906851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dirty="0" smtClean="0"/>
              <a:t>v.50 </a:t>
            </a:r>
            <a:r>
              <a:rPr lang="en-US" altLang="cs-CZ" dirty="0">
                <a:solidFill>
                  <a:srgbClr val="00FF00"/>
                </a:solidFill>
              </a:rPr>
              <a:t>A </a:t>
            </a:r>
            <a:r>
              <a:rPr lang="en-US" altLang="cs-CZ" dirty="0" err="1">
                <a:solidFill>
                  <a:srgbClr val="00FF00"/>
                </a:solidFill>
              </a:rPr>
              <a:t>řekl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ženě</a:t>
            </a:r>
            <a:r>
              <a:rPr lang="en-US" altLang="cs-CZ" dirty="0">
                <a:solidFill>
                  <a:srgbClr val="00FF00"/>
                </a:solidFill>
              </a:rPr>
              <a:t>: "</a:t>
            </a:r>
            <a:r>
              <a:rPr lang="en-US" altLang="cs-CZ" dirty="0" err="1">
                <a:solidFill>
                  <a:srgbClr val="00FF00"/>
                </a:solidFill>
              </a:rPr>
              <a:t>Tvá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víra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tě</a:t>
            </a:r>
            <a:r>
              <a:rPr lang="en-US" altLang="cs-CZ" dirty="0">
                <a:solidFill>
                  <a:srgbClr val="00FF00"/>
                </a:solidFill>
              </a:rPr>
              <a:t> </a:t>
            </a:r>
            <a:r>
              <a:rPr lang="en-US" altLang="cs-CZ" dirty="0" err="1">
                <a:solidFill>
                  <a:srgbClr val="00FF00"/>
                </a:solidFill>
              </a:rPr>
              <a:t>zachránila</a:t>
            </a:r>
            <a:r>
              <a:rPr lang="en-US" altLang="cs-CZ" dirty="0">
                <a:solidFill>
                  <a:srgbClr val="00FF00"/>
                </a:solidFill>
              </a:rPr>
              <a:t>, </a:t>
            </a:r>
            <a:r>
              <a:rPr lang="en-US" altLang="cs-CZ" dirty="0" err="1">
                <a:solidFill>
                  <a:srgbClr val="00FF00"/>
                </a:solidFill>
              </a:rPr>
              <a:t>jdi</a:t>
            </a:r>
            <a:r>
              <a:rPr lang="en-US" altLang="cs-CZ" dirty="0">
                <a:solidFill>
                  <a:srgbClr val="00FF00"/>
                </a:solidFill>
              </a:rPr>
              <a:t> v </a:t>
            </a:r>
            <a:r>
              <a:rPr lang="en-US" altLang="cs-CZ" dirty="0" err="1">
                <a:solidFill>
                  <a:srgbClr val="00FF00"/>
                </a:solidFill>
              </a:rPr>
              <a:t>pokoji</a:t>
            </a:r>
            <a:r>
              <a:rPr lang="en-US" altLang="cs-CZ" dirty="0">
                <a:solidFill>
                  <a:srgbClr val="00FF00"/>
                </a:solidFill>
              </a:rPr>
              <a:t>!"</a:t>
            </a:r>
            <a:r>
              <a:rPr lang="cs-CZ" altLang="cs-CZ" dirty="0" smtClean="0"/>
              <a:t> 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Stereotypní závěr synoptických uzdravení…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Uzdravuje víra nebo láska? Víra: naprostá důvěra v Ježíšovu spásonosnou moc, otevřenost vůči Božímu odpuštění, které Ježíš komunikuje, a nikoli víra v jeho léčitelství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„pokoj“ – SZ „plnost“ (</a:t>
            </a:r>
            <a:r>
              <a:rPr lang="cs-CZ" altLang="cs-CZ" dirty="0" err="1" smtClean="0"/>
              <a:t>Ez</a:t>
            </a:r>
            <a:r>
              <a:rPr lang="cs-CZ" altLang="cs-CZ" dirty="0" smtClean="0"/>
              <a:t> 34,25-29; Ž 29,11…)</a:t>
            </a:r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97766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Závěr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 err="1" smtClean="0"/>
              <a:t>Lk</a:t>
            </a:r>
            <a:r>
              <a:rPr lang="cs-CZ" altLang="cs-CZ" dirty="0" smtClean="0"/>
              <a:t> chtěl ilustrovat tvrzení 7,29-30.34 a konkrétním příkladem uzavřít sekci Kapitoly 7, jejímž hlavním tématem je Ježíšovo svědectví o sobě a Janu Křtiteli v jejich vztahu k Božímu plánu spásy.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 smtClean="0"/>
              <a:t>Pro aplikaci 2 důležité momenty: důležitost zkušenosti s Boží láskou; důležitost motivace ženy i Ježíše v jejich postojích</a:t>
            </a:r>
          </a:p>
        </p:txBody>
      </p:sp>
    </p:spTree>
    <p:extLst>
      <p:ext uri="{BB962C8B-B14F-4D97-AF65-F5344CB8AC3E}">
        <p14:creationId xmlns:p14="http://schemas.microsoft.com/office/powerpoint/2010/main" val="5209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2624" y="-555607"/>
            <a:ext cx="9905998" cy="147857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922962"/>
            <a:ext cx="10114723" cy="556798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aseline="30000" dirty="0"/>
              <a:t>18</a:t>
            </a:r>
            <a:r>
              <a:rPr lang="en-US" dirty="0"/>
              <a:t> '</a:t>
            </a:r>
            <a:r>
              <a:rPr lang="en-US" dirty="0" err="1"/>
              <a:t>Duch</a:t>
            </a:r>
            <a:r>
              <a:rPr lang="en-US" dirty="0"/>
              <a:t> </a:t>
            </a:r>
            <a:r>
              <a:rPr lang="en-US" dirty="0" err="1"/>
              <a:t>Hospodinův</a:t>
            </a:r>
            <a:r>
              <a:rPr lang="en-US" dirty="0"/>
              <a:t> jest </a:t>
            </a:r>
            <a:r>
              <a:rPr lang="en-US" dirty="0" err="1"/>
              <a:t>nade</a:t>
            </a:r>
            <a:r>
              <a:rPr lang="en-US" dirty="0"/>
              <a:t> </a:t>
            </a:r>
            <a:r>
              <a:rPr lang="en-US" dirty="0" err="1"/>
              <a:t>mnou</a:t>
            </a:r>
            <a:r>
              <a:rPr lang="en-US" dirty="0"/>
              <a:t>; </a:t>
            </a:r>
            <a:endParaRPr lang="cs-CZ" dirty="0" smtClean="0"/>
          </a:p>
          <a:p>
            <a:pPr marL="0" indent="0">
              <a:buNone/>
              <a:defRPr/>
            </a:pPr>
            <a:r>
              <a:rPr lang="en-US" dirty="0" smtClean="0"/>
              <a:t>proto </a:t>
            </a:r>
            <a:r>
              <a:rPr lang="en-US" dirty="0" err="1"/>
              <a:t>mne</a:t>
            </a:r>
            <a:r>
              <a:rPr lang="en-US" dirty="0"/>
              <a:t> </a:t>
            </a:r>
            <a:r>
              <a:rPr lang="en-US" dirty="0" err="1"/>
              <a:t>pomazal</a:t>
            </a:r>
            <a:r>
              <a:rPr lang="en-US" dirty="0"/>
              <a:t>, </a:t>
            </a:r>
            <a:endParaRPr lang="cs-CZ" dirty="0"/>
          </a:p>
          <a:p>
            <a:pPr marL="0" indent="0">
              <a:buNone/>
              <a:defRPr/>
            </a:pPr>
            <a:r>
              <a:rPr lang="en-US" dirty="0" err="1" smtClean="0"/>
              <a:t>abych</a:t>
            </a:r>
            <a:r>
              <a:rPr lang="en-US" dirty="0" smtClean="0"/>
              <a:t> </a:t>
            </a:r>
            <a:r>
              <a:rPr lang="en-US" dirty="0" err="1"/>
              <a:t>přinesl</a:t>
            </a:r>
            <a:r>
              <a:rPr lang="en-US" dirty="0"/>
              <a:t> </a:t>
            </a:r>
            <a:r>
              <a:rPr lang="en-US" dirty="0" err="1"/>
              <a:t>chudým</a:t>
            </a:r>
            <a:r>
              <a:rPr lang="en-US" dirty="0"/>
              <a:t> </a:t>
            </a:r>
            <a:r>
              <a:rPr lang="en-US" dirty="0" err="1"/>
              <a:t>radostnou</a:t>
            </a:r>
            <a:r>
              <a:rPr lang="en-US" dirty="0"/>
              <a:t> </a:t>
            </a:r>
            <a:r>
              <a:rPr lang="en-US" dirty="0" err="1"/>
              <a:t>zvěst</a:t>
            </a:r>
            <a:r>
              <a:rPr lang="en-US" dirty="0"/>
              <a:t>; </a:t>
            </a:r>
            <a:endParaRPr lang="cs-CZ" dirty="0" smtClean="0"/>
          </a:p>
          <a:p>
            <a:pPr marL="0" indent="0">
              <a:buNone/>
              <a:defRPr/>
            </a:pPr>
            <a:r>
              <a:rPr lang="en-US" dirty="0" err="1" smtClean="0"/>
              <a:t>poslal</a:t>
            </a:r>
            <a:r>
              <a:rPr lang="en-US" dirty="0" smtClean="0"/>
              <a:t> </a:t>
            </a:r>
            <a:r>
              <a:rPr lang="en-US" dirty="0" err="1"/>
              <a:t>mne</a:t>
            </a:r>
            <a:r>
              <a:rPr lang="en-US" dirty="0"/>
              <a:t>, </a:t>
            </a:r>
            <a:endParaRPr lang="cs-CZ" dirty="0" smtClean="0"/>
          </a:p>
          <a:p>
            <a:pPr marL="0" indent="0">
              <a:buNone/>
              <a:defRPr/>
            </a:pPr>
            <a:r>
              <a:rPr lang="en-US" dirty="0" err="1" smtClean="0"/>
              <a:t>abych</a:t>
            </a:r>
            <a:r>
              <a:rPr lang="en-US" dirty="0" smtClean="0"/>
              <a:t> </a:t>
            </a:r>
            <a:r>
              <a:rPr lang="en-US" dirty="0" err="1"/>
              <a:t>vyhlásil</a:t>
            </a:r>
            <a:r>
              <a:rPr lang="en-US" dirty="0"/>
              <a:t> </a:t>
            </a:r>
            <a:r>
              <a:rPr lang="en-US" dirty="0" err="1"/>
              <a:t>zajatcům</a:t>
            </a:r>
            <a:r>
              <a:rPr lang="en-US" dirty="0"/>
              <a:t> </a:t>
            </a:r>
            <a:r>
              <a:rPr lang="en-US" dirty="0" err="1"/>
              <a:t>propuštění</a:t>
            </a:r>
            <a:r>
              <a:rPr lang="en-US" dirty="0"/>
              <a:t> </a:t>
            </a:r>
            <a:endParaRPr lang="cs-CZ" dirty="0" smtClean="0"/>
          </a:p>
          <a:p>
            <a:pPr marL="0" indent="0">
              <a:buNone/>
              <a:defRPr/>
            </a:pPr>
            <a:r>
              <a:rPr lang="en-US" dirty="0" smtClean="0"/>
              <a:t>a </a:t>
            </a:r>
            <a:r>
              <a:rPr lang="en-US" dirty="0" err="1"/>
              <a:t>slepým</a:t>
            </a:r>
            <a:r>
              <a:rPr lang="en-US" dirty="0"/>
              <a:t> </a:t>
            </a:r>
            <a:r>
              <a:rPr lang="en-US" dirty="0" err="1"/>
              <a:t>vrácení</a:t>
            </a:r>
            <a:r>
              <a:rPr lang="en-US" dirty="0"/>
              <a:t> </a:t>
            </a:r>
            <a:r>
              <a:rPr lang="en-US" dirty="0" err="1"/>
              <a:t>zraku</a:t>
            </a:r>
            <a:r>
              <a:rPr lang="en-US" dirty="0"/>
              <a:t>, </a:t>
            </a:r>
            <a:endParaRPr lang="cs-CZ" dirty="0" smtClean="0"/>
          </a:p>
          <a:p>
            <a:pPr marL="0" indent="0">
              <a:buNone/>
              <a:defRPr/>
            </a:pPr>
            <a:r>
              <a:rPr lang="en-US" dirty="0" err="1" smtClean="0"/>
              <a:t>abych</a:t>
            </a:r>
            <a:r>
              <a:rPr lang="en-US" dirty="0" smtClean="0"/>
              <a:t> </a:t>
            </a:r>
            <a:r>
              <a:rPr lang="en-US" dirty="0" err="1"/>
              <a:t>propustil</a:t>
            </a:r>
            <a:r>
              <a:rPr lang="en-US" dirty="0"/>
              <a:t> </a:t>
            </a:r>
            <a:r>
              <a:rPr lang="en-US" dirty="0" err="1"/>
              <a:t>zdeptané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svobodu</a:t>
            </a:r>
            <a:r>
              <a:rPr lang="en-US" dirty="0"/>
              <a:t>,  </a:t>
            </a:r>
          </a:p>
          <a:p>
            <a:pPr marL="0" indent="0">
              <a:buNone/>
              <a:defRPr/>
            </a:pPr>
            <a:r>
              <a:rPr lang="en-US" baseline="30000" dirty="0"/>
              <a:t>19</a:t>
            </a:r>
            <a:r>
              <a:rPr lang="en-US" dirty="0"/>
              <a:t> </a:t>
            </a:r>
            <a:r>
              <a:rPr lang="en-US" dirty="0" err="1"/>
              <a:t>abych</a:t>
            </a:r>
            <a:r>
              <a:rPr lang="en-US" dirty="0"/>
              <a:t> </a:t>
            </a:r>
            <a:r>
              <a:rPr lang="en-US" dirty="0" err="1"/>
              <a:t>vyhlásil</a:t>
            </a:r>
            <a:r>
              <a:rPr lang="en-US" dirty="0"/>
              <a:t> </a:t>
            </a:r>
            <a:r>
              <a:rPr lang="en-US" dirty="0" err="1"/>
              <a:t>léto</a:t>
            </a:r>
            <a:r>
              <a:rPr lang="en-US" dirty="0"/>
              <a:t> </a:t>
            </a:r>
            <a:r>
              <a:rPr lang="en-US" dirty="0" err="1"/>
              <a:t>milosti</a:t>
            </a:r>
            <a:r>
              <a:rPr lang="en-US" dirty="0"/>
              <a:t> </a:t>
            </a:r>
            <a:r>
              <a:rPr lang="en-US" dirty="0" err="1"/>
              <a:t>Hospodinovy</a:t>
            </a:r>
            <a:r>
              <a:rPr lang="en-US" dirty="0"/>
              <a:t>.'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53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600" baseline="30000" dirty="0"/>
              <a:t>20</a:t>
            </a:r>
            <a:r>
              <a:rPr lang="en-US" sz="2600" dirty="0"/>
              <a:t> Pak </a:t>
            </a:r>
            <a:r>
              <a:rPr lang="en-US" sz="2600" dirty="0" err="1"/>
              <a:t>zavřel</a:t>
            </a:r>
            <a:r>
              <a:rPr lang="en-US" sz="2600" dirty="0"/>
              <a:t> </a:t>
            </a:r>
            <a:r>
              <a:rPr lang="en-US" sz="2600" dirty="0" err="1"/>
              <a:t>knihu</a:t>
            </a:r>
            <a:r>
              <a:rPr lang="en-US" sz="2600" dirty="0"/>
              <a:t>, dal </a:t>
            </a:r>
            <a:r>
              <a:rPr lang="en-US" sz="2600" dirty="0" err="1"/>
              <a:t>ji</a:t>
            </a:r>
            <a:r>
              <a:rPr lang="en-US" sz="2600" dirty="0"/>
              <a:t> </a:t>
            </a:r>
            <a:r>
              <a:rPr lang="en-US" sz="2600" dirty="0" err="1"/>
              <a:t>sluhovi</a:t>
            </a:r>
            <a:r>
              <a:rPr lang="en-US" sz="2600" dirty="0"/>
              <a:t> a </a:t>
            </a:r>
            <a:r>
              <a:rPr lang="en-US" sz="2600" dirty="0" err="1"/>
              <a:t>posadil</a:t>
            </a:r>
            <a:r>
              <a:rPr lang="en-US" sz="2600" dirty="0"/>
              <a:t> se; a </a:t>
            </a:r>
            <a:r>
              <a:rPr lang="en-US" sz="2600" dirty="0" err="1"/>
              <a:t>oči</a:t>
            </a:r>
            <a:r>
              <a:rPr lang="en-US" sz="2600" dirty="0"/>
              <a:t> </a:t>
            </a:r>
            <a:r>
              <a:rPr lang="en-US" sz="2600" dirty="0" err="1"/>
              <a:t>všech</a:t>
            </a:r>
            <a:r>
              <a:rPr lang="en-US" sz="2600" dirty="0"/>
              <a:t> v </a:t>
            </a:r>
            <a:r>
              <a:rPr lang="en-US" sz="2600" dirty="0" err="1"/>
              <a:t>synagóze</a:t>
            </a:r>
            <a:r>
              <a:rPr lang="en-US" sz="2600" dirty="0"/>
              <a:t> </a:t>
            </a:r>
            <a:r>
              <a:rPr lang="en-US" sz="2600" dirty="0" err="1"/>
              <a:t>byly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něj</a:t>
            </a:r>
            <a:r>
              <a:rPr lang="en-US" sz="2600" dirty="0"/>
              <a:t> </a:t>
            </a:r>
            <a:r>
              <a:rPr lang="en-US" sz="2600" dirty="0" err="1"/>
              <a:t>upřeny</a:t>
            </a:r>
            <a:r>
              <a:rPr lang="en-US" sz="2600" dirty="0"/>
              <a:t>.  </a:t>
            </a:r>
          </a:p>
          <a:p>
            <a:pPr marL="0" indent="0">
              <a:buNone/>
              <a:defRPr/>
            </a:pPr>
            <a:r>
              <a:rPr lang="en-US" sz="2600" baseline="30000" dirty="0"/>
              <a:t>21</a:t>
            </a:r>
            <a:r>
              <a:rPr lang="en-US" sz="2600" dirty="0"/>
              <a:t> </a:t>
            </a:r>
            <a:r>
              <a:rPr lang="en-US" sz="2600" dirty="0" err="1"/>
              <a:t>Promluvil</a:t>
            </a:r>
            <a:r>
              <a:rPr lang="en-US" sz="2600" dirty="0"/>
              <a:t> k </a:t>
            </a:r>
            <a:r>
              <a:rPr lang="en-US" sz="2600" dirty="0" err="1"/>
              <a:t>nim</a:t>
            </a:r>
            <a:r>
              <a:rPr lang="en-US" sz="2600" dirty="0"/>
              <a:t>: "</a:t>
            </a:r>
            <a:r>
              <a:rPr lang="en-US" sz="2600" dirty="0" err="1"/>
              <a:t>Dnes</a:t>
            </a:r>
            <a:r>
              <a:rPr lang="en-US" sz="2600" dirty="0"/>
              <a:t> se </a:t>
            </a:r>
            <a:r>
              <a:rPr lang="en-US" sz="2600" dirty="0" err="1"/>
              <a:t>splnilo</a:t>
            </a:r>
            <a:r>
              <a:rPr lang="en-US" sz="2600" dirty="0"/>
              <a:t> </a:t>
            </a:r>
            <a:r>
              <a:rPr lang="en-US" sz="2600" dirty="0" err="1"/>
              <a:t>toto</a:t>
            </a:r>
            <a:r>
              <a:rPr lang="en-US" sz="2600" dirty="0"/>
              <a:t> </a:t>
            </a:r>
            <a:r>
              <a:rPr lang="en-US" sz="2600" dirty="0" err="1"/>
              <a:t>Písmo</a:t>
            </a:r>
            <a:r>
              <a:rPr lang="en-US" sz="2600" dirty="0"/>
              <a:t>, </a:t>
            </a:r>
            <a:r>
              <a:rPr lang="en-US" sz="2600" dirty="0" err="1"/>
              <a:t>které</a:t>
            </a:r>
            <a:r>
              <a:rPr lang="en-US" sz="2600" dirty="0"/>
              <a:t> </a:t>
            </a:r>
            <a:r>
              <a:rPr lang="en-US" sz="2600" dirty="0" err="1"/>
              <a:t>jste</a:t>
            </a:r>
            <a:r>
              <a:rPr lang="en-US" sz="2600" dirty="0"/>
              <a:t> </a:t>
            </a:r>
            <a:r>
              <a:rPr lang="en-US" sz="2600" dirty="0" err="1"/>
              <a:t>právě</a:t>
            </a:r>
            <a:r>
              <a:rPr lang="en-US" sz="2600" dirty="0"/>
              <a:t> </a:t>
            </a:r>
            <a:r>
              <a:rPr lang="en-US" sz="2600" dirty="0" err="1"/>
              <a:t>slyšeli</a:t>
            </a:r>
            <a:r>
              <a:rPr lang="en-US" sz="2600" dirty="0"/>
              <a:t>."  </a:t>
            </a:r>
          </a:p>
          <a:p>
            <a:pPr marL="0" indent="0">
              <a:buNone/>
              <a:defRPr/>
            </a:pPr>
            <a:r>
              <a:rPr lang="en-US" sz="2600" baseline="30000" dirty="0"/>
              <a:t>22</a:t>
            </a:r>
            <a:r>
              <a:rPr lang="en-US" sz="2600" dirty="0"/>
              <a:t> </a:t>
            </a:r>
            <a:r>
              <a:rPr lang="en-US" sz="2600" dirty="0" err="1"/>
              <a:t>Všichni</a:t>
            </a:r>
            <a:r>
              <a:rPr lang="en-US" sz="2600" dirty="0"/>
              <a:t> mu </a:t>
            </a:r>
            <a:r>
              <a:rPr lang="en-US" sz="2600" dirty="0" err="1"/>
              <a:t>přisvědčovali</a:t>
            </a:r>
            <a:r>
              <a:rPr lang="en-US" sz="2600" dirty="0"/>
              <a:t> a </a:t>
            </a:r>
            <a:r>
              <a:rPr lang="en-US" sz="2600" dirty="0" err="1"/>
              <a:t>divili</a:t>
            </a:r>
            <a:r>
              <a:rPr lang="en-US" sz="2600" dirty="0"/>
              <a:t> se </a:t>
            </a:r>
            <a:r>
              <a:rPr lang="en-US" sz="2600" dirty="0" err="1"/>
              <a:t>slovům</a:t>
            </a:r>
            <a:r>
              <a:rPr lang="en-US" sz="2600" dirty="0"/>
              <a:t> </a:t>
            </a:r>
            <a:r>
              <a:rPr lang="en-US" sz="2600" dirty="0" err="1"/>
              <a:t>milosti</a:t>
            </a:r>
            <a:r>
              <a:rPr lang="en-US" sz="2600" dirty="0"/>
              <a:t>, </a:t>
            </a:r>
            <a:r>
              <a:rPr lang="en-US" sz="2600" dirty="0" err="1"/>
              <a:t>vycházejícím</a:t>
            </a:r>
            <a:r>
              <a:rPr lang="en-US" sz="2600" dirty="0"/>
              <a:t> z </a:t>
            </a:r>
            <a:r>
              <a:rPr lang="en-US" sz="2600" dirty="0" err="1"/>
              <a:t>jeho</a:t>
            </a:r>
            <a:r>
              <a:rPr lang="en-US" sz="2600" dirty="0"/>
              <a:t> </a:t>
            </a:r>
            <a:r>
              <a:rPr lang="en-US" sz="2600" dirty="0" err="1"/>
              <a:t>úst</a:t>
            </a:r>
            <a:r>
              <a:rPr lang="en-US" sz="2600" dirty="0"/>
              <a:t>. A </a:t>
            </a:r>
            <a:r>
              <a:rPr lang="en-US" sz="2600" dirty="0" err="1"/>
              <a:t>říkali</a:t>
            </a:r>
            <a:r>
              <a:rPr lang="en-US" sz="2600" dirty="0"/>
              <a:t>: "</a:t>
            </a:r>
            <a:r>
              <a:rPr lang="en-US" sz="2600" dirty="0" err="1"/>
              <a:t>Což</a:t>
            </a:r>
            <a:r>
              <a:rPr lang="en-US" sz="2600" dirty="0"/>
              <a:t> to </a:t>
            </a:r>
            <a:r>
              <a:rPr lang="en-US" sz="2600" dirty="0" err="1"/>
              <a:t>není</a:t>
            </a:r>
            <a:r>
              <a:rPr lang="en-US" sz="2600" dirty="0"/>
              <a:t> </a:t>
            </a:r>
            <a:r>
              <a:rPr lang="en-US" sz="2600" dirty="0" err="1"/>
              <a:t>syn</a:t>
            </a:r>
            <a:r>
              <a:rPr lang="en-US" sz="2600" dirty="0"/>
              <a:t> </a:t>
            </a:r>
            <a:r>
              <a:rPr lang="en-US" sz="2600" dirty="0" err="1"/>
              <a:t>Josefův</a:t>
            </a:r>
            <a:r>
              <a:rPr lang="en-US" sz="2600" dirty="0"/>
              <a:t>?"</a:t>
            </a:r>
            <a:r>
              <a:rPr lang="en-US" sz="2800" dirty="0"/>
              <a:t> </a:t>
            </a:r>
            <a:endParaRPr lang="cs-CZ" sz="2800" dirty="0"/>
          </a:p>
          <a:p>
            <a:pPr marL="0" indent="0">
              <a:buNone/>
              <a:defRPr/>
            </a:pPr>
            <a:endParaRPr lang="cs-CZ" dirty="0" smtClean="0"/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096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Autor, doba a </a:t>
            </a:r>
            <a:br>
              <a:rPr lang="cs-CZ" altLang="cs-CZ" dirty="0" smtClean="0"/>
            </a:br>
            <a:r>
              <a:rPr lang="cs-CZ" altLang="cs-CZ" dirty="0" smtClean="0"/>
              <a:t>místo vzniku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cs-CZ" altLang="cs-CZ" dirty="0"/>
              <a:t>Tradice: Pavlův spolupracovník, lékař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Biblistika: řecky hovořící </a:t>
            </a:r>
            <a:r>
              <a:rPr lang="cs-CZ" altLang="cs-CZ" dirty="0" err="1"/>
              <a:t>pohanokřesťan</a:t>
            </a:r>
            <a:endParaRPr lang="cs-CZ" altLang="cs-CZ" dirty="0"/>
          </a:p>
          <a:p>
            <a:pPr marL="0" indent="0" eaLnBrk="1" hangingPunct="1">
              <a:buNone/>
              <a:defRPr/>
            </a:pPr>
            <a:r>
              <a:rPr lang="cs-CZ" altLang="cs-CZ" dirty="0"/>
              <a:t>Vznik roku 80-85 (Sk kolem roku 90)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Mimo Palestinu v helénistické oblasti</a:t>
            </a:r>
          </a:p>
        </p:txBody>
      </p:sp>
      <p:pic>
        <p:nvPicPr>
          <p:cNvPr id="8196" name="Picture 6" descr="st_luk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2172" y="0"/>
            <a:ext cx="4975174" cy="68398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07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948742" y="313275"/>
            <a:ext cx="109728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cs-CZ" altLang="cs-CZ" dirty="0" smtClean="0"/>
              <a:t>Styl evangelia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dirty="0"/>
              <a:t>Dobrá řečtina, styl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Text pro </a:t>
            </a:r>
            <a:r>
              <a:rPr lang="cs-CZ" altLang="cs-CZ" dirty="0" err="1"/>
              <a:t>pohanokřesťany</a:t>
            </a:r>
            <a:endParaRPr lang="cs-CZ" altLang="cs-CZ" dirty="0"/>
          </a:p>
          <a:p>
            <a:pPr marL="0" indent="0" eaLnBrk="1" hangingPunct="1">
              <a:buNone/>
              <a:defRPr/>
            </a:pPr>
            <a:r>
              <a:rPr lang="cs-CZ" altLang="cs-CZ" dirty="0"/>
              <a:t>Prameny: </a:t>
            </a:r>
            <a:r>
              <a:rPr lang="cs-CZ" altLang="cs-CZ" dirty="0" err="1"/>
              <a:t>Mk</a:t>
            </a:r>
            <a:r>
              <a:rPr lang="cs-CZ" altLang="cs-CZ" dirty="0"/>
              <a:t>, Q, vlastní (malá a velká vsuvka)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Vypráví v literárně poetickém stylu a na vysoké úrovni</a:t>
            </a:r>
          </a:p>
        </p:txBody>
      </p:sp>
      <p:pic>
        <p:nvPicPr>
          <p:cNvPr id="9220" name="Picture 6" descr="virg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8946" y="-14046"/>
            <a:ext cx="3993520" cy="68720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36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Struktura evangelia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10000"/>
          </a:bodyPr>
          <a:lstStyle/>
          <a:p>
            <a:pPr marL="533400" indent="-533400">
              <a:buNone/>
              <a:defRPr/>
            </a:pPr>
            <a:r>
              <a:rPr lang="cs-CZ" altLang="cs-CZ" sz="2800" dirty="0"/>
              <a:t>1) Předmluva 1,1-4</a:t>
            </a:r>
          </a:p>
          <a:p>
            <a:pPr marL="533400" indent="-533400">
              <a:buNone/>
              <a:defRPr/>
            </a:pPr>
            <a:r>
              <a:rPr lang="cs-CZ" altLang="cs-CZ" sz="2800" dirty="0"/>
              <a:t>2) Vyprávění o Ježíšově původu 1,5 – 2,52</a:t>
            </a:r>
          </a:p>
          <a:p>
            <a:pPr marL="533400" indent="-533400">
              <a:buNone/>
              <a:defRPr/>
            </a:pPr>
            <a:r>
              <a:rPr lang="cs-CZ" altLang="cs-CZ" sz="2800" dirty="0"/>
              <a:t>3) Příprava a Ježíšovo působení v Galileji (4,1 – 9,50)</a:t>
            </a:r>
          </a:p>
          <a:p>
            <a:pPr marL="533400" indent="-533400">
              <a:buNone/>
              <a:defRPr/>
            </a:pPr>
            <a:r>
              <a:rPr lang="cs-CZ" altLang="cs-CZ" sz="2800" dirty="0"/>
              <a:t>4) Cesta do Jeruzaléma (9,51 – 19,27)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5) Ježíšova činnost v Jeruzalémě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	(19,28 – 21,38)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6) Ježíšovo utrpení, smrt a vzkříšení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	(20,1 – 24,53)</a:t>
            </a:r>
          </a:p>
        </p:txBody>
      </p:sp>
    </p:spTree>
    <p:extLst>
      <p:ext uri="{BB962C8B-B14F-4D97-AF65-F5344CB8AC3E}">
        <p14:creationId xmlns:p14="http://schemas.microsoft.com/office/powerpoint/2010/main" val="272601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/>
      <p:bldP spid="112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Teologie evangelia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 smtClean="0"/>
              <a:t>a) dějiny jako dějiny spásy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 smtClean="0"/>
              <a:t>b) christologie </a:t>
            </a:r>
            <a:r>
              <a:rPr lang="cs-CZ" altLang="cs-CZ" dirty="0" err="1" smtClean="0"/>
              <a:t>evanglia</a:t>
            </a:r>
            <a:endParaRPr lang="cs-CZ" altLang="cs-CZ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 smtClean="0"/>
              <a:t>c) církev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 smtClean="0"/>
              <a:t>d) „konec časů“: čas Ducha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 smtClean="0"/>
              <a:t>e) Ježíš – zjevení Božího milosrdenství</a:t>
            </a:r>
          </a:p>
        </p:txBody>
      </p:sp>
    </p:spTree>
    <p:extLst>
      <p:ext uri="{BB962C8B-B14F-4D97-AF65-F5344CB8AC3E}">
        <p14:creationId xmlns:p14="http://schemas.microsoft.com/office/powerpoint/2010/main" val="16668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84</TotalTime>
  <Words>1441</Words>
  <Application>Microsoft Office PowerPoint</Application>
  <PresentationFormat>Širokoúhlá obrazovka</PresentationFormat>
  <Paragraphs>158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Trebuchet MS</vt:lpstr>
      <vt:lpstr>Tw Cen MT</vt:lpstr>
      <vt:lpstr>Wingdings</vt:lpstr>
      <vt:lpstr>Obvod</vt:lpstr>
      <vt:lpstr>Evangelium podle lukáše</vt:lpstr>
      <vt:lpstr>úvod</vt:lpstr>
      <vt:lpstr>Lk 4,16-22, progamová pasáž</vt:lpstr>
      <vt:lpstr>Prezentace aplikace PowerPoint</vt:lpstr>
      <vt:lpstr>Prezentace aplikace PowerPoint</vt:lpstr>
      <vt:lpstr>Autor, doba a  místo vzniku</vt:lpstr>
      <vt:lpstr>Styl evangelia</vt:lpstr>
      <vt:lpstr>Struktura evangelia</vt:lpstr>
      <vt:lpstr>Teologie evangelia</vt:lpstr>
      <vt:lpstr>a) dějiny jako dějiny spásy</vt:lpstr>
      <vt:lpstr>b) christologie evanglia</vt:lpstr>
      <vt:lpstr>c) církev </vt:lpstr>
      <vt:lpstr>d) „konec časů“:  čas Ducha</vt:lpstr>
      <vt:lpstr>e) Ježíš – zjevení  Božího milosrdenství</vt:lpstr>
      <vt:lpstr>závěr</vt:lpstr>
      <vt:lpstr>Příklad textu: ježíš a hříšnice, Lk 7,36-50</vt:lpstr>
      <vt:lpstr>Prezentace aplikace PowerPoint</vt:lpstr>
      <vt:lpstr>Prezentace aplikace PowerPoint</vt:lpstr>
      <vt:lpstr>Prezentace aplikace PowerPoint</vt:lpstr>
      <vt:lpstr>Prezentace aplikace PowerPoint</vt:lpstr>
      <vt:lpstr>Kontext</vt:lpstr>
      <vt:lpstr>Výklad </vt:lpstr>
      <vt:lpstr>Výklad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Evangelium podle lukáše</dc:title>
  <dc:creator>Ladislav Heryán</dc:creator>
  <cp:lastModifiedBy>Ladislav Heryán</cp:lastModifiedBy>
  <cp:revision>10</cp:revision>
  <dcterms:created xsi:type="dcterms:W3CDTF">2018-08-18T15:22:02Z</dcterms:created>
  <dcterms:modified xsi:type="dcterms:W3CDTF">2018-08-18T16:48:34Z</dcterms:modified>
</cp:coreProperties>
</file>