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6" r:id="rId9"/>
    <p:sldId id="269" r:id="rId10"/>
    <p:sldId id="270" r:id="rId11"/>
    <p:sldId id="271" r:id="rId12"/>
    <p:sldId id="273" r:id="rId13"/>
    <p:sldId id="272" r:id="rId14"/>
    <p:sldId id="274" r:id="rId15"/>
    <p:sldId id="275" r:id="rId16"/>
    <p:sldId id="276" r:id="rId17"/>
    <p:sldId id="291"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cs-CZ" smtClean="0"/>
              <a:t>Kliknutím lze upravit styl.</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8/18/2018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cs-CZ" smtClean="0"/>
              <a:t>Kliknutím na ikonu přidáte obrázek.</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8/18/2018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cs-CZ" smtClean="0"/>
              <a:t>Kliknutím lze upravit styl.</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8/18/2018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cs-CZ" smtClean="0"/>
              <a:t>Kliknutím lze upravit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8/18/2018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cs-CZ" smtClean="0"/>
              <a:t>Kliknutím lze upravit styl.</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8/18/2018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cs-CZ" smtClean="0"/>
              <a:t>Kliknutím lze upravit styl.</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3" name="Date Placeholder 2"/>
          <p:cNvSpPr>
            <a:spLocks noGrp="1"/>
          </p:cNvSpPr>
          <p:nvPr>
            <p:ph type="dt" sz="half" idx="10"/>
          </p:nvPr>
        </p:nvSpPr>
        <p:spPr/>
        <p:txBody>
          <a:bodyPr/>
          <a:lstStyle/>
          <a:p>
            <a:fld id="{48A87A34-81AB-432B-8DAE-1953F412C126}" type="datetimeFigureOut">
              <a:rPr lang="en-US" dirty="0"/>
              <a:t>8/18/2018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cs-CZ" smtClean="0"/>
              <a:t>Kliknutím lze upravit styl.</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smtClean="0"/>
              <a:t>Kliknutím na ikonu přidáte obrázek.</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smtClean="0"/>
              <a:t>Kliknutím na ikonu přidáte obrázek.</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smtClean="0"/>
              <a:t>Kliknutím na ikonu přidáte obrázek.</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3" name="Date Placeholder 2"/>
          <p:cNvSpPr>
            <a:spLocks noGrp="1"/>
          </p:cNvSpPr>
          <p:nvPr>
            <p:ph type="dt" sz="half" idx="10"/>
          </p:nvPr>
        </p:nvSpPr>
        <p:spPr/>
        <p:txBody>
          <a:bodyPr/>
          <a:lstStyle/>
          <a:p>
            <a:fld id="{48A87A34-81AB-432B-8DAE-1953F412C126}" type="datetimeFigureOut">
              <a:rPr lang="en-US" dirty="0"/>
              <a:t>8/18/2018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Nadpis, obsah a text">
    <p:spTree>
      <p:nvGrpSpPr>
        <p:cNvPr id="1" name=""/>
        <p:cNvGrpSpPr/>
        <p:nvPr/>
      </p:nvGrpSpPr>
      <p:grpSpPr>
        <a:xfrm>
          <a:off x="0" y="0"/>
          <a:ext cx="0" cy="0"/>
          <a:chOff x="0" y="0"/>
          <a:chExt cx="0" cy="0"/>
        </a:xfrm>
      </p:grpSpPr>
      <p:sp>
        <p:nvSpPr>
          <p:cNvPr id="2" name="Nadpis 1"/>
          <p:cNvSpPr>
            <a:spLocks noGrp="1"/>
          </p:cNvSpPr>
          <p:nvPr>
            <p:ph type="title"/>
          </p:nvPr>
        </p:nvSpPr>
        <p:spPr>
          <a:xfrm>
            <a:off x="609600" y="277814"/>
            <a:ext cx="10972800" cy="1139825"/>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09600" y="1600201"/>
            <a:ext cx="5384800" cy="45307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197600" y="1600201"/>
            <a:ext cx="5384800" cy="45307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126"/>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127"/>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128"/>
          <p:cNvSpPr>
            <a:spLocks noGrp="1" noChangeArrowheads="1"/>
          </p:cNvSpPr>
          <p:nvPr>
            <p:ph type="sldNum" sz="quarter" idx="12"/>
          </p:nvPr>
        </p:nvSpPr>
        <p:spPr>
          <a:ln/>
        </p:spPr>
        <p:txBody>
          <a:bodyPr/>
          <a:lstStyle>
            <a:lvl1pPr>
              <a:defRPr/>
            </a:lvl1pPr>
          </a:lstStyle>
          <a:p>
            <a:pPr>
              <a:defRPr/>
            </a:pPr>
            <a:fld id="{B79C0652-FF06-4BAD-ABA0-1EF88B1C8167}" type="slidenum">
              <a:rPr lang="cs-CZ" altLang="cs-CZ"/>
              <a:pPr>
                <a:defRPr/>
              </a:pPr>
              <a:t>‹#›</a:t>
            </a:fld>
            <a:endParaRPr lang="cs-CZ" altLang="cs-CZ"/>
          </a:p>
        </p:txBody>
      </p:sp>
    </p:spTree>
    <p:extLst>
      <p:ext uri="{BB962C8B-B14F-4D97-AF65-F5344CB8AC3E}">
        <p14:creationId xmlns:p14="http://schemas.microsoft.com/office/powerpoint/2010/main" val="1635182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7814"/>
            <a:ext cx="10972800" cy="1139825"/>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609600" y="1600201"/>
            <a:ext cx="5384800" cy="45307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97600" y="1600201"/>
            <a:ext cx="5384800" cy="45307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126"/>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127"/>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128"/>
          <p:cNvSpPr>
            <a:spLocks noGrp="1" noChangeArrowheads="1"/>
          </p:cNvSpPr>
          <p:nvPr>
            <p:ph type="sldNum" sz="quarter" idx="12"/>
          </p:nvPr>
        </p:nvSpPr>
        <p:spPr>
          <a:ln/>
        </p:spPr>
        <p:txBody>
          <a:bodyPr/>
          <a:lstStyle>
            <a:lvl1pPr>
              <a:defRPr/>
            </a:lvl1pPr>
          </a:lstStyle>
          <a:p>
            <a:pPr>
              <a:defRPr/>
            </a:pPr>
            <a:fld id="{7811C66B-39C1-4F7F-B3F1-05A231C960E7}" type="slidenum">
              <a:rPr lang="cs-CZ" altLang="cs-CZ"/>
              <a:pPr>
                <a:defRPr/>
              </a:pPr>
              <a:t>‹#›</a:t>
            </a:fld>
            <a:endParaRPr lang="cs-CZ" altLang="cs-CZ"/>
          </a:p>
        </p:txBody>
      </p:sp>
    </p:spTree>
    <p:extLst>
      <p:ext uri="{BB962C8B-B14F-4D97-AF65-F5344CB8AC3E}">
        <p14:creationId xmlns:p14="http://schemas.microsoft.com/office/powerpoint/2010/main" val="333528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cs-CZ" smtClean="0"/>
              <a:t>Kliknutím lze upravit styl.</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48A87A34-81AB-432B-8DAE-1953F412C126}" type="datetimeFigureOut">
              <a:rPr lang="en-US" dirty="0"/>
              <a:t>8/18/2018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141410" y="3073397"/>
            <a:ext cx="4878391" cy="271780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172200" y="3073397"/>
            <a:ext cx="4875210" cy="271780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cs-CZ" smtClean="0"/>
              <a:t>Kliknutím lze upravit styl.</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8/18/2018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8/18/2018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8/18/2018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Evangelium podle </a:t>
            </a:r>
            <a:r>
              <a:rPr lang="cs-CZ" dirty="0" smtClean="0"/>
              <a:t>Matouše</a:t>
            </a:r>
            <a:endParaRPr lang="cs-CZ" dirty="0"/>
          </a:p>
        </p:txBody>
      </p:sp>
      <p:sp>
        <p:nvSpPr>
          <p:cNvPr id="3" name="Podnadpis 2"/>
          <p:cNvSpPr>
            <a:spLocks noGrp="1"/>
          </p:cNvSpPr>
          <p:nvPr>
            <p:ph type="subTitle" idx="1"/>
          </p:nvPr>
        </p:nvSpPr>
        <p:spPr/>
        <p:txBody>
          <a:bodyPr/>
          <a:lstStyle/>
          <a:p>
            <a:r>
              <a:rPr lang="cs-CZ" dirty="0"/>
              <a:t>Biblistika, </a:t>
            </a:r>
            <a:r>
              <a:rPr lang="cs-CZ" dirty="0" smtClean="0"/>
              <a:t>8. </a:t>
            </a:r>
            <a:r>
              <a:rPr lang="cs-CZ" dirty="0"/>
              <a:t>přednáška</a:t>
            </a:r>
          </a:p>
        </p:txBody>
      </p:sp>
    </p:spTree>
    <p:extLst>
      <p:ext uri="{BB962C8B-B14F-4D97-AF65-F5344CB8AC3E}">
        <p14:creationId xmlns:p14="http://schemas.microsoft.com/office/powerpoint/2010/main" val="3515416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23cont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45"/>
            <a:ext cx="5676474" cy="689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23cont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5346" y="0"/>
            <a:ext cx="5636654" cy="684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787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155" y="0"/>
            <a:ext cx="8628845" cy="6857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472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1" y="270789"/>
            <a:ext cx="9905999" cy="1300434"/>
          </a:xfrm>
        </p:spPr>
        <p:txBody>
          <a:bodyPr/>
          <a:lstStyle/>
          <a:p>
            <a:r>
              <a:rPr lang="cs-CZ" altLang="cs-CZ" dirty="0"/>
              <a:t>Důvod sepsání </a:t>
            </a:r>
            <a:r>
              <a:rPr lang="cs-CZ" altLang="cs-CZ" dirty="0" smtClean="0"/>
              <a:t>evangelia</a:t>
            </a:r>
            <a:endParaRPr lang="cs-CZ" dirty="0"/>
          </a:p>
        </p:txBody>
      </p:sp>
      <p:sp>
        <p:nvSpPr>
          <p:cNvPr id="3" name="Zástupný symbol pro obsah 2"/>
          <p:cNvSpPr>
            <a:spLocks noGrp="1"/>
          </p:cNvSpPr>
          <p:nvPr>
            <p:ph idx="1"/>
          </p:nvPr>
        </p:nvSpPr>
        <p:spPr>
          <a:xfrm>
            <a:off x="1141411" y="1399480"/>
            <a:ext cx="9998814" cy="5117229"/>
          </a:xfrm>
        </p:spPr>
        <p:txBody>
          <a:bodyPr>
            <a:normAutofit/>
          </a:bodyPr>
          <a:lstStyle/>
          <a:p>
            <a:pPr marL="0" indent="0">
              <a:buNone/>
            </a:pPr>
            <a:r>
              <a:rPr lang="en-US" b="1" dirty="0" smtClean="0"/>
              <a:t>28</a:t>
            </a:r>
            <a:r>
              <a:rPr lang="cs-CZ" b="1" dirty="0" smtClean="0"/>
              <a:t> </a:t>
            </a:r>
            <a:r>
              <a:rPr lang="en-US" b="1" baseline="30000" dirty="0" smtClean="0"/>
              <a:t>11</a:t>
            </a:r>
            <a:r>
              <a:rPr lang="cs-CZ" b="1" dirty="0"/>
              <a:t> </a:t>
            </a:r>
            <a:r>
              <a:rPr lang="en-US" dirty="0" err="1" smtClean="0"/>
              <a:t>Když</a:t>
            </a:r>
            <a:r>
              <a:rPr lang="en-US" dirty="0" smtClean="0"/>
              <a:t> </a:t>
            </a:r>
            <a:r>
              <a:rPr lang="en-US" dirty="0"/>
              <a:t>se </a:t>
            </a:r>
            <a:r>
              <a:rPr lang="en-US" dirty="0" err="1"/>
              <a:t>ženy</a:t>
            </a:r>
            <a:r>
              <a:rPr lang="en-US" dirty="0"/>
              <a:t> </a:t>
            </a:r>
            <a:r>
              <a:rPr lang="en-US" dirty="0" err="1"/>
              <a:t>vzdálily</a:t>
            </a:r>
            <a:r>
              <a:rPr lang="en-US" dirty="0"/>
              <a:t>, </a:t>
            </a:r>
            <a:r>
              <a:rPr lang="en-US" dirty="0" err="1"/>
              <a:t>někteří</a:t>
            </a:r>
            <a:r>
              <a:rPr lang="en-US" dirty="0"/>
              <a:t> </a:t>
            </a:r>
            <a:r>
              <a:rPr lang="en-US" dirty="0" err="1"/>
              <a:t>ze</a:t>
            </a:r>
            <a:r>
              <a:rPr lang="en-US" dirty="0"/>
              <a:t> </a:t>
            </a:r>
            <a:r>
              <a:rPr lang="en-US" dirty="0" err="1"/>
              <a:t>stráže</a:t>
            </a:r>
            <a:r>
              <a:rPr lang="en-US" dirty="0"/>
              <a:t> </a:t>
            </a:r>
            <a:r>
              <a:rPr lang="en-US" dirty="0" err="1"/>
              <a:t>přišli</a:t>
            </a:r>
            <a:r>
              <a:rPr lang="en-US" dirty="0"/>
              <a:t> do </a:t>
            </a:r>
            <a:r>
              <a:rPr lang="en-US" dirty="0" err="1"/>
              <a:t>města</a:t>
            </a:r>
            <a:r>
              <a:rPr lang="en-US" dirty="0"/>
              <a:t> a </a:t>
            </a:r>
            <a:r>
              <a:rPr lang="en-US" dirty="0" err="1"/>
              <a:t>oznámili</a:t>
            </a:r>
            <a:r>
              <a:rPr lang="en-US" dirty="0"/>
              <a:t> </a:t>
            </a:r>
            <a:r>
              <a:rPr lang="en-US" dirty="0" err="1"/>
              <a:t>velekněžím</a:t>
            </a:r>
            <a:r>
              <a:rPr lang="en-US" dirty="0"/>
              <a:t>, co se </a:t>
            </a:r>
            <a:r>
              <a:rPr lang="en-US" dirty="0" err="1"/>
              <a:t>všechno</a:t>
            </a:r>
            <a:r>
              <a:rPr lang="en-US" dirty="0"/>
              <a:t> </a:t>
            </a:r>
            <a:r>
              <a:rPr lang="en-US" dirty="0" err="1"/>
              <a:t>stalo</a:t>
            </a:r>
            <a:r>
              <a:rPr lang="en-US" dirty="0"/>
              <a:t>.  </a:t>
            </a:r>
            <a:endParaRPr lang="cs-CZ" dirty="0" smtClean="0"/>
          </a:p>
          <a:p>
            <a:pPr marL="0" indent="0">
              <a:buNone/>
            </a:pPr>
            <a:r>
              <a:rPr lang="en-US" baseline="30000" dirty="0" smtClean="0"/>
              <a:t>12</a:t>
            </a:r>
            <a:r>
              <a:rPr lang="en-US" dirty="0" smtClean="0"/>
              <a:t> </a:t>
            </a:r>
            <a:r>
              <a:rPr lang="en-US" dirty="0" err="1"/>
              <a:t>Ti</a:t>
            </a:r>
            <a:r>
              <a:rPr lang="en-US" dirty="0"/>
              <a:t> se </a:t>
            </a:r>
            <a:r>
              <a:rPr lang="en-US" dirty="0" err="1"/>
              <a:t>sešli</a:t>
            </a:r>
            <a:r>
              <a:rPr lang="en-US" dirty="0"/>
              <a:t> se </a:t>
            </a:r>
            <a:r>
              <a:rPr lang="en-US" dirty="0" err="1"/>
              <a:t>staršími</a:t>
            </a:r>
            <a:r>
              <a:rPr lang="en-US" dirty="0"/>
              <a:t>, </a:t>
            </a:r>
            <a:r>
              <a:rPr lang="en-US" dirty="0" err="1"/>
              <a:t>poradili</a:t>
            </a:r>
            <a:r>
              <a:rPr lang="en-US" dirty="0"/>
              <a:t> se a </a:t>
            </a:r>
            <a:r>
              <a:rPr lang="en-US" dirty="0" err="1"/>
              <a:t>dali</a:t>
            </a:r>
            <a:r>
              <a:rPr lang="en-US" dirty="0"/>
              <a:t> </a:t>
            </a:r>
            <a:r>
              <a:rPr lang="en-US" dirty="0" err="1"/>
              <a:t>vojákům</a:t>
            </a:r>
            <a:r>
              <a:rPr lang="en-US" dirty="0"/>
              <a:t> </a:t>
            </a:r>
            <a:r>
              <a:rPr lang="en-US" dirty="0" err="1"/>
              <a:t>značné</a:t>
            </a:r>
            <a:r>
              <a:rPr lang="en-US" dirty="0"/>
              <a:t> </a:t>
            </a:r>
            <a:r>
              <a:rPr lang="en-US" dirty="0" err="1"/>
              <a:t>peníze</a:t>
            </a:r>
            <a:r>
              <a:rPr lang="en-US" dirty="0"/>
              <a:t>  </a:t>
            </a:r>
            <a:endParaRPr lang="cs-CZ" dirty="0" smtClean="0"/>
          </a:p>
          <a:p>
            <a:pPr marL="0" indent="0">
              <a:buNone/>
            </a:pPr>
            <a:r>
              <a:rPr lang="en-US" baseline="30000" dirty="0" smtClean="0"/>
              <a:t>13</a:t>
            </a:r>
            <a:r>
              <a:rPr lang="en-US" dirty="0" smtClean="0"/>
              <a:t> </a:t>
            </a:r>
            <a:r>
              <a:rPr lang="en-US" dirty="0"/>
              <a:t>s </a:t>
            </a:r>
            <a:r>
              <a:rPr lang="en-US" dirty="0" err="1"/>
              <a:t>pokynem</a:t>
            </a:r>
            <a:r>
              <a:rPr lang="en-US" dirty="0"/>
              <a:t>: "</a:t>
            </a:r>
            <a:r>
              <a:rPr lang="en-US" dirty="0" err="1"/>
              <a:t>Řekněte</a:t>
            </a:r>
            <a:r>
              <a:rPr lang="en-US" dirty="0"/>
              <a:t>, </a:t>
            </a:r>
            <a:r>
              <a:rPr lang="en-US" dirty="0" err="1"/>
              <a:t>že</a:t>
            </a:r>
            <a:r>
              <a:rPr lang="en-US" dirty="0"/>
              <a:t> </a:t>
            </a:r>
            <a:r>
              <a:rPr lang="en-US" dirty="0" err="1"/>
              <a:t>jeho</a:t>
            </a:r>
            <a:r>
              <a:rPr lang="en-US" dirty="0"/>
              <a:t> </a:t>
            </a:r>
            <a:r>
              <a:rPr lang="en-US" dirty="0" err="1"/>
              <a:t>učedníci</a:t>
            </a:r>
            <a:r>
              <a:rPr lang="en-US" dirty="0"/>
              <a:t> </a:t>
            </a:r>
            <a:r>
              <a:rPr lang="en-US" dirty="0" err="1"/>
              <a:t>přišli</a:t>
            </a:r>
            <a:r>
              <a:rPr lang="en-US" dirty="0"/>
              <a:t> v </a:t>
            </a:r>
            <a:r>
              <a:rPr lang="en-US" dirty="0" err="1"/>
              <a:t>noci</a:t>
            </a:r>
            <a:r>
              <a:rPr lang="en-US" dirty="0"/>
              <a:t> a </a:t>
            </a:r>
            <a:r>
              <a:rPr lang="en-US" dirty="0" err="1"/>
              <a:t>ukradli</a:t>
            </a:r>
            <a:r>
              <a:rPr lang="en-US" dirty="0"/>
              <a:t> ho, </a:t>
            </a:r>
            <a:r>
              <a:rPr lang="en-US" dirty="0" err="1"/>
              <a:t>když</a:t>
            </a:r>
            <a:r>
              <a:rPr lang="en-US" dirty="0"/>
              <a:t> </a:t>
            </a:r>
            <a:r>
              <a:rPr lang="en-US" dirty="0" err="1"/>
              <a:t>jste</a:t>
            </a:r>
            <a:r>
              <a:rPr lang="en-US" dirty="0"/>
              <a:t> </a:t>
            </a:r>
            <a:r>
              <a:rPr lang="en-US" dirty="0" err="1"/>
              <a:t>spali</a:t>
            </a:r>
            <a:r>
              <a:rPr lang="en-US" dirty="0"/>
              <a:t>.  </a:t>
            </a:r>
            <a:endParaRPr lang="cs-CZ" dirty="0" smtClean="0"/>
          </a:p>
          <a:p>
            <a:pPr marL="0" indent="0">
              <a:buNone/>
            </a:pPr>
            <a:r>
              <a:rPr lang="en-US" baseline="30000" dirty="0" smtClean="0"/>
              <a:t>14</a:t>
            </a:r>
            <a:r>
              <a:rPr lang="en-US" dirty="0" smtClean="0"/>
              <a:t> </a:t>
            </a:r>
            <a:r>
              <a:rPr lang="en-US" dirty="0"/>
              <a:t>A </a:t>
            </a:r>
            <a:r>
              <a:rPr lang="en-US" dirty="0" err="1"/>
              <a:t>doslechne</a:t>
            </a:r>
            <a:r>
              <a:rPr lang="en-US" dirty="0"/>
              <a:t>-li se to </a:t>
            </a:r>
            <a:r>
              <a:rPr lang="en-US" dirty="0" err="1"/>
              <a:t>vladař</a:t>
            </a:r>
            <a:r>
              <a:rPr lang="en-US" dirty="0"/>
              <a:t>, my to </a:t>
            </a:r>
            <a:r>
              <a:rPr lang="en-US" dirty="0" err="1"/>
              <a:t>urovnáme</a:t>
            </a:r>
            <a:r>
              <a:rPr lang="en-US" dirty="0"/>
              <a:t> a </a:t>
            </a:r>
            <a:r>
              <a:rPr lang="en-US" dirty="0" err="1"/>
              <a:t>postaráme</a:t>
            </a:r>
            <a:r>
              <a:rPr lang="en-US" dirty="0"/>
              <a:t> se, </a:t>
            </a:r>
            <a:r>
              <a:rPr lang="en-US" dirty="0" err="1"/>
              <a:t>abyste</a:t>
            </a:r>
            <a:r>
              <a:rPr lang="en-US" dirty="0"/>
              <a:t> </a:t>
            </a:r>
            <a:r>
              <a:rPr lang="en-US" dirty="0" err="1"/>
              <a:t>neměli</a:t>
            </a:r>
            <a:r>
              <a:rPr lang="en-US" dirty="0"/>
              <a:t> </a:t>
            </a:r>
            <a:r>
              <a:rPr lang="en-US" dirty="0" err="1"/>
              <a:t>těžkosti</a:t>
            </a:r>
            <a:r>
              <a:rPr lang="en-US" dirty="0"/>
              <a:t>."  </a:t>
            </a:r>
            <a:endParaRPr lang="cs-CZ" dirty="0" smtClean="0"/>
          </a:p>
          <a:p>
            <a:pPr marL="0" indent="0">
              <a:buNone/>
            </a:pPr>
            <a:r>
              <a:rPr lang="en-US" baseline="30000" dirty="0" smtClean="0"/>
              <a:t>15</a:t>
            </a:r>
            <a:r>
              <a:rPr lang="en-US" dirty="0" smtClean="0"/>
              <a:t> </a:t>
            </a:r>
            <a:r>
              <a:rPr lang="en-US" dirty="0" err="1"/>
              <a:t>Vojáci</a:t>
            </a:r>
            <a:r>
              <a:rPr lang="en-US" dirty="0"/>
              <a:t> </a:t>
            </a:r>
            <a:r>
              <a:rPr lang="en-US" dirty="0" err="1"/>
              <a:t>vzali</a:t>
            </a:r>
            <a:r>
              <a:rPr lang="en-US" dirty="0"/>
              <a:t> </a:t>
            </a:r>
            <a:r>
              <a:rPr lang="en-US" dirty="0" err="1"/>
              <a:t>peníze</a:t>
            </a:r>
            <a:r>
              <a:rPr lang="en-US" dirty="0"/>
              <a:t> a </a:t>
            </a:r>
            <a:r>
              <a:rPr lang="en-US" dirty="0" err="1"/>
              <a:t>udělali</a:t>
            </a:r>
            <a:r>
              <a:rPr lang="en-US" dirty="0"/>
              <a:t> to </a:t>
            </a:r>
            <a:r>
              <a:rPr lang="en-US" dirty="0" err="1"/>
              <a:t>tak</a:t>
            </a:r>
            <a:r>
              <a:rPr lang="en-US" dirty="0"/>
              <a:t>, </a:t>
            </a:r>
            <a:r>
              <a:rPr lang="en-US" dirty="0" err="1"/>
              <a:t>jak</a:t>
            </a:r>
            <a:r>
              <a:rPr lang="en-US" dirty="0"/>
              <a:t> se </a:t>
            </a:r>
            <a:r>
              <a:rPr lang="en-US" dirty="0" err="1"/>
              <a:t>jim</a:t>
            </a:r>
            <a:r>
              <a:rPr lang="en-US" dirty="0"/>
              <a:t> </a:t>
            </a:r>
            <a:r>
              <a:rPr lang="en-US" dirty="0" err="1"/>
              <a:t>řeklo</a:t>
            </a:r>
            <a:r>
              <a:rPr lang="en-US" dirty="0"/>
              <a:t>. A ten </a:t>
            </a:r>
            <a:r>
              <a:rPr lang="en-US" dirty="0" err="1"/>
              <a:t>výklad</a:t>
            </a:r>
            <a:r>
              <a:rPr lang="en-US" dirty="0"/>
              <a:t> je </a:t>
            </a:r>
            <a:r>
              <a:rPr lang="en-US" dirty="0" err="1"/>
              <a:t>rozšířen</a:t>
            </a:r>
            <a:r>
              <a:rPr lang="en-US" dirty="0"/>
              <a:t> </a:t>
            </a:r>
            <a:r>
              <a:rPr lang="en-US" dirty="0" err="1"/>
              <a:t>mezi</a:t>
            </a:r>
            <a:r>
              <a:rPr lang="en-US" dirty="0"/>
              <a:t> </a:t>
            </a:r>
            <a:r>
              <a:rPr lang="en-US" dirty="0" err="1"/>
              <a:t>židy</a:t>
            </a:r>
            <a:r>
              <a:rPr lang="en-US" dirty="0"/>
              <a:t> </a:t>
            </a:r>
            <a:r>
              <a:rPr lang="en-US" dirty="0" err="1"/>
              <a:t>až</a:t>
            </a:r>
            <a:r>
              <a:rPr lang="en-US" dirty="0"/>
              <a:t> </a:t>
            </a:r>
            <a:r>
              <a:rPr lang="en-US" dirty="0" err="1"/>
              <a:t>podnes</a:t>
            </a:r>
            <a:r>
              <a:rPr lang="en-US" dirty="0"/>
              <a:t>.</a:t>
            </a:r>
            <a:endParaRPr lang="cs-CZ" dirty="0"/>
          </a:p>
        </p:txBody>
      </p:sp>
    </p:spTree>
    <p:extLst>
      <p:ext uri="{BB962C8B-B14F-4D97-AF65-F5344CB8AC3E}">
        <p14:creationId xmlns:p14="http://schemas.microsoft.com/office/powerpoint/2010/main" val="371635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cs-CZ" altLang="cs-CZ" dirty="0" smtClean="0"/>
              <a:t>Důvod sepsání evangelia</a:t>
            </a:r>
          </a:p>
        </p:txBody>
      </p:sp>
      <p:sp>
        <p:nvSpPr>
          <p:cNvPr id="9220" name="Rectangle 4"/>
          <p:cNvSpPr>
            <a:spLocks noGrp="1" noChangeArrowheads="1"/>
          </p:cNvSpPr>
          <p:nvPr>
            <p:ph type="body" sz="half" idx="1"/>
          </p:nvPr>
        </p:nvSpPr>
        <p:spPr>
          <a:xfrm>
            <a:off x="811369" y="1628774"/>
            <a:ext cx="4924269" cy="5040313"/>
          </a:xfrm>
        </p:spPr>
        <p:txBody>
          <a:bodyPr>
            <a:normAutofit/>
          </a:bodyPr>
          <a:lstStyle/>
          <a:p>
            <a:pPr marL="0" indent="0" eaLnBrk="1" hangingPunct="1">
              <a:buNone/>
              <a:defRPr/>
            </a:pPr>
            <a:r>
              <a:rPr lang="cs-CZ" altLang="cs-CZ" dirty="0"/>
              <a:t>Popis Ježíšova života jako zjevení Boha pomocí SZ</a:t>
            </a:r>
          </a:p>
          <a:p>
            <a:pPr marL="0" indent="0" eaLnBrk="1" hangingPunct="1">
              <a:buNone/>
              <a:defRPr/>
            </a:pPr>
            <a:r>
              <a:rPr lang="cs-CZ" altLang="cs-CZ" dirty="0"/>
              <a:t>Ježíš je SZ Mesiáš</a:t>
            </a:r>
          </a:p>
          <a:p>
            <a:pPr marL="0" indent="0" eaLnBrk="1" hangingPunct="1">
              <a:buNone/>
              <a:defRPr/>
            </a:pPr>
            <a:r>
              <a:rPr lang="cs-CZ" altLang="cs-CZ" dirty="0"/>
              <a:t>Nikoli </a:t>
            </a:r>
            <a:r>
              <a:rPr lang="cs-CZ" altLang="cs-CZ" i="1" dirty="0"/>
              <a:t>stát se</a:t>
            </a:r>
            <a:r>
              <a:rPr lang="cs-CZ" altLang="cs-CZ" dirty="0"/>
              <a:t>, nýbrž </a:t>
            </a:r>
            <a:r>
              <a:rPr lang="cs-CZ" altLang="cs-CZ" i="1" dirty="0"/>
              <a:t>být</a:t>
            </a:r>
            <a:r>
              <a:rPr lang="cs-CZ" altLang="cs-CZ" dirty="0"/>
              <a:t> křesťan</a:t>
            </a:r>
          </a:p>
          <a:p>
            <a:pPr marL="0" indent="0" eaLnBrk="1" hangingPunct="1">
              <a:buNone/>
              <a:defRPr/>
            </a:pPr>
            <a:r>
              <a:rPr lang="cs-CZ" altLang="cs-CZ" dirty="0"/>
              <a:t>Zvláštní postavení komunity – církve</a:t>
            </a:r>
          </a:p>
          <a:p>
            <a:pPr marL="0" indent="0" eaLnBrk="1" hangingPunct="1">
              <a:buNone/>
              <a:defRPr/>
            </a:pPr>
            <a:r>
              <a:rPr lang="cs-CZ" altLang="cs-CZ" dirty="0"/>
              <a:t>Spor se židovstvím</a:t>
            </a:r>
          </a:p>
        </p:txBody>
      </p:sp>
      <p:pic>
        <p:nvPicPr>
          <p:cNvPr id="2" name="Picture 6" descr="23cont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951539" y="1628775"/>
            <a:ext cx="4567237" cy="431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50908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 calcmode="lin" valueType="num">
                                      <p:cBhvr additive="base">
                                        <p:cTn id="7"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20">
                                            <p:txEl>
                                              <p:pRg st="1" end="1"/>
                                            </p:txEl>
                                          </p:spTgt>
                                        </p:tgtEl>
                                        <p:attrNameLst>
                                          <p:attrName>style.visibility</p:attrName>
                                        </p:attrNameLst>
                                      </p:cBhvr>
                                      <p:to>
                                        <p:strVal val="visible"/>
                                      </p:to>
                                    </p:set>
                                    <p:anim calcmode="lin" valueType="num">
                                      <p:cBhvr additive="base">
                                        <p:cTn id="13" dur="500" fill="hold"/>
                                        <p:tgtEl>
                                          <p:spTgt spid="92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20">
                                            <p:txEl>
                                              <p:pRg st="2" end="2"/>
                                            </p:txEl>
                                          </p:spTgt>
                                        </p:tgtEl>
                                        <p:attrNameLst>
                                          <p:attrName>style.visibility</p:attrName>
                                        </p:attrNameLst>
                                      </p:cBhvr>
                                      <p:to>
                                        <p:strVal val="visible"/>
                                      </p:to>
                                    </p:set>
                                    <p:anim calcmode="lin" valueType="num">
                                      <p:cBhvr additive="base">
                                        <p:cTn id="19" dur="500" fill="hold"/>
                                        <p:tgtEl>
                                          <p:spTgt spid="92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20">
                                            <p:txEl>
                                              <p:pRg st="3" end="3"/>
                                            </p:txEl>
                                          </p:spTgt>
                                        </p:tgtEl>
                                        <p:attrNameLst>
                                          <p:attrName>style.visibility</p:attrName>
                                        </p:attrNameLst>
                                      </p:cBhvr>
                                      <p:to>
                                        <p:strVal val="visible"/>
                                      </p:to>
                                    </p:set>
                                    <p:anim calcmode="lin" valueType="num">
                                      <p:cBhvr additive="base">
                                        <p:cTn id="25" dur="500" fill="hold"/>
                                        <p:tgtEl>
                                          <p:spTgt spid="92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20">
                                            <p:txEl>
                                              <p:pRg st="4" end="4"/>
                                            </p:txEl>
                                          </p:spTgt>
                                        </p:tgtEl>
                                        <p:attrNameLst>
                                          <p:attrName>style.visibility</p:attrName>
                                        </p:attrNameLst>
                                      </p:cBhvr>
                                      <p:to>
                                        <p:strVal val="visible"/>
                                      </p:to>
                                    </p:set>
                                    <p:anim calcmode="lin" valueType="num">
                                      <p:cBhvr additive="base">
                                        <p:cTn id="31" dur="500" fill="hold"/>
                                        <p:tgtEl>
                                          <p:spTgt spid="922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2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cs-CZ" altLang="cs-CZ" dirty="0" smtClean="0"/>
              <a:t>Stavba evangelia</a:t>
            </a:r>
          </a:p>
        </p:txBody>
      </p:sp>
      <p:sp>
        <p:nvSpPr>
          <p:cNvPr id="18435" name="Rectangle 3"/>
          <p:cNvSpPr>
            <a:spLocks noGrp="1" noChangeArrowheads="1"/>
          </p:cNvSpPr>
          <p:nvPr>
            <p:ph type="body" idx="1"/>
          </p:nvPr>
        </p:nvSpPr>
        <p:spPr>
          <a:xfrm>
            <a:off x="1141413" y="1893194"/>
            <a:ext cx="9101584" cy="5162260"/>
          </a:xfrm>
        </p:spPr>
        <p:txBody>
          <a:bodyPr/>
          <a:lstStyle/>
          <a:p>
            <a:pPr eaLnBrk="1" hangingPunct="1">
              <a:buFont typeface="Wingdings" panose="05000000000000000000" pitchFamily="2" charset="2"/>
              <a:buNone/>
              <a:defRPr/>
            </a:pPr>
            <a:r>
              <a:rPr lang="cs-CZ" altLang="cs-CZ" dirty="0" smtClean="0"/>
              <a:t>1. Vyprávění o Ježíšově původu (1,1-2,23)</a:t>
            </a:r>
          </a:p>
          <a:p>
            <a:pPr eaLnBrk="1" hangingPunct="1">
              <a:buFont typeface="Wingdings" panose="05000000000000000000" pitchFamily="2" charset="2"/>
              <a:buNone/>
              <a:defRPr/>
            </a:pPr>
            <a:r>
              <a:rPr lang="cs-CZ" altLang="cs-CZ" dirty="0" smtClean="0"/>
              <a:t>2. Příprava Ježíšovy činnosti (3,1-4,11)</a:t>
            </a:r>
          </a:p>
          <a:p>
            <a:pPr eaLnBrk="1" hangingPunct="1">
              <a:buFont typeface="Wingdings" panose="05000000000000000000" pitchFamily="2" charset="2"/>
              <a:buNone/>
              <a:defRPr/>
            </a:pPr>
            <a:r>
              <a:rPr lang="cs-CZ" altLang="cs-CZ" dirty="0" smtClean="0"/>
              <a:t>3. Ježíšovo působení v Galileji (4,12-18,35)</a:t>
            </a:r>
          </a:p>
          <a:p>
            <a:pPr eaLnBrk="1" hangingPunct="1">
              <a:buFont typeface="Wingdings" panose="05000000000000000000" pitchFamily="2" charset="2"/>
              <a:buNone/>
              <a:defRPr/>
            </a:pPr>
            <a:r>
              <a:rPr lang="cs-CZ" altLang="cs-CZ" dirty="0" smtClean="0"/>
              <a:t>4. Ježíšovo působení v Judsku a Jeruzalémě (19,1-25,46)</a:t>
            </a:r>
          </a:p>
          <a:p>
            <a:pPr eaLnBrk="1" hangingPunct="1">
              <a:buFont typeface="Wingdings" panose="05000000000000000000" pitchFamily="2" charset="2"/>
              <a:buNone/>
              <a:defRPr/>
            </a:pPr>
            <a:r>
              <a:rPr lang="cs-CZ" altLang="cs-CZ" dirty="0" smtClean="0"/>
              <a:t>5. Ježíšovo utrpení, smrt a vzkříšení (26,1-28,20)</a:t>
            </a:r>
          </a:p>
          <a:p>
            <a:pPr eaLnBrk="1" hangingPunct="1">
              <a:buFont typeface="Wingdings" panose="05000000000000000000" pitchFamily="2" charset="2"/>
              <a:buNone/>
              <a:defRPr/>
            </a:pPr>
            <a:r>
              <a:rPr lang="cs-CZ" altLang="cs-CZ" dirty="0" smtClean="0"/>
              <a:t>NB: 5 velkých řečí </a:t>
            </a:r>
          </a:p>
        </p:txBody>
      </p:sp>
    </p:spTree>
    <p:extLst>
      <p:ext uri="{BB962C8B-B14F-4D97-AF65-F5344CB8AC3E}">
        <p14:creationId xmlns:p14="http://schemas.microsoft.com/office/powerpoint/2010/main" val="2333451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cs-CZ" altLang="cs-CZ" sz="4000" dirty="0" smtClean="0"/>
              <a:t>Teologie </a:t>
            </a:r>
            <a:r>
              <a:rPr lang="cs-CZ" altLang="cs-CZ" sz="4000" dirty="0"/>
              <a:t>evangelia / hlavní rysy</a:t>
            </a:r>
          </a:p>
        </p:txBody>
      </p:sp>
      <p:sp>
        <p:nvSpPr>
          <p:cNvPr id="19460" name="Rectangle 4"/>
          <p:cNvSpPr>
            <a:spLocks noGrp="1" noChangeArrowheads="1"/>
          </p:cNvSpPr>
          <p:nvPr>
            <p:ph type="body" sz="half" idx="1"/>
          </p:nvPr>
        </p:nvSpPr>
        <p:spPr/>
        <p:txBody>
          <a:bodyPr/>
          <a:lstStyle/>
          <a:p>
            <a:pPr marL="0" indent="0" eaLnBrk="1" hangingPunct="1">
              <a:buNone/>
              <a:defRPr/>
            </a:pPr>
            <a:r>
              <a:rPr lang="cs-CZ" altLang="cs-CZ" dirty="0"/>
              <a:t>Dějiny Izraele dosáhly v Ježíšovi cíle</a:t>
            </a:r>
          </a:p>
          <a:p>
            <a:pPr marL="0" indent="0" eaLnBrk="1" hangingPunct="1">
              <a:buNone/>
              <a:defRPr/>
            </a:pPr>
            <a:r>
              <a:rPr lang="cs-CZ" altLang="cs-CZ" dirty="0"/>
              <a:t>Izraeli i všem národům nová šance</a:t>
            </a:r>
          </a:p>
          <a:p>
            <a:pPr marL="0" indent="0" eaLnBrk="1" hangingPunct="1">
              <a:buNone/>
              <a:defRPr/>
            </a:pPr>
            <a:r>
              <a:rPr lang="cs-CZ" altLang="cs-CZ" dirty="0"/>
              <a:t>Církev nový Izrael</a:t>
            </a:r>
          </a:p>
          <a:p>
            <a:pPr marL="0" indent="0" eaLnBrk="1" hangingPunct="1">
              <a:buNone/>
              <a:defRPr/>
            </a:pPr>
            <a:r>
              <a:rPr lang="cs-CZ" altLang="cs-CZ" dirty="0"/>
              <a:t>Nebeské království</a:t>
            </a:r>
          </a:p>
          <a:p>
            <a:pPr marL="0" indent="0" eaLnBrk="1" hangingPunct="1">
              <a:buNone/>
              <a:defRPr/>
            </a:pPr>
            <a:r>
              <a:rPr lang="cs-CZ" altLang="cs-CZ" dirty="0"/>
              <a:t>Správné jednání</a:t>
            </a:r>
          </a:p>
        </p:txBody>
      </p:sp>
      <p:pic>
        <p:nvPicPr>
          <p:cNvPr id="18436" name="Picture 6" descr="24cont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96000" y="1697173"/>
            <a:ext cx="5250287" cy="49965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30465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 calcmode="lin" valueType="num">
                                      <p:cBhvr additive="base">
                                        <p:cTn id="7" dur="500" fill="hold"/>
                                        <p:tgtEl>
                                          <p:spTgt spid="194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0">
                                            <p:txEl>
                                              <p:pRg st="1" end="1"/>
                                            </p:txEl>
                                          </p:spTgt>
                                        </p:tgtEl>
                                        <p:attrNameLst>
                                          <p:attrName>style.visibility</p:attrName>
                                        </p:attrNameLst>
                                      </p:cBhvr>
                                      <p:to>
                                        <p:strVal val="visible"/>
                                      </p:to>
                                    </p:set>
                                    <p:anim calcmode="lin" valueType="num">
                                      <p:cBhvr additive="base">
                                        <p:cTn id="13" dur="500" fill="hold"/>
                                        <p:tgtEl>
                                          <p:spTgt spid="1946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60">
                                            <p:txEl>
                                              <p:pRg st="2" end="2"/>
                                            </p:txEl>
                                          </p:spTgt>
                                        </p:tgtEl>
                                        <p:attrNameLst>
                                          <p:attrName>style.visibility</p:attrName>
                                        </p:attrNameLst>
                                      </p:cBhvr>
                                      <p:to>
                                        <p:strVal val="visible"/>
                                      </p:to>
                                    </p:set>
                                    <p:anim calcmode="lin" valueType="num">
                                      <p:cBhvr additive="base">
                                        <p:cTn id="19" dur="500" fill="hold"/>
                                        <p:tgtEl>
                                          <p:spTgt spid="1946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60">
                                            <p:txEl>
                                              <p:pRg st="3" end="3"/>
                                            </p:txEl>
                                          </p:spTgt>
                                        </p:tgtEl>
                                        <p:attrNameLst>
                                          <p:attrName>style.visibility</p:attrName>
                                        </p:attrNameLst>
                                      </p:cBhvr>
                                      <p:to>
                                        <p:strVal val="visible"/>
                                      </p:to>
                                    </p:set>
                                    <p:anim calcmode="lin" valueType="num">
                                      <p:cBhvr additive="base">
                                        <p:cTn id="25" dur="500" fill="hold"/>
                                        <p:tgtEl>
                                          <p:spTgt spid="1946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6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60">
                                            <p:txEl>
                                              <p:pRg st="4" end="4"/>
                                            </p:txEl>
                                          </p:spTgt>
                                        </p:tgtEl>
                                        <p:attrNameLst>
                                          <p:attrName>style.visibility</p:attrName>
                                        </p:attrNameLst>
                                      </p:cBhvr>
                                      <p:to>
                                        <p:strVal val="visible"/>
                                      </p:to>
                                    </p:set>
                                    <p:anim calcmode="lin" valueType="num">
                                      <p:cBhvr additive="base">
                                        <p:cTn id="31" dur="500" fill="hold"/>
                                        <p:tgtEl>
                                          <p:spTgt spid="1946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6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defRPr/>
            </a:pPr>
            <a:r>
              <a:rPr lang="cs-CZ" altLang="cs-CZ" sz="4000" dirty="0" smtClean="0"/>
              <a:t>Teologie </a:t>
            </a:r>
            <a:r>
              <a:rPr lang="cs-CZ" altLang="cs-CZ" sz="4000" dirty="0"/>
              <a:t>evangelia / stěžejní teologické prvky</a:t>
            </a:r>
          </a:p>
        </p:txBody>
      </p:sp>
      <p:sp>
        <p:nvSpPr>
          <p:cNvPr id="21509" name="Rectangle 5"/>
          <p:cNvSpPr>
            <a:spLocks noGrp="1" noChangeArrowheads="1"/>
          </p:cNvSpPr>
          <p:nvPr>
            <p:ph type="body" sz="half" idx="2"/>
          </p:nvPr>
        </p:nvSpPr>
        <p:spPr>
          <a:xfrm>
            <a:off x="7032626" y="1557339"/>
            <a:ext cx="3927295" cy="5040311"/>
          </a:xfrm>
        </p:spPr>
        <p:txBody>
          <a:bodyPr/>
          <a:lstStyle/>
          <a:p>
            <a:pPr marL="0" indent="0" eaLnBrk="1" hangingPunct="1">
              <a:buNone/>
              <a:defRPr/>
            </a:pPr>
            <a:r>
              <a:rPr lang="cs-CZ" altLang="cs-CZ" dirty="0"/>
              <a:t>Ježíš zaslíbený Mesiáš</a:t>
            </a:r>
          </a:p>
          <a:p>
            <a:pPr marL="0" indent="0" eaLnBrk="1" hangingPunct="1">
              <a:buNone/>
              <a:defRPr/>
            </a:pPr>
            <a:r>
              <a:rPr lang="cs-CZ" altLang="cs-CZ" dirty="0"/>
              <a:t>Nová forma života: lepší spravedlnost</a:t>
            </a:r>
          </a:p>
          <a:p>
            <a:pPr marL="0" indent="0" eaLnBrk="1" hangingPunct="1">
              <a:buNone/>
              <a:defRPr/>
            </a:pPr>
            <a:r>
              <a:rPr lang="cs-CZ" altLang="cs-CZ" dirty="0"/>
              <a:t>Církev pravý Izrael</a:t>
            </a:r>
          </a:p>
          <a:p>
            <a:pPr marL="0" indent="0" eaLnBrk="1" hangingPunct="1">
              <a:buNone/>
              <a:defRPr/>
            </a:pPr>
            <a:r>
              <a:rPr lang="cs-CZ" altLang="cs-CZ" dirty="0"/>
              <a:t>Já jsem s vámi</a:t>
            </a:r>
          </a:p>
        </p:txBody>
      </p:sp>
      <p:pic>
        <p:nvPicPr>
          <p:cNvPr id="19460" name="Picture 6" descr="1807grec"/>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351088" y="1557339"/>
            <a:ext cx="3948112" cy="5126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53523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 calcmode="lin" valueType="num">
                                      <p:cBhvr additive="base">
                                        <p:cTn id="7" dur="500" fill="hold"/>
                                        <p:tgtEl>
                                          <p:spTgt spid="2150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9">
                                            <p:txEl>
                                              <p:pRg st="1" end="1"/>
                                            </p:txEl>
                                          </p:spTgt>
                                        </p:tgtEl>
                                        <p:attrNameLst>
                                          <p:attrName>style.visibility</p:attrName>
                                        </p:attrNameLst>
                                      </p:cBhvr>
                                      <p:to>
                                        <p:strVal val="visible"/>
                                      </p:to>
                                    </p:set>
                                    <p:anim calcmode="lin" valueType="num">
                                      <p:cBhvr additive="base">
                                        <p:cTn id="13" dur="500" fill="hold"/>
                                        <p:tgtEl>
                                          <p:spTgt spid="2150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9">
                                            <p:txEl>
                                              <p:pRg st="2" end="2"/>
                                            </p:txEl>
                                          </p:spTgt>
                                        </p:tgtEl>
                                        <p:attrNameLst>
                                          <p:attrName>style.visibility</p:attrName>
                                        </p:attrNameLst>
                                      </p:cBhvr>
                                      <p:to>
                                        <p:strVal val="visible"/>
                                      </p:to>
                                    </p:set>
                                    <p:anim calcmode="lin" valueType="num">
                                      <p:cBhvr additive="base">
                                        <p:cTn id="19" dur="500" fill="hold"/>
                                        <p:tgtEl>
                                          <p:spTgt spid="2150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9">
                                            <p:txEl>
                                              <p:pRg st="3" end="3"/>
                                            </p:txEl>
                                          </p:spTgt>
                                        </p:tgtEl>
                                        <p:attrNameLst>
                                          <p:attrName>style.visibility</p:attrName>
                                        </p:attrNameLst>
                                      </p:cBhvr>
                                      <p:to>
                                        <p:strVal val="visible"/>
                                      </p:to>
                                    </p:set>
                                    <p:anim calcmode="lin" valueType="num">
                                      <p:cBhvr additive="base">
                                        <p:cTn id="25" dur="500" fill="hold"/>
                                        <p:tgtEl>
                                          <p:spTgt spid="2150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závěr</a:t>
            </a:r>
            <a:endParaRPr lang="cs-CZ" dirty="0"/>
          </a:p>
        </p:txBody>
      </p:sp>
      <p:sp>
        <p:nvSpPr>
          <p:cNvPr id="3" name="Zástupný symbol pro obsah 2"/>
          <p:cNvSpPr>
            <a:spLocks noGrp="1"/>
          </p:cNvSpPr>
          <p:nvPr>
            <p:ph idx="1"/>
          </p:nvPr>
        </p:nvSpPr>
        <p:spPr/>
        <p:txBody>
          <a:bodyPr/>
          <a:lstStyle/>
          <a:p>
            <a:pPr marL="0" indent="0">
              <a:buNone/>
            </a:pPr>
            <a:r>
              <a:rPr lang="cs-CZ" dirty="0">
                <a:effectLst/>
              </a:rPr>
              <a:t>Jedna italská terapeutická komunita pro lidi závislé na drogách měla jako svůj program prožívání Řeči na hoře, „Horského kázání“, přičemž nebylo důležité, zda je někdo křesťan nebo ne. Matoušovo evangelium je šancí pro nové budování našich společností. </a:t>
            </a:r>
            <a:r>
              <a:rPr lang="cs-CZ">
                <a:effectLst/>
              </a:rPr>
              <a:t>Ježíš totiž ukazuje cestu k pravému lidství.</a:t>
            </a:r>
            <a:endParaRPr lang="cs-CZ"/>
          </a:p>
        </p:txBody>
      </p:sp>
    </p:spTree>
    <p:extLst>
      <p:ext uri="{BB962C8B-B14F-4D97-AF65-F5344CB8AC3E}">
        <p14:creationId xmlns:p14="http://schemas.microsoft.com/office/powerpoint/2010/main" val="3953953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důležitého textu</a:t>
            </a:r>
            <a:endParaRPr lang="cs-CZ" dirty="0"/>
          </a:p>
        </p:txBody>
      </p:sp>
      <p:sp>
        <p:nvSpPr>
          <p:cNvPr id="4" name="Zástupný symbol pro text 3"/>
          <p:cNvSpPr>
            <a:spLocks noGrp="1"/>
          </p:cNvSpPr>
          <p:nvPr>
            <p:ph type="body" sz="half" idx="2"/>
          </p:nvPr>
        </p:nvSpPr>
        <p:spPr/>
        <p:txBody>
          <a:bodyPr/>
          <a:lstStyle/>
          <a:p>
            <a:pPr marL="0" indent="0">
              <a:buNone/>
            </a:pPr>
            <a:r>
              <a:rPr lang="cs-CZ" sz="6000" dirty="0"/>
              <a:t>Dobrý pastýř a černá ovce</a:t>
            </a:r>
          </a:p>
        </p:txBody>
      </p:sp>
      <p:pic>
        <p:nvPicPr>
          <p:cNvPr id="5" name="Picture 2" descr="http://bhavanajagat.files.wordpress.com/2009/12/jesus-the-good-shepherd.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09600" y="1846262"/>
            <a:ext cx="53848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936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Když tvůj bratr zhřeší… (</a:t>
            </a:r>
            <a:r>
              <a:rPr lang="cs-CZ" dirty="0" err="1" smtClean="0"/>
              <a:t>M</a:t>
            </a:r>
            <a:r>
              <a:rPr lang="cs-CZ" cap="none" dirty="0" err="1" smtClean="0"/>
              <a:t>t</a:t>
            </a:r>
            <a:r>
              <a:rPr lang="cs-CZ" dirty="0" smtClean="0"/>
              <a:t> 18,15-17)</a:t>
            </a:r>
            <a:endParaRPr lang="cs-CZ" dirty="0"/>
          </a:p>
        </p:txBody>
      </p:sp>
      <p:sp>
        <p:nvSpPr>
          <p:cNvPr id="3" name="Zástupný symbol pro obsah 2"/>
          <p:cNvSpPr>
            <a:spLocks noGrp="1"/>
          </p:cNvSpPr>
          <p:nvPr>
            <p:ph idx="1"/>
          </p:nvPr>
        </p:nvSpPr>
        <p:spPr>
          <a:xfrm>
            <a:off x="1141412" y="2249487"/>
            <a:ext cx="10024571" cy="4486164"/>
          </a:xfrm>
        </p:spPr>
        <p:txBody>
          <a:bodyPr>
            <a:normAutofit/>
          </a:bodyPr>
          <a:lstStyle/>
          <a:p>
            <a:pPr marL="0" indent="0">
              <a:buNone/>
            </a:pPr>
            <a:r>
              <a:rPr lang="en-US" baseline="30000" dirty="0" smtClean="0"/>
              <a:t>15</a:t>
            </a:r>
            <a:r>
              <a:rPr lang="en-US" dirty="0" smtClean="0"/>
              <a:t> </a:t>
            </a:r>
            <a:r>
              <a:rPr lang="en-US" dirty="0" err="1"/>
              <a:t>Když</a:t>
            </a:r>
            <a:r>
              <a:rPr lang="en-US" dirty="0"/>
              <a:t> </a:t>
            </a:r>
            <a:r>
              <a:rPr lang="en-US" dirty="0" err="1"/>
              <a:t>tvůj</a:t>
            </a:r>
            <a:r>
              <a:rPr lang="en-US" dirty="0"/>
              <a:t> </a:t>
            </a:r>
            <a:r>
              <a:rPr lang="en-US" dirty="0" err="1"/>
              <a:t>bratr</a:t>
            </a:r>
            <a:r>
              <a:rPr lang="en-US" dirty="0"/>
              <a:t> </a:t>
            </a:r>
            <a:r>
              <a:rPr lang="en-US" dirty="0" err="1"/>
              <a:t>zhřeší</a:t>
            </a:r>
            <a:r>
              <a:rPr lang="en-US" dirty="0"/>
              <a:t>, </a:t>
            </a:r>
            <a:endParaRPr lang="en-US" dirty="0" smtClean="0"/>
          </a:p>
          <a:p>
            <a:pPr marL="0" indent="0">
              <a:buNone/>
            </a:pPr>
            <a:r>
              <a:rPr lang="en-US" dirty="0" err="1" smtClean="0"/>
              <a:t>jdi</a:t>
            </a:r>
            <a:r>
              <a:rPr lang="en-US" dirty="0" smtClean="0"/>
              <a:t> </a:t>
            </a:r>
            <a:r>
              <a:rPr lang="en-US" dirty="0"/>
              <a:t>a </a:t>
            </a:r>
            <a:r>
              <a:rPr lang="en-US" dirty="0" err="1"/>
              <a:t>pokárej</a:t>
            </a:r>
            <a:r>
              <a:rPr lang="en-US" dirty="0"/>
              <a:t> ho </a:t>
            </a:r>
            <a:r>
              <a:rPr lang="en-US" dirty="0" err="1"/>
              <a:t>mezi</a:t>
            </a:r>
            <a:r>
              <a:rPr lang="en-US" dirty="0"/>
              <a:t> </a:t>
            </a:r>
            <a:r>
              <a:rPr lang="en-US" dirty="0" err="1"/>
              <a:t>čtyřma</a:t>
            </a:r>
            <a:r>
              <a:rPr lang="en-US" dirty="0"/>
              <a:t> </a:t>
            </a:r>
            <a:r>
              <a:rPr lang="en-US" dirty="0" err="1"/>
              <a:t>očima</a:t>
            </a:r>
            <a:r>
              <a:rPr lang="en-US" dirty="0"/>
              <a:t>; </a:t>
            </a:r>
            <a:endParaRPr lang="en-US" dirty="0" smtClean="0"/>
          </a:p>
          <a:p>
            <a:pPr marL="0" indent="0">
              <a:buNone/>
            </a:pPr>
            <a:r>
              <a:rPr lang="en-US" dirty="0" err="1" smtClean="0"/>
              <a:t>dá</a:t>
            </a:r>
            <a:r>
              <a:rPr lang="en-US" dirty="0" smtClean="0"/>
              <a:t>-li </a:t>
            </a:r>
            <a:r>
              <a:rPr lang="en-US" dirty="0" err="1"/>
              <a:t>si</a:t>
            </a:r>
            <a:r>
              <a:rPr lang="en-US" dirty="0"/>
              <a:t> </a:t>
            </a:r>
            <a:r>
              <a:rPr lang="en-US" dirty="0" err="1"/>
              <a:t>říci</a:t>
            </a:r>
            <a:r>
              <a:rPr lang="en-US" dirty="0"/>
              <a:t>, </a:t>
            </a:r>
            <a:r>
              <a:rPr lang="en-US" sz="2600" dirty="0" err="1"/>
              <a:t>získal</a:t>
            </a:r>
            <a:r>
              <a:rPr lang="en-US" dirty="0"/>
              <a:t> </a:t>
            </a:r>
            <a:r>
              <a:rPr lang="en-US" dirty="0" err="1"/>
              <a:t>jsi</a:t>
            </a:r>
            <a:r>
              <a:rPr lang="en-US" dirty="0"/>
              <a:t> </a:t>
            </a:r>
            <a:r>
              <a:rPr lang="en-US" dirty="0" err="1"/>
              <a:t>svého</a:t>
            </a:r>
            <a:r>
              <a:rPr lang="en-US" dirty="0"/>
              <a:t> </a:t>
            </a:r>
            <a:r>
              <a:rPr lang="en-US" dirty="0" err="1"/>
              <a:t>bratra</a:t>
            </a:r>
            <a:r>
              <a:rPr lang="en-US" dirty="0"/>
              <a:t>.  </a:t>
            </a:r>
            <a:endParaRPr lang="en-US" dirty="0" smtClean="0"/>
          </a:p>
          <a:p>
            <a:pPr marL="0" indent="0">
              <a:buNone/>
            </a:pPr>
            <a:r>
              <a:rPr lang="en-US" baseline="30000" dirty="0" smtClean="0"/>
              <a:t>16</a:t>
            </a:r>
            <a:r>
              <a:rPr lang="en-US" dirty="0" smtClean="0"/>
              <a:t> </a:t>
            </a:r>
            <a:r>
              <a:rPr lang="en-US" dirty="0" err="1"/>
              <a:t>Nedá</a:t>
            </a:r>
            <a:r>
              <a:rPr lang="en-US" dirty="0"/>
              <a:t>-li </a:t>
            </a:r>
            <a:r>
              <a:rPr lang="en-US" dirty="0" err="1"/>
              <a:t>si</a:t>
            </a:r>
            <a:r>
              <a:rPr lang="en-US" dirty="0"/>
              <a:t> </a:t>
            </a:r>
            <a:r>
              <a:rPr lang="en-US" dirty="0" err="1"/>
              <a:t>říci</a:t>
            </a:r>
            <a:r>
              <a:rPr lang="en-US" dirty="0"/>
              <a:t>, </a:t>
            </a:r>
            <a:r>
              <a:rPr lang="en-US" dirty="0" err="1"/>
              <a:t>přiber</a:t>
            </a:r>
            <a:r>
              <a:rPr lang="en-US" dirty="0"/>
              <a:t> k </a:t>
            </a:r>
            <a:r>
              <a:rPr lang="en-US" dirty="0" err="1"/>
              <a:t>sobě</a:t>
            </a:r>
            <a:r>
              <a:rPr lang="en-US" dirty="0"/>
              <a:t> </a:t>
            </a:r>
            <a:r>
              <a:rPr lang="en-US" dirty="0" err="1"/>
              <a:t>ještě</a:t>
            </a:r>
            <a:r>
              <a:rPr lang="en-US" dirty="0"/>
              <a:t> </a:t>
            </a:r>
            <a:r>
              <a:rPr lang="en-US" dirty="0" err="1"/>
              <a:t>jednoho</a:t>
            </a:r>
            <a:r>
              <a:rPr lang="en-US" dirty="0"/>
              <a:t> </a:t>
            </a:r>
            <a:r>
              <a:rPr lang="en-US" dirty="0" err="1"/>
              <a:t>nebo</a:t>
            </a:r>
            <a:r>
              <a:rPr lang="en-US" dirty="0"/>
              <a:t> </a:t>
            </a:r>
            <a:r>
              <a:rPr lang="en-US" dirty="0" err="1"/>
              <a:t>dva</a:t>
            </a:r>
            <a:r>
              <a:rPr lang="en-US" dirty="0"/>
              <a:t>, aby '</a:t>
            </a:r>
            <a:r>
              <a:rPr lang="en-US" dirty="0" err="1"/>
              <a:t>ústy</a:t>
            </a:r>
            <a:r>
              <a:rPr lang="en-US" dirty="0"/>
              <a:t> </a:t>
            </a:r>
            <a:r>
              <a:rPr lang="en-US" dirty="0" err="1"/>
              <a:t>dvou</a:t>
            </a:r>
            <a:r>
              <a:rPr lang="en-US" dirty="0"/>
              <a:t> </a:t>
            </a:r>
            <a:r>
              <a:rPr lang="en-US" dirty="0" err="1"/>
              <a:t>nebo</a:t>
            </a:r>
            <a:r>
              <a:rPr lang="en-US" dirty="0"/>
              <a:t> </a:t>
            </a:r>
            <a:r>
              <a:rPr lang="en-US" dirty="0" err="1"/>
              <a:t>tří</a:t>
            </a:r>
            <a:r>
              <a:rPr lang="en-US" dirty="0"/>
              <a:t> </a:t>
            </a:r>
            <a:r>
              <a:rPr lang="en-US" dirty="0" err="1"/>
              <a:t>svědků</a:t>
            </a:r>
            <a:r>
              <a:rPr lang="en-US" dirty="0"/>
              <a:t> </a:t>
            </a:r>
            <a:r>
              <a:rPr lang="en-US" dirty="0" err="1"/>
              <a:t>byla</a:t>
            </a:r>
            <a:r>
              <a:rPr lang="en-US" dirty="0"/>
              <a:t> </a:t>
            </a:r>
            <a:r>
              <a:rPr lang="en-US" dirty="0" err="1"/>
              <a:t>potvrzena</a:t>
            </a:r>
            <a:r>
              <a:rPr lang="en-US" dirty="0"/>
              <a:t> </a:t>
            </a:r>
            <a:r>
              <a:rPr lang="en-US" dirty="0" err="1"/>
              <a:t>každá</a:t>
            </a:r>
            <a:r>
              <a:rPr lang="en-US" dirty="0"/>
              <a:t> </a:t>
            </a:r>
            <a:r>
              <a:rPr lang="en-US" dirty="0" err="1"/>
              <a:t>výpověď</a:t>
            </a:r>
            <a:r>
              <a:rPr lang="en-US" dirty="0"/>
              <a:t>'.  </a:t>
            </a:r>
            <a:endParaRPr lang="en-US" dirty="0" smtClean="0"/>
          </a:p>
          <a:p>
            <a:pPr marL="0" indent="0">
              <a:buNone/>
            </a:pPr>
            <a:r>
              <a:rPr lang="en-US" baseline="30000" dirty="0" smtClean="0"/>
              <a:t>17</a:t>
            </a:r>
            <a:r>
              <a:rPr lang="en-US" dirty="0" smtClean="0"/>
              <a:t> </a:t>
            </a:r>
            <a:r>
              <a:rPr lang="en-US" dirty="0" err="1"/>
              <a:t>Jestliže</a:t>
            </a:r>
            <a:r>
              <a:rPr lang="en-US" dirty="0"/>
              <a:t> </a:t>
            </a:r>
            <a:r>
              <a:rPr lang="en-US" dirty="0" err="1"/>
              <a:t>ani</a:t>
            </a:r>
            <a:r>
              <a:rPr lang="en-US" dirty="0"/>
              <a:t> </a:t>
            </a:r>
            <a:r>
              <a:rPr lang="en-US" dirty="0" err="1"/>
              <a:t>potom</a:t>
            </a:r>
            <a:r>
              <a:rPr lang="en-US" dirty="0"/>
              <a:t> </a:t>
            </a:r>
            <a:r>
              <a:rPr lang="en-US" dirty="0" err="1"/>
              <a:t>neuposlechne</a:t>
            </a:r>
            <a:r>
              <a:rPr lang="en-US" dirty="0"/>
              <a:t>, </a:t>
            </a:r>
            <a:r>
              <a:rPr lang="en-US" dirty="0" err="1"/>
              <a:t>oznam</a:t>
            </a:r>
            <a:r>
              <a:rPr lang="en-US" dirty="0"/>
              <a:t> to </a:t>
            </a:r>
            <a:r>
              <a:rPr lang="en-US" dirty="0" err="1"/>
              <a:t>církvi</a:t>
            </a:r>
            <a:r>
              <a:rPr lang="en-US" dirty="0"/>
              <a:t>; </a:t>
            </a:r>
            <a:endParaRPr lang="en-US" dirty="0" smtClean="0"/>
          </a:p>
          <a:p>
            <a:pPr marL="0" indent="0">
              <a:buNone/>
            </a:pPr>
            <a:r>
              <a:rPr lang="en-US" dirty="0" err="1" smtClean="0"/>
              <a:t>jestliže</a:t>
            </a:r>
            <a:r>
              <a:rPr lang="en-US" dirty="0" smtClean="0"/>
              <a:t> </a:t>
            </a:r>
            <a:r>
              <a:rPr lang="en-US" dirty="0" err="1"/>
              <a:t>však</a:t>
            </a:r>
            <a:r>
              <a:rPr lang="en-US" dirty="0"/>
              <a:t> </a:t>
            </a:r>
            <a:r>
              <a:rPr lang="en-US" dirty="0" err="1"/>
              <a:t>neuposlechne</a:t>
            </a:r>
            <a:r>
              <a:rPr lang="en-US" dirty="0"/>
              <a:t> </a:t>
            </a:r>
            <a:r>
              <a:rPr lang="en-US" dirty="0" err="1"/>
              <a:t>ani</a:t>
            </a:r>
            <a:r>
              <a:rPr lang="en-US" dirty="0"/>
              <a:t> </a:t>
            </a:r>
            <a:r>
              <a:rPr lang="en-US" dirty="0" err="1"/>
              <a:t>církev</a:t>
            </a:r>
            <a:r>
              <a:rPr lang="en-US" dirty="0"/>
              <a:t>, </a:t>
            </a:r>
            <a:endParaRPr lang="en-US" dirty="0" smtClean="0"/>
          </a:p>
          <a:p>
            <a:pPr marL="0" indent="0">
              <a:buNone/>
            </a:pPr>
            <a:r>
              <a:rPr lang="en-US" dirty="0" err="1" smtClean="0"/>
              <a:t>ať</a:t>
            </a:r>
            <a:r>
              <a:rPr lang="en-US" dirty="0" smtClean="0"/>
              <a:t> </a:t>
            </a:r>
            <a:r>
              <a:rPr lang="en-US" dirty="0"/>
              <a:t>je </a:t>
            </a:r>
            <a:r>
              <a:rPr lang="en-US" dirty="0" err="1"/>
              <a:t>ti</a:t>
            </a:r>
            <a:r>
              <a:rPr lang="en-US" dirty="0"/>
              <a:t> </a:t>
            </a:r>
            <a:r>
              <a:rPr lang="en-US" dirty="0" err="1"/>
              <a:t>jako</a:t>
            </a:r>
            <a:r>
              <a:rPr lang="en-US" dirty="0"/>
              <a:t> </a:t>
            </a:r>
            <a:r>
              <a:rPr lang="en-US" dirty="0" err="1"/>
              <a:t>pohan</a:t>
            </a:r>
            <a:r>
              <a:rPr lang="en-US" dirty="0"/>
              <a:t> </a:t>
            </a:r>
            <a:r>
              <a:rPr lang="en-US" dirty="0" err="1"/>
              <a:t>nebo</a:t>
            </a:r>
            <a:r>
              <a:rPr lang="en-US" dirty="0"/>
              <a:t> </a:t>
            </a:r>
            <a:r>
              <a:rPr lang="en-US" dirty="0" err="1"/>
              <a:t>celník</a:t>
            </a:r>
            <a:r>
              <a:rPr lang="en-US" dirty="0"/>
              <a:t>. </a:t>
            </a:r>
            <a:endParaRPr lang="cs-CZ" dirty="0"/>
          </a:p>
        </p:txBody>
      </p:sp>
    </p:spTree>
    <p:extLst>
      <p:ext uri="{BB962C8B-B14F-4D97-AF65-F5344CB8AC3E}">
        <p14:creationId xmlns:p14="http://schemas.microsoft.com/office/powerpoint/2010/main" val="254822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úvod</a:t>
            </a:r>
            <a:endParaRPr lang="cs-CZ" dirty="0"/>
          </a:p>
        </p:txBody>
      </p:sp>
      <p:sp>
        <p:nvSpPr>
          <p:cNvPr id="3" name="Zástupný symbol pro obsah 2"/>
          <p:cNvSpPr>
            <a:spLocks noGrp="1"/>
          </p:cNvSpPr>
          <p:nvPr>
            <p:ph idx="1"/>
          </p:nvPr>
        </p:nvSpPr>
        <p:spPr>
          <a:xfrm>
            <a:off x="1141412" y="2249486"/>
            <a:ext cx="10037450" cy="4267223"/>
          </a:xfrm>
        </p:spPr>
        <p:txBody>
          <a:bodyPr/>
          <a:lstStyle/>
          <a:p>
            <a:pPr marL="0" indent="0">
              <a:buNone/>
            </a:pPr>
            <a:r>
              <a:rPr lang="cs-CZ" dirty="0">
                <a:effectLst/>
              </a:rPr>
              <a:t>Evangelium podle Matouše </a:t>
            </a:r>
            <a:r>
              <a:rPr lang="cs-CZ" dirty="0" smtClean="0">
                <a:effectLst/>
              </a:rPr>
              <a:t>je </a:t>
            </a:r>
            <a:r>
              <a:rPr lang="cs-CZ" dirty="0">
                <a:effectLst/>
              </a:rPr>
              <a:t>odrazem prvního náboženského konfliktu mezi nově vzniklým křesťanstvím a </a:t>
            </a:r>
            <a:r>
              <a:rPr lang="cs-CZ" dirty="0" smtClean="0">
                <a:effectLst/>
              </a:rPr>
              <a:t>židovstvím</a:t>
            </a:r>
          </a:p>
          <a:p>
            <a:pPr marL="0" indent="0">
              <a:buNone/>
            </a:pPr>
            <a:r>
              <a:rPr lang="cs-CZ" dirty="0" smtClean="0">
                <a:effectLst/>
              </a:rPr>
              <a:t>Situace podobná té, </a:t>
            </a:r>
            <a:r>
              <a:rPr lang="cs-CZ" dirty="0">
                <a:effectLst/>
              </a:rPr>
              <a:t>které bude muset křesťanství čelit v konfliktu s </a:t>
            </a:r>
            <a:r>
              <a:rPr lang="cs-CZ" dirty="0" smtClean="0">
                <a:effectLst/>
              </a:rPr>
              <a:t>islámem </a:t>
            </a:r>
          </a:p>
          <a:p>
            <a:pPr marL="0" indent="0">
              <a:buNone/>
            </a:pPr>
            <a:r>
              <a:rPr lang="cs-CZ" dirty="0" smtClean="0">
                <a:effectLst/>
              </a:rPr>
              <a:t>Lze </a:t>
            </a:r>
            <a:r>
              <a:rPr lang="cs-CZ" dirty="0">
                <a:effectLst/>
              </a:rPr>
              <a:t>se z evangelia pro tuto situaci něčemu naučit? </a:t>
            </a:r>
            <a:endParaRPr lang="cs-CZ" dirty="0" smtClean="0">
              <a:effectLst/>
            </a:endParaRPr>
          </a:p>
          <a:p>
            <a:pPr marL="0" indent="0">
              <a:buNone/>
            </a:pPr>
            <a:r>
              <a:rPr lang="cs-CZ" dirty="0" smtClean="0">
                <a:effectLst/>
              </a:rPr>
              <a:t>I proto je například </a:t>
            </a:r>
            <a:r>
              <a:rPr lang="cs-CZ" dirty="0">
                <a:effectLst/>
              </a:rPr>
              <a:t>užitečné tento text </a:t>
            </a:r>
            <a:r>
              <a:rPr lang="cs-CZ" dirty="0" smtClean="0">
                <a:effectLst/>
              </a:rPr>
              <a:t>studovat</a:t>
            </a:r>
          </a:p>
          <a:p>
            <a:pPr marL="0" indent="0">
              <a:buNone/>
            </a:pPr>
            <a:r>
              <a:rPr lang="cs-CZ" dirty="0" smtClean="0">
                <a:effectLst/>
              </a:rPr>
              <a:t>Jazyk „správného“ náboženství je stejně univerzální jako jazyk hudby…</a:t>
            </a:r>
            <a:endParaRPr lang="cs-CZ" dirty="0"/>
          </a:p>
        </p:txBody>
      </p:sp>
    </p:spTree>
    <p:extLst>
      <p:ext uri="{BB962C8B-B14F-4D97-AF65-F5344CB8AC3E}">
        <p14:creationId xmlns:p14="http://schemas.microsoft.com/office/powerpoint/2010/main" val="137337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M</a:t>
            </a:r>
            <a:r>
              <a:rPr lang="cs-CZ" cap="none" dirty="0" err="1" smtClean="0"/>
              <a:t>t</a:t>
            </a:r>
            <a:r>
              <a:rPr lang="cs-CZ" dirty="0" smtClean="0"/>
              <a:t> 18: Magna charta komunity</a:t>
            </a:r>
            <a:endParaRPr lang="cs-CZ" dirty="0"/>
          </a:p>
        </p:txBody>
      </p:sp>
      <p:sp>
        <p:nvSpPr>
          <p:cNvPr id="3" name="Zástupný symbol pro obsah 2"/>
          <p:cNvSpPr>
            <a:spLocks noGrp="1"/>
          </p:cNvSpPr>
          <p:nvPr>
            <p:ph idx="1"/>
          </p:nvPr>
        </p:nvSpPr>
        <p:spPr>
          <a:xfrm>
            <a:off x="1141412" y="1682817"/>
            <a:ext cx="9905999" cy="4499042"/>
          </a:xfrm>
        </p:spPr>
        <p:txBody>
          <a:bodyPr>
            <a:normAutofit/>
          </a:bodyPr>
          <a:lstStyle/>
          <a:p>
            <a:pPr marL="0" indent="0">
              <a:buNone/>
            </a:pPr>
            <a:r>
              <a:rPr lang="cs-CZ" dirty="0" smtClean="0"/>
              <a:t>Dva problémy, dvě otázky:</a:t>
            </a:r>
          </a:p>
          <a:p>
            <a:pPr marL="514350" indent="-514350">
              <a:buAutoNum type="arabicParenR"/>
            </a:pPr>
            <a:r>
              <a:rPr lang="cs-CZ" dirty="0" smtClean="0"/>
              <a:t>Jak bude komunita uspořádána? („Kdo je vlastně největší v království nebeském?“ 18,1)</a:t>
            </a:r>
          </a:p>
          <a:p>
            <a:pPr marL="514350" indent="-514350">
              <a:buAutoNum type="arabicParenR"/>
            </a:pPr>
            <a:r>
              <a:rPr lang="cs-CZ" dirty="0" smtClean="0"/>
              <a:t>Do jaké míry lze druhým odpouštět? („Pane, kolikrát mám odpustit svému bratru? Snad až sedmkrát?“ 18,21)</a:t>
            </a:r>
          </a:p>
          <a:p>
            <a:pPr marL="0" indent="0">
              <a:buNone/>
            </a:pPr>
            <a:r>
              <a:rPr lang="cs-CZ" dirty="0" smtClean="0"/>
              <a:t>Celá kapitola je Ježíšovou odpovědí na tyto dvě otázky. </a:t>
            </a:r>
          </a:p>
          <a:p>
            <a:pPr marL="0" indent="0">
              <a:buNone/>
            </a:pPr>
            <a:r>
              <a:rPr lang="cs-CZ" dirty="0" smtClean="0"/>
              <a:t>Ústřední myšlenka: kvalita komunity je dána jejím postojem k nejslabšímu. </a:t>
            </a:r>
            <a:endParaRPr lang="cs-CZ" dirty="0"/>
          </a:p>
        </p:txBody>
      </p:sp>
    </p:spTree>
    <p:extLst>
      <p:ext uri="{BB962C8B-B14F-4D97-AF65-F5344CB8AC3E}">
        <p14:creationId xmlns:p14="http://schemas.microsoft.com/office/powerpoint/2010/main" val="183182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Když tvůj bratr zhřeší… (</a:t>
            </a:r>
            <a:r>
              <a:rPr lang="cs-CZ" dirty="0" err="1" smtClean="0"/>
              <a:t>M</a:t>
            </a:r>
            <a:r>
              <a:rPr lang="cs-CZ" cap="none" dirty="0" err="1" smtClean="0"/>
              <a:t>t</a:t>
            </a:r>
            <a:r>
              <a:rPr lang="cs-CZ" dirty="0" smtClean="0"/>
              <a:t> </a:t>
            </a:r>
            <a:r>
              <a:rPr lang="cs-CZ" dirty="0"/>
              <a:t>18,15-17)</a:t>
            </a:r>
          </a:p>
        </p:txBody>
      </p:sp>
      <p:sp>
        <p:nvSpPr>
          <p:cNvPr id="3" name="Zástupný symbol pro obsah 2"/>
          <p:cNvSpPr>
            <a:spLocks noGrp="1"/>
          </p:cNvSpPr>
          <p:nvPr>
            <p:ph idx="1"/>
          </p:nvPr>
        </p:nvSpPr>
        <p:spPr>
          <a:xfrm>
            <a:off x="1141412" y="2249486"/>
            <a:ext cx="10037450" cy="4499043"/>
          </a:xfrm>
        </p:spPr>
        <p:txBody>
          <a:bodyPr>
            <a:normAutofit/>
          </a:bodyPr>
          <a:lstStyle/>
          <a:p>
            <a:pPr marL="0" indent="0">
              <a:buNone/>
            </a:pPr>
            <a:r>
              <a:rPr lang="en-US" b="1" baseline="30000" dirty="0"/>
              <a:t>15</a:t>
            </a:r>
            <a:r>
              <a:rPr lang="en-US" b="1" dirty="0"/>
              <a:t> </a:t>
            </a:r>
            <a:r>
              <a:rPr lang="en-US" b="1" dirty="0" err="1"/>
              <a:t>Když</a:t>
            </a:r>
            <a:r>
              <a:rPr lang="en-US" b="1" dirty="0"/>
              <a:t> </a:t>
            </a:r>
            <a:r>
              <a:rPr lang="en-US" b="1" dirty="0" err="1"/>
              <a:t>tvůj</a:t>
            </a:r>
            <a:r>
              <a:rPr lang="en-US" b="1" dirty="0"/>
              <a:t> </a:t>
            </a:r>
            <a:r>
              <a:rPr lang="en-US" b="1" dirty="0" err="1"/>
              <a:t>bratr</a:t>
            </a:r>
            <a:r>
              <a:rPr lang="en-US" b="1" dirty="0"/>
              <a:t> </a:t>
            </a:r>
            <a:r>
              <a:rPr lang="en-US" b="1" dirty="0" err="1" smtClean="0"/>
              <a:t>zhřeší</a:t>
            </a:r>
            <a:r>
              <a:rPr lang="en-US" b="1" dirty="0" smtClean="0"/>
              <a:t> </a:t>
            </a:r>
          </a:p>
          <a:p>
            <a:pPr marL="0" indent="0">
              <a:buNone/>
            </a:pPr>
            <a:r>
              <a:rPr lang="cs-CZ" dirty="0" smtClean="0"/>
              <a:t>(</a:t>
            </a:r>
            <a:r>
              <a:rPr lang="en-US" dirty="0" err="1" smtClean="0">
                <a:latin typeface="Bwgrkl" panose="00000400000000000000" pitchFamily="2" charset="0"/>
              </a:rPr>
              <a:t>VEa.n</a:t>
            </a:r>
            <a:r>
              <a:rPr lang="en-US" dirty="0" smtClean="0">
                <a:latin typeface="Bwgrkl" panose="00000400000000000000" pitchFamily="2" charset="0"/>
              </a:rPr>
              <a:t> </a:t>
            </a:r>
            <a:r>
              <a:rPr lang="en-US" dirty="0">
                <a:latin typeface="Bwgrkl" panose="00000400000000000000" pitchFamily="2" charset="0"/>
              </a:rPr>
              <a:t>de. </a:t>
            </a:r>
            <a:r>
              <a:rPr lang="en-US" dirty="0" err="1">
                <a:latin typeface="Bwgrkl" panose="00000400000000000000" pitchFamily="2" charset="0"/>
              </a:rPr>
              <a:t>a`marth,sh</a:t>
            </a:r>
            <a:r>
              <a:rPr lang="en-US" dirty="0">
                <a:latin typeface="Bwgrkl" panose="00000400000000000000" pitchFamily="2" charset="0"/>
              </a:rPr>
              <a:t>| </a:t>
            </a:r>
            <a:r>
              <a:rPr lang="en-US" dirty="0" err="1">
                <a:latin typeface="Bwgrkl" panose="00000400000000000000" pitchFamily="2" charset="0"/>
              </a:rPr>
              <a:t>Îeivj</a:t>
            </a:r>
            <a:r>
              <a:rPr lang="en-US" dirty="0">
                <a:latin typeface="Bwgrkl" panose="00000400000000000000" pitchFamily="2" charset="0"/>
              </a:rPr>
              <a:t> </a:t>
            </a:r>
            <a:r>
              <a:rPr lang="en-US" dirty="0" err="1">
                <a:latin typeface="Bwgrkl" panose="00000400000000000000" pitchFamily="2" charset="0"/>
              </a:rPr>
              <a:t>se.Ð</a:t>
            </a:r>
            <a:r>
              <a:rPr lang="en-US" dirty="0">
                <a:latin typeface="Bwgrkl" panose="00000400000000000000" pitchFamily="2" charset="0"/>
              </a:rPr>
              <a:t> o` </a:t>
            </a:r>
            <a:r>
              <a:rPr lang="en-US" dirty="0" err="1">
                <a:latin typeface="Bwgrkl" panose="00000400000000000000" pitchFamily="2" charset="0"/>
              </a:rPr>
              <a:t>avdelfo,j</a:t>
            </a:r>
            <a:r>
              <a:rPr lang="en-US" dirty="0">
                <a:latin typeface="Bwgrkl" panose="00000400000000000000" pitchFamily="2" charset="0"/>
              </a:rPr>
              <a:t> </a:t>
            </a:r>
            <a:r>
              <a:rPr lang="en-US" dirty="0" err="1">
                <a:latin typeface="Bwgrkl" panose="00000400000000000000" pitchFamily="2" charset="0"/>
              </a:rPr>
              <a:t>sou</a:t>
            </a:r>
            <a:r>
              <a:rPr lang="cs-CZ" dirty="0" smtClean="0"/>
              <a:t>)</a:t>
            </a:r>
            <a:endParaRPr lang="en-US" dirty="0" smtClean="0"/>
          </a:p>
          <a:p>
            <a:pPr marL="0" indent="0">
              <a:buNone/>
            </a:pPr>
            <a:r>
              <a:rPr lang="en-US" b="1" dirty="0" err="1"/>
              <a:t>jdi</a:t>
            </a:r>
            <a:r>
              <a:rPr lang="en-US" b="1" dirty="0"/>
              <a:t> a </a:t>
            </a:r>
            <a:r>
              <a:rPr lang="en-US" b="1" dirty="0" err="1"/>
              <a:t>pokárej</a:t>
            </a:r>
            <a:r>
              <a:rPr lang="en-US" b="1" dirty="0"/>
              <a:t> ho </a:t>
            </a:r>
            <a:r>
              <a:rPr lang="en-US" b="1" dirty="0" err="1"/>
              <a:t>mezi</a:t>
            </a:r>
            <a:r>
              <a:rPr lang="en-US" b="1" dirty="0"/>
              <a:t> </a:t>
            </a:r>
            <a:r>
              <a:rPr lang="en-US" b="1" dirty="0" err="1"/>
              <a:t>čtyřma</a:t>
            </a:r>
            <a:r>
              <a:rPr lang="en-US" b="1" dirty="0"/>
              <a:t> </a:t>
            </a:r>
            <a:r>
              <a:rPr lang="en-US" b="1" dirty="0" err="1" smtClean="0"/>
              <a:t>očima</a:t>
            </a:r>
            <a:endParaRPr lang="en-US" dirty="0" smtClean="0"/>
          </a:p>
          <a:p>
            <a:pPr marL="0" indent="0">
              <a:buNone/>
            </a:pPr>
            <a:r>
              <a:rPr lang="cs-CZ" dirty="0" smtClean="0"/>
              <a:t>(</a:t>
            </a:r>
            <a:r>
              <a:rPr lang="en-US" dirty="0" smtClean="0">
                <a:latin typeface="Bwgrkl" panose="00000400000000000000" pitchFamily="2" charset="0"/>
              </a:rPr>
              <a:t>u[page </a:t>
            </a:r>
            <a:r>
              <a:rPr lang="en-US" dirty="0" err="1">
                <a:latin typeface="Bwgrkl" panose="00000400000000000000" pitchFamily="2" charset="0"/>
              </a:rPr>
              <a:t>e;legxon</a:t>
            </a:r>
            <a:r>
              <a:rPr lang="en-US" dirty="0">
                <a:latin typeface="Bwgrkl" panose="00000400000000000000" pitchFamily="2" charset="0"/>
              </a:rPr>
              <a:t> </a:t>
            </a:r>
            <a:r>
              <a:rPr lang="en-US" dirty="0" err="1">
                <a:latin typeface="Bwgrkl" panose="00000400000000000000" pitchFamily="2" charset="0"/>
              </a:rPr>
              <a:t>auvto.n</a:t>
            </a:r>
            <a:r>
              <a:rPr lang="en-US" dirty="0">
                <a:latin typeface="Bwgrkl" panose="00000400000000000000" pitchFamily="2" charset="0"/>
              </a:rPr>
              <a:t> </a:t>
            </a:r>
            <a:r>
              <a:rPr lang="en-US" dirty="0" err="1">
                <a:latin typeface="Bwgrkl" panose="00000400000000000000" pitchFamily="2" charset="0"/>
              </a:rPr>
              <a:t>metaxu</a:t>
            </a:r>
            <a:r>
              <a:rPr lang="en-US" dirty="0">
                <a:latin typeface="Bwgrkl" panose="00000400000000000000" pitchFamily="2" charset="0"/>
              </a:rPr>
              <a:t>. </a:t>
            </a:r>
            <a:r>
              <a:rPr lang="en-US" dirty="0" err="1">
                <a:latin typeface="Bwgrkl" panose="00000400000000000000" pitchFamily="2" charset="0"/>
              </a:rPr>
              <a:t>sou</a:t>
            </a:r>
            <a:r>
              <a:rPr lang="en-US" dirty="0">
                <a:latin typeface="Bwgrkl" panose="00000400000000000000" pitchFamily="2" charset="0"/>
              </a:rPr>
              <a:t>/ kai. </a:t>
            </a:r>
            <a:r>
              <a:rPr lang="en-US" dirty="0" err="1">
                <a:latin typeface="Bwgrkl" panose="00000400000000000000" pitchFamily="2" charset="0"/>
              </a:rPr>
              <a:t>auvtou</a:t>
            </a:r>
            <a:r>
              <a:rPr lang="en-US" dirty="0">
                <a:latin typeface="Bwgrkl" panose="00000400000000000000" pitchFamily="2" charset="0"/>
              </a:rPr>
              <a:t>/ </a:t>
            </a:r>
            <a:r>
              <a:rPr lang="en-US" dirty="0" err="1">
                <a:latin typeface="Bwgrkl" panose="00000400000000000000" pitchFamily="2" charset="0"/>
              </a:rPr>
              <a:t>mo,nou</a:t>
            </a:r>
            <a:r>
              <a:rPr lang="cs-CZ" dirty="0" smtClean="0"/>
              <a:t>)</a:t>
            </a:r>
          </a:p>
          <a:p>
            <a:pPr marL="0" indent="0">
              <a:buNone/>
            </a:pPr>
            <a:endParaRPr lang="cs-CZ" dirty="0"/>
          </a:p>
          <a:p>
            <a:pPr marL="0" indent="0">
              <a:buNone/>
            </a:pPr>
            <a:r>
              <a:rPr lang="en-US" dirty="0" err="1">
                <a:latin typeface="Bwgrkl" panose="00000400000000000000" pitchFamily="2" charset="0"/>
              </a:rPr>
              <a:t>e;legxon</a:t>
            </a:r>
            <a:r>
              <a:rPr lang="cs-CZ" dirty="0" smtClean="0"/>
              <a:t>, </a:t>
            </a:r>
            <a:r>
              <a:rPr lang="cs-CZ" b="1" dirty="0" err="1" smtClean="0"/>
              <a:t>elenchein</a:t>
            </a:r>
            <a:r>
              <a:rPr lang="cs-CZ" dirty="0" smtClean="0"/>
              <a:t>: 1) odkrýt; 2) dokázat, přesvědčit; 3) usvědčit, kárat; 4) trestat</a:t>
            </a:r>
            <a:endParaRPr lang="en-US" dirty="0" smtClean="0"/>
          </a:p>
          <a:p>
            <a:pPr marL="0" indent="0">
              <a:buNone/>
            </a:pPr>
            <a:endParaRPr lang="cs-CZ" dirty="0"/>
          </a:p>
        </p:txBody>
      </p:sp>
    </p:spTree>
    <p:extLst>
      <p:ext uri="{BB962C8B-B14F-4D97-AF65-F5344CB8AC3E}">
        <p14:creationId xmlns:p14="http://schemas.microsoft.com/office/powerpoint/2010/main" val="230979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Když tvůj bratr zhřeší… (</a:t>
            </a:r>
            <a:r>
              <a:rPr lang="cs-CZ" dirty="0" err="1" smtClean="0"/>
              <a:t>M</a:t>
            </a:r>
            <a:r>
              <a:rPr lang="cs-CZ" cap="none" dirty="0" err="1" smtClean="0"/>
              <a:t>t</a:t>
            </a:r>
            <a:r>
              <a:rPr lang="cs-CZ" dirty="0" smtClean="0"/>
              <a:t> </a:t>
            </a:r>
            <a:r>
              <a:rPr lang="cs-CZ" dirty="0"/>
              <a:t>18,15-17)</a:t>
            </a:r>
          </a:p>
        </p:txBody>
      </p:sp>
      <p:sp>
        <p:nvSpPr>
          <p:cNvPr id="3" name="Zástupný symbol pro obsah 2"/>
          <p:cNvSpPr>
            <a:spLocks noGrp="1"/>
          </p:cNvSpPr>
          <p:nvPr>
            <p:ph idx="1"/>
          </p:nvPr>
        </p:nvSpPr>
        <p:spPr/>
        <p:txBody>
          <a:bodyPr/>
          <a:lstStyle/>
          <a:p>
            <a:pPr marL="0" indent="0">
              <a:buNone/>
            </a:pPr>
            <a:r>
              <a:rPr lang="en-US" b="1" dirty="0" err="1"/>
              <a:t>dá</a:t>
            </a:r>
            <a:r>
              <a:rPr lang="en-US" b="1" dirty="0"/>
              <a:t>-li </a:t>
            </a:r>
            <a:r>
              <a:rPr lang="en-US" b="1" dirty="0" err="1"/>
              <a:t>si</a:t>
            </a:r>
            <a:r>
              <a:rPr lang="en-US" b="1" dirty="0"/>
              <a:t> </a:t>
            </a:r>
            <a:r>
              <a:rPr lang="en-US" b="1" dirty="0" err="1"/>
              <a:t>říci</a:t>
            </a:r>
            <a:r>
              <a:rPr lang="en-US" b="1" dirty="0"/>
              <a:t>, </a:t>
            </a:r>
            <a:r>
              <a:rPr lang="en-US" b="1" dirty="0" err="1"/>
              <a:t>získal</a:t>
            </a:r>
            <a:r>
              <a:rPr lang="en-US" b="1" dirty="0"/>
              <a:t> </a:t>
            </a:r>
            <a:r>
              <a:rPr lang="en-US" b="1" dirty="0" err="1"/>
              <a:t>jsi</a:t>
            </a:r>
            <a:r>
              <a:rPr lang="en-US" b="1" dirty="0"/>
              <a:t> </a:t>
            </a:r>
            <a:r>
              <a:rPr lang="en-US" b="1" dirty="0" err="1"/>
              <a:t>svého</a:t>
            </a:r>
            <a:r>
              <a:rPr lang="en-US" b="1" dirty="0"/>
              <a:t> </a:t>
            </a:r>
            <a:r>
              <a:rPr lang="en-US" b="1" dirty="0" err="1"/>
              <a:t>bratra</a:t>
            </a:r>
            <a:r>
              <a:rPr lang="en-US" b="1" dirty="0" smtClean="0"/>
              <a:t>.</a:t>
            </a:r>
            <a:endParaRPr lang="cs-CZ" b="1" dirty="0" smtClean="0"/>
          </a:p>
          <a:p>
            <a:pPr marL="0" indent="0">
              <a:buNone/>
            </a:pPr>
            <a:r>
              <a:rPr lang="cs-CZ" dirty="0" smtClean="0"/>
              <a:t>(</a:t>
            </a:r>
            <a:r>
              <a:rPr lang="en-US" dirty="0" err="1" smtClean="0">
                <a:latin typeface="Bwgrkl" panose="00000400000000000000" pitchFamily="2" charset="0"/>
              </a:rPr>
              <a:t>eva,n</a:t>
            </a:r>
            <a:r>
              <a:rPr lang="en-US" dirty="0" smtClean="0">
                <a:latin typeface="Bwgrkl" panose="00000400000000000000" pitchFamily="2" charset="0"/>
              </a:rPr>
              <a:t> </a:t>
            </a:r>
            <a:r>
              <a:rPr lang="en-US" dirty="0" err="1">
                <a:latin typeface="Bwgrkl" panose="00000400000000000000" pitchFamily="2" charset="0"/>
              </a:rPr>
              <a:t>sou</a:t>
            </a:r>
            <a:r>
              <a:rPr lang="en-US" dirty="0">
                <a:latin typeface="Bwgrkl" panose="00000400000000000000" pitchFamily="2" charset="0"/>
              </a:rPr>
              <a:t> </a:t>
            </a:r>
            <a:r>
              <a:rPr lang="en-US" dirty="0" err="1">
                <a:latin typeface="Bwgrkl" panose="00000400000000000000" pitchFamily="2" charset="0"/>
              </a:rPr>
              <a:t>avkou,sh</a:t>
            </a:r>
            <a:r>
              <a:rPr lang="en-US" dirty="0">
                <a:latin typeface="Bwgrkl" panose="00000400000000000000" pitchFamily="2" charset="0"/>
              </a:rPr>
              <a:t>|( </a:t>
            </a:r>
            <a:r>
              <a:rPr lang="en-US" dirty="0" err="1">
                <a:latin typeface="Bwgrkl" panose="00000400000000000000" pitchFamily="2" charset="0"/>
              </a:rPr>
              <a:t>evke,rdhsaj</a:t>
            </a:r>
            <a:r>
              <a:rPr lang="en-US" dirty="0">
                <a:latin typeface="Bwgrkl" panose="00000400000000000000" pitchFamily="2" charset="0"/>
              </a:rPr>
              <a:t> </a:t>
            </a:r>
            <a:r>
              <a:rPr lang="en-US" dirty="0" err="1">
                <a:latin typeface="Bwgrkl" panose="00000400000000000000" pitchFamily="2" charset="0"/>
              </a:rPr>
              <a:t>to.n</a:t>
            </a:r>
            <a:r>
              <a:rPr lang="en-US" dirty="0">
                <a:latin typeface="Bwgrkl" panose="00000400000000000000" pitchFamily="2" charset="0"/>
              </a:rPr>
              <a:t> </a:t>
            </a:r>
            <a:r>
              <a:rPr lang="en-US" dirty="0" err="1">
                <a:latin typeface="Bwgrkl" panose="00000400000000000000" pitchFamily="2" charset="0"/>
              </a:rPr>
              <a:t>avdelfo,n</a:t>
            </a:r>
            <a:r>
              <a:rPr lang="en-US" dirty="0">
                <a:latin typeface="Bwgrkl" panose="00000400000000000000" pitchFamily="2" charset="0"/>
              </a:rPr>
              <a:t> </a:t>
            </a:r>
            <a:r>
              <a:rPr lang="en-US" dirty="0" err="1">
                <a:latin typeface="Bwgrkl" panose="00000400000000000000" pitchFamily="2" charset="0"/>
              </a:rPr>
              <a:t>sou</a:t>
            </a:r>
            <a:r>
              <a:rPr lang="en-US" dirty="0" smtClean="0">
                <a:latin typeface="Bwgrkl" panose="00000400000000000000" pitchFamily="2" charset="0"/>
              </a:rPr>
              <a:t>\</a:t>
            </a:r>
            <a:r>
              <a:rPr lang="cs-CZ" dirty="0" smtClean="0"/>
              <a:t>)</a:t>
            </a:r>
          </a:p>
          <a:p>
            <a:pPr marL="0" indent="0">
              <a:buNone/>
            </a:pPr>
            <a:endParaRPr lang="cs-CZ" dirty="0"/>
          </a:p>
          <a:p>
            <a:pPr marL="0" indent="0">
              <a:buNone/>
            </a:pPr>
            <a:r>
              <a:rPr lang="en-US" dirty="0" err="1">
                <a:latin typeface="Bwgrkl" panose="00000400000000000000" pitchFamily="2" charset="0"/>
              </a:rPr>
              <a:t>avkou,sh</a:t>
            </a:r>
            <a:r>
              <a:rPr lang="cs-CZ" dirty="0" smtClean="0"/>
              <a:t>, </a:t>
            </a:r>
            <a:r>
              <a:rPr lang="cs-CZ" b="1" dirty="0" err="1" smtClean="0"/>
              <a:t>akouein</a:t>
            </a:r>
            <a:r>
              <a:rPr lang="cs-CZ" dirty="0" smtClean="0"/>
              <a:t>: 1) slyšet, naslouchat; 2) vyslýchat; 3) slyšet na někoho, tedy souhlasit s ním, poslouchat ho; 4) vyslyšet; 5) slyšet s porozuměním, tedy chápat </a:t>
            </a:r>
            <a:endParaRPr lang="cs-CZ" dirty="0"/>
          </a:p>
        </p:txBody>
      </p:sp>
    </p:spTree>
    <p:extLst>
      <p:ext uri="{BB962C8B-B14F-4D97-AF65-F5344CB8AC3E}">
        <p14:creationId xmlns:p14="http://schemas.microsoft.com/office/powerpoint/2010/main" val="133166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Když tvůj bratr zhřeší… (</a:t>
            </a:r>
            <a:r>
              <a:rPr lang="cs-CZ" dirty="0" err="1" smtClean="0"/>
              <a:t>M</a:t>
            </a:r>
            <a:r>
              <a:rPr lang="cs-CZ" cap="none" dirty="0" err="1" smtClean="0"/>
              <a:t>t</a:t>
            </a:r>
            <a:r>
              <a:rPr lang="cs-CZ" dirty="0" smtClean="0"/>
              <a:t> </a:t>
            </a:r>
            <a:r>
              <a:rPr lang="cs-CZ" dirty="0"/>
              <a:t>18,15-17)</a:t>
            </a:r>
          </a:p>
        </p:txBody>
      </p:sp>
      <p:sp>
        <p:nvSpPr>
          <p:cNvPr id="3" name="Zástupný symbol pro obsah 2"/>
          <p:cNvSpPr>
            <a:spLocks noGrp="1"/>
          </p:cNvSpPr>
          <p:nvPr>
            <p:ph idx="1"/>
          </p:nvPr>
        </p:nvSpPr>
        <p:spPr>
          <a:xfrm>
            <a:off x="1141412" y="2249487"/>
            <a:ext cx="10269270" cy="4370254"/>
          </a:xfrm>
        </p:spPr>
        <p:txBody>
          <a:bodyPr>
            <a:normAutofit lnSpcReduction="10000"/>
          </a:bodyPr>
          <a:lstStyle/>
          <a:p>
            <a:pPr marL="0" indent="0">
              <a:buNone/>
            </a:pPr>
            <a:r>
              <a:rPr lang="en-US" baseline="30000" dirty="0"/>
              <a:t>16</a:t>
            </a:r>
            <a:r>
              <a:rPr lang="en-US" dirty="0"/>
              <a:t> </a:t>
            </a:r>
            <a:r>
              <a:rPr lang="en-US" b="1" dirty="0" err="1"/>
              <a:t>Nedá</a:t>
            </a:r>
            <a:r>
              <a:rPr lang="en-US" b="1" dirty="0"/>
              <a:t>-li </a:t>
            </a:r>
            <a:r>
              <a:rPr lang="en-US" b="1" dirty="0" err="1"/>
              <a:t>si</a:t>
            </a:r>
            <a:r>
              <a:rPr lang="en-US" b="1" dirty="0"/>
              <a:t> </a:t>
            </a:r>
            <a:r>
              <a:rPr lang="en-US" b="1" dirty="0" err="1"/>
              <a:t>říci</a:t>
            </a:r>
            <a:r>
              <a:rPr lang="en-US" b="1" dirty="0"/>
              <a:t>, </a:t>
            </a:r>
            <a:r>
              <a:rPr lang="en-US" b="1" dirty="0" err="1"/>
              <a:t>přiber</a:t>
            </a:r>
            <a:r>
              <a:rPr lang="en-US" b="1" dirty="0"/>
              <a:t> k </a:t>
            </a:r>
            <a:r>
              <a:rPr lang="en-US" b="1" dirty="0" err="1"/>
              <a:t>sobě</a:t>
            </a:r>
            <a:r>
              <a:rPr lang="en-US" b="1" dirty="0"/>
              <a:t> </a:t>
            </a:r>
            <a:r>
              <a:rPr lang="en-US" b="1" dirty="0" err="1"/>
              <a:t>ještě</a:t>
            </a:r>
            <a:r>
              <a:rPr lang="en-US" b="1" dirty="0"/>
              <a:t> </a:t>
            </a:r>
            <a:r>
              <a:rPr lang="en-US" b="1" dirty="0" err="1"/>
              <a:t>jednoho</a:t>
            </a:r>
            <a:r>
              <a:rPr lang="en-US" b="1" dirty="0"/>
              <a:t> </a:t>
            </a:r>
            <a:r>
              <a:rPr lang="en-US" b="1" dirty="0" err="1"/>
              <a:t>nebo</a:t>
            </a:r>
            <a:r>
              <a:rPr lang="en-US" b="1" dirty="0"/>
              <a:t> </a:t>
            </a:r>
            <a:r>
              <a:rPr lang="en-US" b="1" dirty="0" err="1"/>
              <a:t>dva</a:t>
            </a:r>
            <a:r>
              <a:rPr lang="en-US" b="1" dirty="0"/>
              <a:t>, aby '</a:t>
            </a:r>
            <a:r>
              <a:rPr lang="en-US" b="1" dirty="0" err="1"/>
              <a:t>ústy</a:t>
            </a:r>
            <a:r>
              <a:rPr lang="en-US" b="1" dirty="0"/>
              <a:t> </a:t>
            </a:r>
            <a:r>
              <a:rPr lang="en-US" b="1" dirty="0" err="1"/>
              <a:t>dvou</a:t>
            </a:r>
            <a:r>
              <a:rPr lang="en-US" b="1" dirty="0"/>
              <a:t> </a:t>
            </a:r>
            <a:r>
              <a:rPr lang="en-US" b="1" dirty="0" err="1"/>
              <a:t>nebo</a:t>
            </a:r>
            <a:r>
              <a:rPr lang="en-US" b="1" dirty="0"/>
              <a:t> </a:t>
            </a:r>
            <a:r>
              <a:rPr lang="en-US" b="1" dirty="0" err="1"/>
              <a:t>tří</a:t>
            </a:r>
            <a:r>
              <a:rPr lang="en-US" b="1" dirty="0"/>
              <a:t> </a:t>
            </a:r>
            <a:r>
              <a:rPr lang="en-US" b="1" dirty="0" err="1"/>
              <a:t>svědků</a:t>
            </a:r>
            <a:r>
              <a:rPr lang="en-US" b="1" dirty="0"/>
              <a:t> </a:t>
            </a:r>
            <a:r>
              <a:rPr lang="en-US" b="1" dirty="0" err="1"/>
              <a:t>byla</a:t>
            </a:r>
            <a:r>
              <a:rPr lang="en-US" b="1" dirty="0"/>
              <a:t> </a:t>
            </a:r>
            <a:r>
              <a:rPr lang="en-US" b="1" dirty="0" err="1"/>
              <a:t>potvrzena</a:t>
            </a:r>
            <a:r>
              <a:rPr lang="en-US" b="1" dirty="0"/>
              <a:t> </a:t>
            </a:r>
            <a:r>
              <a:rPr lang="en-US" b="1" dirty="0" err="1"/>
              <a:t>každá</a:t>
            </a:r>
            <a:r>
              <a:rPr lang="en-US" b="1" dirty="0"/>
              <a:t> </a:t>
            </a:r>
            <a:r>
              <a:rPr lang="en-US" b="1" dirty="0" err="1"/>
              <a:t>výpověď</a:t>
            </a:r>
            <a:r>
              <a:rPr lang="en-US" b="1" dirty="0" smtClean="0"/>
              <a:t>'.</a:t>
            </a:r>
            <a:endParaRPr lang="cs-CZ" b="1" dirty="0" smtClean="0"/>
          </a:p>
          <a:p>
            <a:pPr marL="0" indent="0">
              <a:buNone/>
            </a:pPr>
            <a:r>
              <a:rPr lang="cs-CZ" dirty="0" smtClean="0"/>
              <a:t>(</a:t>
            </a:r>
            <a:r>
              <a:rPr lang="pt-BR" dirty="0" smtClean="0">
                <a:latin typeface="Bwgrkl" panose="00000400000000000000" pitchFamily="2" charset="0"/>
              </a:rPr>
              <a:t>eva.n </a:t>
            </a:r>
            <a:r>
              <a:rPr lang="pt-BR" dirty="0">
                <a:latin typeface="Bwgrkl" panose="00000400000000000000" pitchFamily="2" charset="0"/>
              </a:rPr>
              <a:t>de. mh. avkou,sh|( para,labe meta. sou/ e;ti e[na h' du,o( i[na evpi. sto,matoj du,o martu,rwn h' triw/n staqh/| pa/n r`h/ma</a:t>
            </a:r>
            <a:r>
              <a:rPr lang="pt-BR" dirty="0" smtClean="0">
                <a:latin typeface="Bwgrkl" panose="00000400000000000000" pitchFamily="2" charset="0"/>
              </a:rPr>
              <a:t>\</a:t>
            </a:r>
            <a:r>
              <a:rPr lang="cs-CZ" dirty="0" smtClean="0"/>
              <a:t>)</a:t>
            </a:r>
          </a:p>
          <a:p>
            <a:pPr marL="0" indent="0">
              <a:buNone/>
            </a:pPr>
            <a:endParaRPr lang="cs-CZ" dirty="0"/>
          </a:p>
          <a:p>
            <a:pPr marL="0" indent="0">
              <a:buNone/>
            </a:pPr>
            <a:r>
              <a:rPr lang="cs-CZ" dirty="0" err="1" smtClean="0"/>
              <a:t>Dt</a:t>
            </a:r>
            <a:r>
              <a:rPr lang="cs-CZ" dirty="0" smtClean="0"/>
              <a:t> 19,15: „</a:t>
            </a:r>
            <a:r>
              <a:rPr lang="en-US" dirty="0" err="1" smtClean="0"/>
              <a:t>Nepovstane</a:t>
            </a:r>
            <a:r>
              <a:rPr lang="en-US" dirty="0" smtClean="0"/>
              <a:t> </a:t>
            </a:r>
            <a:r>
              <a:rPr lang="en-US" dirty="0" err="1"/>
              <a:t>jen</a:t>
            </a:r>
            <a:r>
              <a:rPr lang="en-US" dirty="0"/>
              <a:t> </a:t>
            </a:r>
            <a:r>
              <a:rPr lang="en-US" dirty="0" err="1"/>
              <a:t>jediný</a:t>
            </a:r>
            <a:r>
              <a:rPr lang="en-US" dirty="0"/>
              <a:t> </a:t>
            </a:r>
            <a:r>
              <a:rPr lang="en-US" dirty="0" err="1"/>
              <a:t>svědek</a:t>
            </a:r>
            <a:r>
              <a:rPr lang="en-US" dirty="0"/>
              <a:t> </a:t>
            </a:r>
            <a:r>
              <a:rPr lang="en-US" dirty="0" err="1"/>
              <a:t>proti</a:t>
            </a:r>
            <a:r>
              <a:rPr lang="en-US" dirty="0"/>
              <a:t> </a:t>
            </a:r>
            <a:r>
              <a:rPr lang="en-US" dirty="0" err="1"/>
              <a:t>někomu</a:t>
            </a:r>
            <a:r>
              <a:rPr lang="en-US" dirty="0"/>
              <a:t> v </a:t>
            </a:r>
            <a:r>
              <a:rPr lang="en-US" dirty="0" err="1"/>
              <a:t>jakémkoli</a:t>
            </a:r>
            <a:r>
              <a:rPr lang="en-US" dirty="0"/>
              <a:t> </a:t>
            </a:r>
            <a:r>
              <a:rPr lang="en-US" dirty="0" err="1"/>
              <a:t>zločinu</a:t>
            </a:r>
            <a:r>
              <a:rPr lang="en-US" dirty="0"/>
              <a:t>, v </a:t>
            </a:r>
            <a:r>
              <a:rPr lang="en-US" dirty="0" err="1"/>
              <a:t>jakémkoli</a:t>
            </a:r>
            <a:r>
              <a:rPr lang="en-US" dirty="0"/>
              <a:t> </a:t>
            </a:r>
            <a:r>
              <a:rPr lang="en-US" dirty="0" err="1"/>
              <a:t>prohřešku</a:t>
            </a:r>
            <a:r>
              <a:rPr lang="en-US" dirty="0"/>
              <a:t> a </a:t>
            </a:r>
            <a:r>
              <a:rPr lang="en-US" dirty="0" err="1"/>
              <a:t>při</a:t>
            </a:r>
            <a:r>
              <a:rPr lang="en-US" dirty="0"/>
              <a:t> </a:t>
            </a:r>
            <a:r>
              <a:rPr lang="en-US" dirty="0" err="1"/>
              <a:t>jakémkoli</a:t>
            </a:r>
            <a:r>
              <a:rPr lang="en-US" dirty="0"/>
              <a:t> </a:t>
            </a:r>
            <a:r>
              <a:rPr lang="en-US" dirty="0" err="1"/>
              <a:t>hříchu</a:t>
            </a:r>
            <a:r>
              <a:rPr lang="en-US" dirty="0"/>
              <a:t>, </a:t>
            </a:r>
            <a:r>
              <a:rPr lang="en-US" dirty="0" err="1"/>
              <a:t>jehož</a:t>
            </a:r>
            <a:r>
              <a:rPr lang="en-US" dirty="0"/>
              <a:t> se </a:t>
            </a:r>
            <a:r>
              <a:rPr lang="en-US" dirty="0" err="1"/>
              <a:t>někdo</a:t>
            </a:r>
            <a:r>
              <a:rPr lang="en-US" dirty="0"/>
              <a:t> </a:t>
            </a:r>
            <a:r>
              <a:rPr lang="en-US" dirty="0" err="1"/>
              <a:t>dopustil</a:t>
            </a:r>
            <a:r>
              <a:rPr lang="en-US" dirty="0"/>
              <a:t>. </a:t>
            </a:r>
            <a:r>
              <a:rPr lang="en-US" dirty="0" err="1"/>
              <a:t>Soudní</a:t>
            </a:r>
            <a:r>
              <a:rPr lang="en-US" dirty="0"/>
              <a:t> </a:t>
            </a:r>
            <a:r>
              <a:rPr lang="en-US" dirty="0" err="1"/>
              <a:t>výrok</a:t>
            </a:r>
            <a:r>
              <a:rPr lang="en-US" dirty="0"/>
              <a:t> </a:t>
            </a:r>
            <a:r>
              <a:rPr lang="en-US" dirty="0" err="1"/>
              <a:t>bude</a:t>
            </a:r>
            <a:r>
              <a:rPr lang="en-US" dirty="0"/>
              <a:t> </a:t>
            </a:r>
            <a:r>
              <a:rPr lang="en-US" dirty="0" err="1"/>
              <a:t>vynesen</a:t>
            </a:r>
            <a:r>
              <a:rPr lang="en-US" dirty="0"/>
              <a:t> </a:t>
            </a:r>
            <a:r>
              <a:rPr lang="en-US" dirty="0" err="1"/>
              <a:t>podle</a:t>
            </a:r>
            <a:r>
              <a:rPr lang="en-US" dirty="0"/>
              <a:t> </a:t>
            </a:r>
            <a:r>
              <a:rPr lang="en-US" dirty="0" err="1"/>
              <a:t>výpovědi</a:t>
            </a:r>
            <a:r>
              <a:rPr lang="en-US" dirty="0"/>
              <a:t> </a:t>
            </a:r>
            <a:r>
              <a:rPr lang="en-US" dirty="0" err="1"/>
              <a:t>dvou</a:t>
            </a:r>
            <a:r>
              <a:rPr lang="en-US" dirty="0"/>
              <a:t> </a:t>
            </a:r>
            <a:r>
              <a:rPr lang="en-US" dirty="0" err="1"/>
              <a:t>nebo</a:t>
            </a:r>
            <a:r>
              <a:rPr lang="en-US" dirty="0"/>
              <a:t> </a:t>
            </a:r>
            <a:r>
              <a:rPr lang="en-US" dirty="0" err="1"/>
              <a:t>tří</a:t>
            </a:r>
            <a:r>
              <a:rPr lang="en-US" dirty="0"/>
              <a:t> </a:t>
            </a:r>
            <a:r>
              <a:rPr lang="en-US" dirty="0" err="1"/>
              <a:t>svědků</a:t>
            </a:r>
            <a:r>
              <a:rPr lang="en-US" dirty="0"/>
              <a:t>. </a:t>
            </a:r>
            <a:r>
              <a:rPr lang="cs-CZ" dirty="0" smtClean="0"/>
              <a:t>“</a:t>
            </a:r>
            <a:endParaRPr lang="cs-CZ" dirty="0"/>
          </a:p>
        </p:txBody>
      </p:sp>
    </p:spTree>
    <p:extLst>
      <p:ext uri="{BB962C8B-B14F-4D97-AF65-F5344CB8AC3E}">
        <p14:creationId xmlns:p14="http://schemas.microsoft.com/office/powerpoint/2010/main" val="199289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Když tvůj bratr zhřeší… (</a:t>
            </a:r>
            <a:r>
              <a:rPr lang="cs-CZ" dirty="0" err="1" smtClean="0"/>
              <a:t>M</a:t>
            </a:r>
            <a:r>
              <a:rPr lang="cs-CZ" cap="none" dirty="0" err="1" smtClean="0"/>
              <a:t>t</a:t>
            </a:r>
            <a:r>
              <a:rPr lang="cs-CZ" dirty="0" smtClean="0"/>
              <a:t> </a:t>
            </a:r>
            <a:r>
              <a:rPr lang="cs-CZ" dirty="0"/>
              <a:t>18,15-17)</a:t>
            </a:r>
          </a:p>
        </p:txBody>
      </p:sp>
      <p:sp>
        <p:nvSpPr>
          <p:cNvPr id="3" name="Zástupný symbol pro obsah 2"/>
          <p:cNvSpPr>
            <a:spLocks noGrp="1"/>
          </p:cNvSpPr>
          <p:nvPr>
            <p:ph idx="1"/>
          </p:nvPr>
        </p:nvSpPr>
        <p:spPr>
          <a:xfrm>
            <a:off x="1141413" y="2249486"/>
            <a:ext cx="9715478" cy="4473285"/>
          </a:xfrm>
        </p:spPr>
        <p:txBody>
          <a:bodyPr/>
          <a:lstStyle/>
          <a:p>
            <a:pPr marL="0" indent="0">
              <a:buNone/>
            </a:pPr>
            <a:r>
              <a:rPr lang="en-US" baseline="30000" dirty="0"/>
              <a:t>17</a:t>
            </a:r>
            <a:r>
              <a:rPr lang="en-US" dirty="0"/>
              <a:t> </a:t>
            </a:r>
            <a:r>
              <a:rPr lang="en-US" b="1" dirty="0" err="1"/>
              <a:t>Jestliže</a:t>
            </a:r>
            <a:r>
              <a:rPr lang="en-US" b="1" dirty="0"/>
              <a:t> </a:t>
            </a:r>
            <a:r>
              <a:rPr lang="en-US" b="1" dirty="0" err="1"/>
              <a:t>ani</a:t>
            </a:r>
            <a:r>
              <a:rPr lang="en-US" b="1" dirty="0"/>
              <a:t> </a:t>
            </a:r>
            <a:r>
              <a:rPr lang="en-US" b="1" dirty="0" err="1"/>
              <a:t>potom</a:t>
            </a:r>
            <a:r>
              <a:rPr lang="en-US" b="1" dirty="0"/>
              <a:t> </a:t>
            </a:r>
            <a:r>
              <a:rPr lang="en-US" b="1" dirty="0" err="1"/>
              <a:t>neuposlechne</a:t>
            </a:r>
            <a:r>
              <a:rPr lang="en-US" b="1" dirty="0"/>
              <a:t>, </a:t>
            </a:r>
            <a:r>
              <a:rPr lang="en-US" b="1" dirty="0" err="1"/>
              <a:t>oznam</a:t>
            </a:r>
            <a:r>
              <a:rPr lang="en-US" b="1" dirty="0"/>
              <a:t> to </a:t>
            </a:r>
            <a:r>
              <a:rPr lang="en-US" b="1" dirty="0" err="1"/>
              <a:t>církvi</a:t>
            </a:r>
            <a:r>
              <a:rPr lang="en-US" b="1" dirty="0" smtClean="0"/>
              <a:t>;</a:t>
            </a:r>
          </a:p>
          <a:p>
            <a:pPr marL="0" indent="0">
              <a:buNone/>
            </a:pPr>
            <a:r>
              <a:rPr lang="cs-CZ" dirty="0" smtClean="0"/>
              <a:t>(</a:t>
            </a:r>
            <a:r>
              <a:rPr lang="en-US" dirty="0" err="1" smtClean="0">
                <a:latin typeface="Bwgrkl" panose="00000400000000000000" pitchFamily="2" charset="0"/>
              </a:rPr>
              <a:t>eva.n</a:t>
            </a:r>
            <a:r>
              <a:rPr lang="en-US" dirty="0" smtClean="0">
                <a:latin typeface="Bwgrkl" panose="00000400000000000000" pitchFamily="2" charset="0"/>
              </a:rPr>
              <a:t> </a:t>
            </a:r>
            <a:r>
              <a:rPr lang="en-US" dirty="0">
                <a:latin typeface="Bwgrkl" panose="00000400000000000000" pitchFamily="2" charset="0"/>
              </a:rPr>
              <a:t>de. </a:t>
            </a:r>
            <a:r>
              <a:rPr lang="en-US" dirty="0" err="1">
                <a:latin typeface="Bwgrkl" panose="00000400000000000000" pitchFamily="2" charset="0"/>
              </a:rPr>
              <a:t>parakou,sh</a:t>
            </a:r>
            <a:r>
              <a:rPr lang="en-US" dirty="0">
                <a:latin typeface="Bwgrkl" panose="00000400000000000000" pitchFamily="2" charset="0"/>
              </a:rPr>
              <a:t>| </a:t>
            </a:r>
            <a:r>
              <a:rPr lang="en-US" dirty="0" err="1">
                <a:latin typeface="Bwgrkl" panose="00000400000000000000" pitchFamily="2" charset="0"/>
              </a:rPr>
              <a:t>auvtw</a:t>
            </a:r>
            <a:r>
              <a:rPr lang="en-US" dirty="0">
                <a:latin typeface="Bwgrkl" panose="00000400000000000000" pitchFamily="2" charset="0"/>
              </a:rPr>
              <a:t>/n( </a:t>
            </a:r>
            <a:r>
              <a:rPr lang="en-US" dirty="0" err="1">
                <a:latin typeface="Bwgrkl" panose="00000400000000000000" pitchFamily="2" charset="0"/>
              </a:rPr>
              <a:t>eivpe</a:t>
            </a:r>
            <a:r>
              <a:rPr lang="en-US" dirty="0">
                <a:latin typeface="Bwgrkl" panose="00000400000000000000" pitchFamily="2" charset="0"/>
              </a:rPr>
              <a:t>. </a:t>
            </a:r>
            <a:r>
              <a:rPr lang="en-US" dirty="0" err="1">
                <a:latin typeface="Bwgrkl" panose="00000400000000000000" pitchFamily="2" charset="0"/>
              </a:rPr>
              <a:t>th</a:t>
            </a:r>
            <a:r>
              <a:rPr lang="en-US" dirty="0">
                <a:latin typeface="Bwgrkl" panose="00000400000000000000" pitchFamily="2" charset="0"/>
              </a:rPr>
              <a:t>/| </a:t>
            </a:r>
            <a:r>
              <a:rPr lang="en-US" dirty="0" err="1">
                <a:latin typeface="Bwgrkl" panose="00000400000000000000" pitchFamily="2" charset="0"/>
              </a:rPr>
              <a:t>evkklhsi,a</a:t>
            </a:r>
            <a:r>
              <a:rPr lang="en-US" dirty="0" smtClean="0">
                <a:latin typeface="Bwgrkl" panose="00000400000000000000" pitchFamily="2" charset="0"/>
              </a:rPr>
              <a:t>|\</a:t>
            </a:r>
            <a:r>
              <a:rPr lang="cs-CZ" dirty="0" smtClean="0"/>
              <a:t>)</a:t>
            </a:r>
          </a:p>
          <a:p>
            <a:pPr marL="0" indent="0">
              <a:buNone/>
            </a:pPr>
            <a:endParaRPr lang="cs-CZ" dirty="0"/>
          </a:p>
          <a:p>
            <a:pPr marL="0" indent="0">
              <a:buNone/>
            </a:pPr>
            <a:r>
              <a:rPr lang="en-US" dirty="0" err="1">
                <a:latin typeface="Bwgrkl" panose="00000400000000000000" pitchFamily="2" charset="0"/>
              </a:rPr>
              <a:t>parakou,sh</a:t>
            </a:r>
            <a:r>
              <a:rPr lang="en-US" dirty="0">
                <a:latin typeface="Bwgrkl" panose="00000400000000000000" pitchFamily="2" charset="0"/>
              </a:rPr>
              <a:t>|</a:t>
            </a:r>
            <a:r>
              <a:rPr lang="cs-CZ" dirty="0" smtClean="0"/>
              <a:t>, </a:t>
            </a:r>
            <a:r>
              <a:rPr lang="cs-CZ" b="1" dirty="0" err="1" smtClean="0"/>
              <a:t>parakouein</a:t>
            </a:r>
            <a:r>
              <a:rPr lang="cs-CZ" b="1" dirty="0" smtClean="0"/>
              <a:t> (para-</a:t>
            </a:r>
            <a:r>
              <a:rPr lang="cs-CZ" b="1" dirty="0" err="1" smtClean="0"/>
              <a:t>akouein</a:t>
            </a:r>
            <a:r>
              <a:rPr lang="cs-CZ" b="1" dirty="0" smtClean="0"/>
              <a:t>)</a:t>
            </a:r>
            <a:r>
              <a:rPr lang="cs-CZ" dirty="0" smtClean="0"/>
              <a:t>: přeslechnout ve významu 1) zaslechnout; 2) nevšimnout si; 3) neuposlechnout</a:t>
            </a:r>
          </a:p>
          <a:p>
            <a:pPr marL="0" indent="0">
              <a:buNone/>
            </a:pPr>
            <a:r>
              <a:rPr lang="cs-CZ" dirty="0"/>
              <a:t>s</a:t>
            </a:r>
            <a:r>
              <a:rPr lang="cs-CZ" dirty="0" smtClean="0"/>
              <a:t>rov. v.19 „</a:t>
            </a:r>
            <a:r>
              <a:rPr lang="en-US" dirty="0" err="1" smtClean="0"/>
              <a:t>shodnou</a:t>
            </a:r>
            <a:r>
              <a:rPr lang="en-US" dirty="0" smtClean="0"/>
              <a:t>-li </a:t>
            </a:r>
            <a:r>
              <a:rPr lang="en-US" dirty="0"/>
              <a:t>se </a:t>
            </a:r>
            <a:r>
              <a:rPr lang="en-US" dirty="0" err="1"/>
              <a:t>dva</a:t>
            </a:r>
            <a:r>
              <a:rPr lang="en-US" dirty="0"/>
              <a:t> z </a:t>
            </a:r>
            <a:r>
              <a:rPr lang="en-US" dirty="0" err="1" smtClean="0"/>
              <a:t>vás</a:t>
            </a:r>
            <a:r>
              <a:rPr lang="cs-CZ" dirty="0" smtClean="0"/>
              <a:t>“ (</a:t>
            </a:r>
            <a:r>
              <a:rPr lang="en-US" dirty="0" err="1" smtClean="0">
                <a:latin typeface="Bwgrkl" panose="00000400000000000000" pitchFamily="2" charset="0"/>
              </a:rPr>
              <a:t>eva.n</a:t>
            </a:r>
            <a:r>
              <a:rPr lang="en-US" dirty="0" smtClean="0">
                <a:latin typeface="Bwgrkl" panose="00000400000000000000" pitchFamily="2" charset="0"/>
              </a:rPr>
              <a:t> </a:t>
            </a:r>
            <a:r>
              <a:rPr lang="en-US" dirty="0" err="1">
                <a:latin typeface="Bwgrkl" panose="00000400000000000000" pitchFamily="2" charset="0"/>
              </a:rPr>
              <a:t>du,o</a:t>
            </a:r>
            <a:r>
              <a:rPr lang="en-US" dirty="0">
                <a:latin typeface="Bwgrkl" panose="00000400000000000000" pitchFamily="2" charset="0"/>
              </a:rPr>
              <a:t> </a:t>
            </a:r>
            <a:r>
              <a:rPr lang="en-US" dirty="0" err="1">
                <a:latin typeface="Bwgrkl" panose="00000400000000000000" pitchFamily="2" charset="0"/>
              </a:rPr>
              <a:t>sumfwnh,swsin</a:t>
            </a:r>
            <a:r>
              <a:rPr lang="en-US" dirty="0">
                <a:latin typeface="Bwgrkl" panose="00000400000000000000" pitchFamily="2" charset="0"/>
              </a:rPr>
              <a:t> </a:t>
            </a:r>
            <a:r>
              <a:rPr lang="en-US" dirty="0" err="1">
                <a:latin typeface="Bwgrkl" panose="00000400000000000000" pitchFamily="2" charset="0"/>
              </a:rPr>
              <a:t>evx</a:t>
            </a:r>
            <a:r>
              <a:rPr lang="en-US" dirty="0">
                <a:latin typeface="Bwgrkl" panose="00000400000000000000" pitchFamily="2" charset="0"/>
              </a:rPr>
              <a:t> </a:t>
            </a:r>
            <a:r>
              <a:rPr lang="en-US" dirty="0" err="1">
                <a:latin typeface="Bwgrkl" panose="00000400000000000000" pitchFamily="2" charset="0"/>
              </a:rPr>
              <a:t>u`mw</a:t>
            </a:r>
            <a:r>
              <a:rPr lang="en-US" dirty="0">
                <a:latin typeface="Bwgrkl" panose="00000400000000000000" pitchFamily="2" charset="0"/>
              </a:rPr>
              <a:t>/n</a:t>
            </a:r>
            <a:r>
              <a:rPr lang="cs-CZ" dirty="0" smtClean="0"/>
              <a:t>) </a:t>
            </a:r>
            <a:endParaRPr lang="cs-CZ" dirty="0"/>
          </a:p>
        </p:txBody>
      </p:sp>
    </p:spTree>
    <p:extLst>
      <p:ext uri="{BB962C8B-B14F-4D97-AF65-F5344CB8AC3E}">
        <p14:creationId xmlns:p14="http://schemas.microsoft.com/office/powerpoint/2010/main" val="377116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Když tvůj bratr zhřeší… (</a:t>
            </a:r>
            <a:r>
              <a:rPr lang="cs-CZ" dirty="0" err="1" smtClean="0"/>
              <a:t>M</a:t>
            </a:r>
            <a:r>
              <a:rPr lang="cs-CZ" cap="none" dirty="0" err="1" smtClean="0"/>
              <a:t>t</a:t>
            </a:r>
            <a:r>
              <a:rPr lang="cs-CZ" dirty="0" smtClean="0"/>
              <a:t> </a:t>
            </a:r>
            <a:r>
              <a:rPr lang="cs-CZ" dirty="0"/>
              <a:t>18,15-17)</a:t>
            </a:r>
          </a:p>
        </p:txBody>
      </p:sp>
      <p:sp>
        <p:nvSpPr>
          <p:cNvPr id="3" name="Zástupný symbol pro obsah 2"/>
          <p:cNvSpPr>
            <a:spLocks noGrp="1"/>
          </p:cNvSpPr>
          <p:nvPr>
            <p:ph idx="1"/>
          </p:nvPr>
        </p:nvSpPr>
        <p:spPr>
          <a:xfrm>
            <a:off x="1141412" y="1828800"/>
            <a:ext cx="9905999" cy="4906851"/>
          </a:xfrm>
        </p:spPr>
        <p:txBody>
          <a:bodyPr>
            <a:normAutofit lnSpcReduction="10000"/>
          </a:bodyPr>
          <a:lstStyle/>
          <a:p>
            <a:pPr marL="0" indent="0">
              <a:buNone/>
            </a:pPr>
            <a:r>
              <a:rPr lang="en-US" b="1" dirty="0" err="1"/>
              <a:t>jestliže</a:t>
            </a:r>
            <a:r>
              <a:rPr lang="en-US" b="1" dirty="0"/>
              <a:t> </a:t>
            </a:r>
            <a:r>
              <a:rPr lang="en-US" b="1" dirty="0" err="1"/>
              <a:t>však</a:t>
            </a:r>
            <a:r>
              <a:rPr lang="en-US" b="1" dirty="0"/>
              <a:t> </a:t>
            </a:r>
            <a:r>
              <a:rPr lang="en-US" b="1" dirty="0" err="1"/>
              <a:t>neuposlechne</a:t>
            </a:r>
            <a:r>
              <a:rPr lang="en-US" b="1" dirty="0"/>
              <a:t> </a:t>
            </a:r>
            <a:r>
              <a:rPr lang="en-US" b="1" dirty="0" err="1"/>
              <a:t>ani</a:t>
            </a:r>
            <a:r>
              <a:rPr lang="en-US" b="1" dirty="0"/>
              <a:t> </a:t>
            </a:r>
            <a:r>
              <a:rPr lang="en-US" b="1" dirty="0" err="1"/>
              <a:t>církev</a:t>
            </a:r>
            <a:r>
              <a:rPr lang="en-US" b="1" dirty="0"/>
              <a:t>, </a:t>
            </a:r>
          </a:p>
          <a:p>
            <a:pPr marL="0" indent="0">
              <a:buNone/>
            </a:pPr>
            <a:r>
              <a:rPr lang="cs-CZ" dirty="0" smtClean="0"/>
              <a:t>(</a:t>
            </a:r>
            <a:r>
              <a:rPr lang="en-US" dirty="0" err="1" smtClean="0">
                <a:latin typeface="Bwgrkl" panose="00000400000000000000" pitchFamily="2" charset="0"/>
              </a:rPr>
              <a:t>eva.n</a:t>
            </a:r>
            <a:r>
              <a:rPr lang="en-US" dirty="0" smtClean="0">
                <a:latin typeface="Bwgrkl" panose="00000400000000000000" pitchFamily="2" charset="0"/>
              </a:rPr>
              <a:t> </a:t>
            </a:r>
            <a:r>
              <a:rPr lang="en-US" dirty="0">
                <a:latin typeface="Bwgrkl" panose="00000400000000000000" pitchFamily="2" charset="0"/>
              </a:rPr>
              <a:t>de. kai. </a:t>
            </a:r>
            <a:r>
              <a:rPr lang="en-US" dirty="0" err="1">
                <a:latin typeface="Bwgrkl" panose="00000400000000000000" pitchFamily="2" charset="0"/>
              </a:rPr>
              <a:t>th</a:t>
            </a:r>
            <a:r>
              <a:rPr lang="en-US" dirty="0">
                <a:latin typeface="Bwgrkl" panose="00000400000000000000" pitchFamily="2" charset="0"/>
              </a:rPr>
              <a:t>/j </a:t>
            </a:r>
            <a:r>
              <a:rPr lang="en-US" dirty="0" err="1">
                <a:latin typeface="Bwgrkl" panose="00000400000000000000" pitchFamily="2" charset="0"/>
              </a:rPr>
              <a:t>evkklhsi,aj</a:t>
            </a:r>
            <a:r>
              <a:rPr lang="en-US" dirty="0">
                <a:latin typeface="Bwgrkl" panose="00000400000000000000" pitchFamily="2" charset="0"/>
              </a:rPr>
              <a:t> </a:t>
            </a:r>
            <a:r>
              <a:rPr lang="en-US" dirty="0" err="1">
                <a:latin typeface="Bwgrkl" panose="00000400000000000000" pitchFamily="2" charset="0"/>
              </a:rPr>
              <a:t>parakou,sh</a:t>
            </a:r>
            <a:r>
              <a:rPr lang="en-US" dirty="0" smtClean="0">
                <a:latin typeface="Bwgrkl" panose="00000400000000000000" pitchFamily="2" charset="0"/>
              </a:rPr>
              <a:t>|(</a:t>
            </a:r>
            <a:r>
              <a:rPr lang="cs-CZ" dirty="0" smtClean="0"/>
              <a:t>)</a:t>
            </a:r>
          </a:p>
          <a:p>
            <a:pPr marL="0" indent="0">
              <a:buNone/>
            </a:pPr>
            <a:endParaRPr lang="cs-CZ" dirty="0"/>
          </a:p>
          <a:p>
            <a:pPr marL="0" indent="0">
              <a:buNone/>
            </a:pPr>
            <a:r>
              <a:rPr lang="en-US" b="1" dirty="0" err="1"/>
              <a:t>ať</a:t>
            </a:r>
            <a:r>
              <a:rPr lang="en-US" b="1" dirty="0"/>
              <a:t> je </a:t>
            </a:r>
            <a:r>
              <a:rPr lang="en-US" b="1" dirty="0" err="1"/>
              <a:t>ti</a:t>
            </a:r>
            <a:r>
              <a:rPr lang="en-US" b="1" dirty="0"/>
              <a:t> </a:t>
            </a:r>
            <a:r>
              <a:rPr lang="en-US" b="1" dirty="0" err="1"/>
              <a:t>jako</a:t>
            </a:r>
            <a:r>
              <a:rPr lang="en-US" b="1" dirty="0"/>
              <a:t> </a:t>
            </a:r>
            <a:r>
              <a:rPr lang="en-US" b="1" dirty="0" err="1"/>
              <a:t>pohan</a:t>
            </a:r>
            <a:r>
              <a:rPr lang="en-US" b="1" dirty="0"/>
              <a:t> </a:t>
            </a:r>
            <a:r>
              <a:rPr lang="en-US" b="1" dirty="0" err="1"/>
              <a:t>nebo</a:t>
            </a:r>
            <a:r>
              <a:rPr lang="en-US" b="1" dirty="0"/>
              <a:t> </a:t>
            </a:r>
            <a:r>
              <a:rPr lang="en-US" b="1" dirty="0" err="1"/>
              <a:t>celník</a:t>
            </a:r>
            <a:r>
              <a:rPr lang="en-US" b="1" dirty="0" smtClean="0"/>
              <a:t>.</a:t>
            </a:r>
            <a:endParaRPr lang="cs-CZ" b="1" dirty="0" smtClean="0"/>
          </a:p>
          <a:p>
            <a:pPr marL="0" indent="0">
              <a:buNone/>
            </a:pPr>
            <a:r>
              <a:rPr lang="cs-CZ" dirty="0" smtClean="0"/>
              <a:t>(</a:t>
            </a:r>
            <a:r>
              <a:rPr lang="en-US" dirty="0" err="1" smtClean="0">
                <a:latin typeface="Bwgrkl" panose="00000400000000000000" pitchFamily="2" charset="0"/>
              </a:rPr>
              <a:t>e;stw</a:t>
            </a:r>
            <a:r>
              <a:rPr lang="en-US" dirty="0" smtClean="0">
                <a:latin typeface="Bwgrkl" panose="00000400000000000000" pitchFamily="2" charset="0"/>
              </a:rPr>
              <a:t> </a:t>
            </a:r>
            <a:r>
              <a:rPr lang="en-US" dirty="0" err="1">
                <a:latin typeface="Bwgrkl" panose="00000400000000000000" pitchFamily="2" charset="0"/>
              </a:rPr>
              <a:t>soi</a:t>
            </a:r>
            <a:r>
              <a:rPr lang="en-US" dirty="0">
                <a:latin typeface="Bwgrkl" panose="00000400000000000000" pitchFamily="2" charset="0"/>
              </a:rPr>
              <a:t> w[</a:t>
            </a:r>
            <a:r>
              <a:rPr lang="en-US" dirty="0" err="1">
                <a:latin typeface="Bwgrkl" panose="00000400000000000000" pitchFamily="2" charset="0"/>
              </a:rPr>
              <a:t>sper</a:t>
            </a:r>
            <a:r>
              <a:rPr lang="en-US" dirty="0">
                <a:latin typeface="Bwgrkl" panose="00000400000000000000" pitchFamily="2" charset="0"/>
              </a:rPr>
              <a:t> o` </a:t>
            </a:r>
            <a:r>
              <a:rPr lang="en-US" dirty="0" err="1">
                <a:latin typeface="Bwgrkl" panose="00000400000000000000" pitchFamily="2" charset="0"/>
              </a:rPr>
              <a:t>evqniko.j</a:t>
            </a:r>
            <a:r>
              <a:rPr lang="en-US" dirty="0">
                <a:latin typeface="Bwgrkl" panose="00000400000000000000" pitchFamily="2" charset="0"/>
              </a:rPr>
              <a:t> kai. o` </a:t>
            </a:r>
            <a:r>
              <a:rPr lang="en-US" dirty="0" err="1">
                <a:latin typeface="Bwgrkl" panose="00000400000000000000" pitchFamily="2" charset="0"/>
              </a:rPr>
              <a:t>telw,nhjÅ</a:t>
            </a:r>
            <a:r>
              <a:rPr lang="cs-CZ" dirty="0" smtClean="0"/>
              <a:t>)</a:t>
            </a:r>
          </a:p>
          <a:p>
            <a:pPr marL="0" indent="0">
              <a:buNone/>
            </a:pPr>
            <a:endParaRPr lang="cs-CZ" dirty="0"/>
          </a:p>
          <a:p>
            <a:pPr marL="0" indent="0">
              <a:buNone/>
            </a:pPr>
            <a:r>
              <a:rPr lang="en-US" dirty="0">
                <a:latin typeface="Bwgrkl" panose="00000400000000000000" pitchFamily="2" charset="0"/>
              </a:rPr>
              <a:t>o` </a:t>
            </a:r>
            <a:r>
              <a:rPr lang="en-US" dirty="0" err="1">
                <a:latin typeface="Bwgrkl" panose="00000400000000000000" pitchFamily="2" charset="0"/>
              </a:rPr>
              <a:t>evqniko.j</a:t>
            </a:r>
            <a:r>
              <a:rPr lang="en-US" dirty="0">
                <a:latin typeface="Bwgrkl" panose="00000400000000000000" pitchFamily="2" charset="0"/>
              </a:rPr>
              <a:t> kai. o` </a:t>
            </a:r>
            <a:r>
              <a:rPr lang="en-US" dirty="0" err="1">
                <a:latin typeface="Bwgrkl" panose="00000400000000000000" pitchFamily="2" charset="0"/>
              </a:rPr>
              <a:t>telw,nhj</a:t>
            </a:r>
            <a:r>
              <a:rPr lang="cs-CZ" dirty="0" smtClean="0"/>
              <a:t>, </a:t>
            </a:r>
            <a:r>
              <a:rPr lang="cs-CZ" b="1" dirty="0" smtClean="0"/>
              <a:t>onen pohan a onen celník</a:t>
            </a:r>
            <a:r>
              <a:rPr lang="cs-CZ" dirty="0" smtClean="0"/>
              <a:t> </a:t>
            </a:r>
          </a:p>
          <a:p>
            <a:pPr marL="0" indent="0">
              <a:buNone/>
            </a:pPr>
            <a:r>
              <a:rPr lang="cs-CZ" dirty="0" smtClean="0"/>
              <a:t>(celník Matouš 10,3; </a:t>
            </a:r>
          </a:p>
          <a:p>
            <a:pPr marL="0" indent="0">
              <a:buNone/>
            </a:pPr>
            <a:r>
              <a:rPr lang="cs-CZ" dirty="0" smtClean="0"/>
              <a:t>setník v </a:t>
            </a:r>
            <a:r>
              <a:rPr lang="cs-CZ" dirty="0" err="1" smtClean="0"/>
              <a:t>Kafarnau</a:t>
            </a:r>
            <a:r>
              <a:rPr lang="cs-CZ" dirty="0" smtClean="0"/>
              <a:t> 8,5nn; kananejská žena 15,21nn)</a:t>
            </a:r>
            <a:endParaRPr lang="cs-CZ" dirty="0"/>
          </a:p>
        </p:txBody>
      </p:sp>
    </p:spTree>
    <p:extLst>
      <p:ext uri="{BB962C8B-B14F-4D97-AF65-F5344CB8AC3E}">
        <p14:creationId xmlns:p14="http://schemas.microsoft.com/office/powerpoint/2010/main" val="288919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Ani jeden z těchto… (M 18,10)</a:t>
            </a:r>
            <a:endParaRPr lang="cs-CZ" dirty="0"/>
          </a:p>
        </p:txBody>
      </p:sp>
      <p:sp>
        <p:nvSpPr>
          <p:cNvPr id="3" name="Zástupný symbol pro obsah 2"/>
          <p:cNvSpPr>
            <a:spLocks noGrp="1"/>
          </p:cNvSpPr>
          <p:nvPr>
            <p:ph idx="1"/>
          </p:nvPr>
        </p:nvSpPr>
        <p:spPr/>
        <p:txBody>
          <a:bodyPr/>
          <a:lstStyle/>
          <a:p>
            <a:pPr marL="0" indent="0">
              <a:buNone/>
            </a:pPr>
            <a:r>
              <a:rPr lang="en-US" baseline="30000" dirty="0" smtClean="0"/>
              <a:t>10</a:t>
            </a:r>
            <a:r>
              <a:rPr lang="en-US" dirty="0" smtClean="0"/>
              <a:t> </a:t>
            </a:r>
            <a:r>
              <a:rPr lang="en-US" b="1" dirty="0" err="1"/>
              <a:t>Mějte</a:t>
            </a:r>
            <a:r>
              <a:rPr lang="en-US" b="1" dirty="0"/>
              <a:t> se </a:t>
            </a:r>
            <a:r>
              <a:rPr lang="en-US" b="1" dirty="0" err="1"/>
              <a:t>na</a:t>
            </a:r>
            <a:r>
              <a:rPr lang="en-US" b="1" dirty="0"/>
              <a:t> </a:t>
            </a:r>
            <a:r>
              <a:rPr lang="en-US" b="1" dirty="0" err="1"/>
              <a:t>pozoru</a:t>
            </a:r>
            <a:r>
              <a:rPr lang="en-US" b="1" dirty="0"/>
              <a:t>, </a:t>
            </a:r>
            <a:r>
              <a:rPr lang="en-US" b="1" dirty="0" err="1"/>
              <a:t>abyste</a:t>
            </a:r>
            <a:r>
              <a:rPr lang="en-US" b="1" dirty="0"/>
              <a:t> </a:t>
            </a:r>
            <a:r>
              <a:rPr lang="en-US" b="1" dirty="0" err="1"/>
              <a:t>nepohrdali</a:t>
            </a:r>
            <a:r>
              <a:rPr lang="en-US" b="1" dirty="0"/>
              <a:t> </a:t>
            </a:r>
            <a:r>
              <a:rPr lang="en-US" b="1" dirty="0" err="1"/>
              <a:t>ani</a:t>
            </a:r>
            <a:r>
              <a:rPr lang="en-US" b="1" dirty="0"/>
              <a:t> </a:t>
            </a:r>
            <a:r>
              <a:rPr lang="en-US" b="1" dirty="0" err="1"/>
              <a:t>jedním</a:t>
            </a:r>
            <a:r>
              <a:rPr lang="en-US" b="1" dirty="0"/>
              <a:t> z </a:t>
            </a:r>
            <a:r>
              <a:rPr lang="en-US" b="1" dirty="0" err="1"/>
              <a:t>těchto</a:t>
            </a:r>
            <a:r>
              <a:rPr lang="en-US" b="1" dirty="0"/>
              <a:t> </a:t>
            </a:r>
            <a:r>
              <a:rPr lang="en-US" b="1" dirty="0" err="1"/>
              <a:t>maličkých</a:t>
            </a:r>
            <a:r>
              <a:rPr lang="en-US" b="1" dirty="0"/>
              <a:t>. </a:t>
            </a:r>
            <a:r>
              <a:rPr lang="en-US" b="1" dirty="0" err="1"/>
              <a:t>Pravím</a:t>
            </a:r>
            <a:r>
              <a:rPr lang="en-US" b="1" dirty="0"/>
              <a:t> </a:t>
            </a:r>
            <a:r>
              <a:rPr lang="en-US" b="1" dirty="0" err="1"/>
              <a:t>vám</a:t>
            </a:r>
            <a:r>
              <a:rPr lang="en-US" b="1" dirty="0"/>
              <a:t>, </a:t>
            </a:r>
            <a:r>
              <a:rPr lang="en-US" b="1" dirty="0" err="1"/>
              <a:t>že</a:t>
            </a:r>
            <a:r>
              <a:rPr lang="en-US" b="1" dirty="0"/>
              <a:t> </a:t>
            </a:r>
            <a:r>
              <a:rPr lang="en-US" b="1" dirty="0" err="1"/>
              <a:t>jejich</a:t>
            </a:r>
            <a:r>
              <a:rPr lang="en-US" b="1" dirty="0"/>
              <a:t> </a:t>
            </a:r>
            <a:r>
              <a:rPr lang="en-US" b="1" dirty="0" err="1"/>
              <a:t>andělé</a:t>
            </a:r>
            <a:r>
              <a:rPr lang="en-US" b="1" dirty="0"/>
              <a:t> v </a:t>
            </a:r>
            <a:r>
              <a:rPr lang="en-US" b="1" dirty="0" err="1"/>
              <a:t>nebi</a:t>
            </a:r>
            <a:r>
              <a:rPr lang="en-US" b="1" dirty="0"/>
              <a:t> </a:t>
            </a:r>
            <a:r>
              <a:rPr lang="en-US" b="1" dirty="0" err="1"/>
              <a:t>jsou</a:t>
            </a:r>
            <a:r>
              <a:rPr lang="en-US" b="1" dirty="0"/>
              <a:t> </a:t>
            </a:r>
            <a:r>
              <a:rPr lang="en-US" b="1" dirty="0" err="1"/>
              <a:t>neustále</a:t>
            </a:r>
            <a:r>
              <a:rPr lang="en-US" b="1" dirty="0"/>
              <a:t> v </a:t>
            </a:r>
            <a:r>
              <a:rPr lang="en-US" b="1" dirty="0" err="1"/>
              <a:t>blízkosti</a:t>
            </a:r>
            <a:r>
              <a:rPr lang="en-US" b="1" dirty="0"/>
              <a:t> </a:t>
            </a:r>
            <a:r>
              <a:rPr lang="en-US" b="1" dirty="0" err="1"/>
              <a:t>mého</a:t>
            </a:r>
            <a:r>
              <a:rPr lang="en-US" b="1" dirty="0"/>
              <a:t> </a:t>
            </a:r>
            <a:r>
              <a:rPr lang="en-US" b="1" dirty="0" err="1"/>
              <a:t>nebeského</a:t>
            </a:r>
            <a:r>
              <a:rPr lang="en-US" b="1" dirty="0"/>
              <a:t> </a:t>
            </a:r>
            <a:r>
              <a:rPr lang="en-US" b="1" dirty="0" err="1"/>
              <a:t>Otce</a:t>
            </a:r>
            <a:r>
              <a:rPr lang="en-US" dirty="0"/>
              <a:t>. </a:t>
            </a:r>
            <a:endParaRPr lang="cs-CZ" dirty="0" smtClean="0"/>
          </a:p>
          <a:p>
            <a:pPr marL="0" indent="0">
              <a:buNone/>
            </a:pPr>
            <a:r>
              <a:rPr lang="cs-CZ" dirty="0" smtClean="0"/>
              <a:t>(</a:t>
            </a:r>
            <a:r>
              <a:rPr lang="en-US" dirty="0" smtClean="0">
                <a:latin typeface="Bwgrkl" panose="00000400000000000000" pitchFamily="2" charset="0"/>
              </a:rPr>
              <a:t>~</a:t>
            </a:r>
            <a:r>
              <a:rPr lang="en-US" dirty="0" err="1" smtClean="0">
                <a:latin typeface="Bwgrkl" panose="00000400000000000000" pitchFamily="2" charset="0"/>
              </a:rPr>
              <a:t>Ora</a:t>
            </a:r>
            <a:r>
              <a:rPr lang="en-US" dirty="0" smtClean="0">
                <a:latin typeface="Bwgrkl" panose="00000400000000000000" pitchFamily="2" charset="0"/>
              </a:rPr>
              <a:t>/</a:t>
            </a:r>
            <a:r>
              <a:rPr lang="en-US" dirty="0" err="1" smtClean="0">
                <a:latin typeface="Bwgrkl" panose="00000400000000000000" pitchFamily="2" charset="0"/>
              </a:rPr>
              <a:t>te</a:t>
            </a:r>
            <a:r>
              <a:rPr lang="en-US" dirty="0" smtClean="0">
                <a:latin typeface="Bwgrkl" panose="00000400000000000000" pitchFamily="2" charset="0"/>
              </a:rPr>
              <a:t> </a:t>
            </a:r>
            <a:r>
              <a:rPr lang="en-US" dirty="0" err="1">
                <a:latin typeface="Bwgrkl" panose="00000400000000000000" pitchFamily="2" charset="0"/>
              </a:rPr>
              <a:t>mh</a:t>
            </a:r>
            <a:r>
              <a:rPr lang="en-US" dirty="0">
                <a:latin typeface="Bwgrkl" panose="00000400000000000000" pitchFamily="2" charset="0"/>
              </a:rPr>
              <a:t>. </a:t>
            </a:r>
            <a:r>
              <a:rPr lang="en-US" dirty="0" err="1">
                <a:latin typeface="Bwgrkl" panose="00000400000000000000" pitchFamily="2" charset="0"/>
              </a:rPr>
              <a:t>katafronh,shte</a:t>
            </a:r>
            <a:r>
              <a:rPr lang="en-US" dirty="0">
                <a:latin typeface="Bwgrkl" panose="00000400000000000000" pitchFamily="2" charset="0"/>
              </a:rPr>
              <a:t> </a:t>
            </a:r>
            <a:r>
              <a:rPr lang="en-US" dirty="0" err="1">
                <a:latin typeface="Bwgrkl" panose="00000400000000000000" pitchFamily="2" charset="0"/>
              </a:rPr>
              <a:t>e`no.j</a:t>
            </a:r>
            <a:r>
              <a:rPr lang="en-US" dirty="0">
                <a:latin typeface="Bwgrkl" panose="00000400000000000000" pitchFamily="2" charset="0"/>
              </a:rPr>
              <a:t> </a:t>
            </a:r>
            <a:r>
              <a:rPr lang="en-US" dirty="0" err="1">
                <a:latin typeface="Bwgrkl" panose="00000400000000000000" pitchFamily="2" charset="0"/>
              </a:rPr>
              <a:t>tw</a:t>
            </a:r>
            <a:r>
              <a:rPr lang="en-US" dirty="0">
                <a:latin typeface="Bwgrkl" panose="00000400000000000000" pitchFamily="2" charset="0"/>
              </a:rPr>
              <a:t>/n </a:t>
            </a:r>
            <a:r>
              <a:rPr lang="en-US" dirty="0" err="1">
                <a:latin typeface="Bwgrkl" panose="00000400000000000000" pitchFamily="2" charset="0"/>
              </a:rPr>
              <a:t>mikrw</a:t>
            </a:r>
            <a:r>
              <a:rPr lang="en-US" dirty="0">
                <a:latin typeface="Bwgrkl" panose="00000400000000000000" pitchFamily="2" charset="0"/>
              </a:rPr>
              <a:t>/n </a:t>
            </a:r>
            <a:r>
              <a:rPr lang="en-US" dirty="0" err="1">
                <a:latin typeface="Bwgrkl" panose="00000400000000000000" pitchFamily="2" charset="0"/>
              </a:rPr>
              <a:t>tou,twn</a:t>
            </a:r>
            <a:r>
              <a:rPr lang="en-US" dirty="0">
                <a:latin typeface="Bwgrkl" panose="00000400000000000000" pitchFamily="2" charset="0"/>
              </a:rPr>
              <a:t>\ </a:t>
            </a:r>
            <a:r>
              <a:rPr lang="en-US" dirty="0" err="1">
                <a:latin typeface="Bwgrkl" panose="00000400000000000000" pitchFamily="2" charset="0"/>
              </a:rPr>
              <a:t>le,gw</a:t>
            </a:r>
            <a:r>
              <a:rPr lang="en-US" dirty="0">
                <a:latin typeface="Bwgrkl" panose="00000400000000000000" pitchFamily="2" charset="0"/>
              </a:rPr>
              <a:t> </a:t>
            </a:r>
            <a:r>
              <a:rPr lang="en-US" dirty="0" err="1">
                <a:latin typeface="Bwgrkl" panose="00000400000000000000" pitchFamily="2" charset="0"/>
              </a:rPr>
              <a:t>ga.r</a:t>
            </a:r>
            <a:r>
              <a:rPr lang="en-US" dirty="0">
                <a:latin typeface="Bwgrkl" panose="00000400000000000000" pitchFamily="2" charset="0"/>
              </a:rPr>
              <a:t> </a:t>
            </a:r>
            <a:r>
              <a:rPr lang="en-US" dirty="0" err="1">
                <a:latin typeface="Bwgrkl" panose="00000400000000000000" pitchFamily="2" charset="0"/>
              </a:rPr>
              <a:t>u`mi</a:t>
            </a:r>
            <a:r>
              <a:rPr lang="en-US" dirty="0">
                <a:latin typeface="Bwgrkl" panose="00000400000000000000" pitchFamily="2" charset="0"/>
              </a:rPr>
              <a:t>/n o[</a:t>
            </a:r>
            <a:r>
              <a:rPr lang="en-US" dirty="0" err="1">
                <a:latin typeface="Bwgrkl" panose="00000400000000000000" pitchFamily="2" charset="0"/>
              </a:rPr>
              <a:t>ti</a:t>
            </a:r>
            <a:r>
              <a:rPr lang="en-US" dirty="0">
                <a:latin typeface="Bwgrkl" panose="00000400000000000000" pitchFamily="2" charset="0"/>
              </a:rPr>
              <a:t> </a:t>
            </a:r>
            <a:r>
              <a:rPr lang="en-US" dirty="0" err="1">
                <a:latin typeface="Bwgrkl" panose="00000400000000000000" pitchFamily="2" charset="0"/>
              </a:rPr>
              <a:t>oi</a:t>
            </a:r>
            <a:r>
              <a:rPr lang="en-US" dirty="0">
                <a:latin typeface="Bwgrkl" panose="00000400000000000000" pitchFamily="2" charset="0"/>
              </a:rPr>
              <a:t>` </a:t>
            </a:r>
            <a:r>
              <a:rPr lang="en-US" dirty="0" err="1">
                <a:latin typeface="Bwgrkl" panose="00000400000000000000" pitchFamily="2" charset="0"/>
              </a:rPr>
              <a:t>a;ggeloi</a:t>
            </a:r>
            <a:r>
              <a:rPr lang="en-US" dirty="0">
                <a:latin typeface="Bwgrkl" panose="00000400000000000000" pitchFamily="2" charset="0"/>
              </a:rPr>
              <a:t> </a:t>
            </a:r>
            <a:r>
              <a:rPr lang="en-US" dirty="0" err="1">
                <a:latin typeface="Bwgrkl" panose="00000400000000000000" pitchFamily="2" charset="0"/>
              </a:rPr>
              <a:t>auvtw</a:t>
            </a:r>
            <a:r>
              <a:rPr lang="en-US" dirty="0">
                <a:latin typeface="Bwgrkl" panose="00000400000000000000" pitchFamily="2" charset="0"/>
              </a:rPr>
              <a:t>/n </a:t>
            </a:r>
            <a:r>
              <a:rPr lang="en-US" dirty="0" err="1">
                <a:latin typeface="Bwgrkl" panose="00000400000000000000" pitchFamily="2" charset="0"/>
              </a:rPr>
              <a:t>evn</a:t>
            </a:r>
            <a:r>
              <a:rPr lang="en-US" dirty="0">
                <a:latin typeface="Bwgrkl" panose="00000400000000000000" pitchFamily="2" charset="0"/>
              </a:rPr>
              <a:t> </a:t>
            </a:r>
            <a:r>
              <a:rPr lang="en-US" dirty="0" err="1">
                <a:latin typeface="Bwgrkl" panose="00000400000000000000" pitchFamily="2" charset="0"/>
              </a:rPr>
              <a:t>ouvranoi</a:t>
            </a:r>
            <a:r>
              <a:rPr lang="en-US" dirty="0">
                <a:latin typeface="Bwgrkl" panose="00000400000000000000" pitchFamily="2" charset="0"/>
              </a:rPr>
              <a:t>/j dia. </a:t>
            </a:r>
            <a:r>
              <a:rPr lang="en-US" dirty="0" err="1">
                <a:latin typeface="Bwgrkl" panose="00000400000000000000" pitchFamily="2" charset="0"/>
              </a:rPr>
              <a:t>panto.j</a:t>
            </a:r>
            <a:r>
              <a:rPr lang="en-US" dirty="0">
                <a:latin typeface="Bwgrkl" panose="00000400000000000000" pitchFamily="2" charset="0"/>
              </a:rPr>
              <a:t> </a:t>
            </a:r>
            <a:r>
              <a:rPr lang="en-US" dirty="0" err="1">
                <a:latin typeface="Bwgrkl" panose="00000400000000000000" pitchFamily="2" charset="0"/>
              </a:rPr>
              <a:t>ble,pousi</a:t>
            </a:r>
            <a:r>
              <a:rPr lang="en-US" dirty="0">
                <a:latin typeface="Bwgrkl" panose="00000400000000000000" pitchFamily="2" charset="0"/>
              </a:rPr>
              <a:t> to. </a:t>
            </a:r>
            <a:r>
              <a:rPr lang="en-US" dirty="0" err="1">
                <a:latin typeface="Bwgrkl" panose="00000400000000000000" pitchFamily="2" charset="0"/>
              </a:rPr>
              <a:t>pro,swpon</a:t>
            </a:r>
            <a:r>
              <a:rPr lang="en-US" dirty="0">
                <a:latin typeface="Bwgrkl" panose="00000400000000000000" pitchFamily="2" charset="0"/>
              </a:rPr>
              <a:t> </a:t>
            </a:r>
            <a:r>
              <a:rPr lang="en-US" dirty="0" err="1">
                <a:latin typeface="Bwgrkl" panose="00000400000000000000" pitchFamily="2" charset="0"/>
              </a:rPr>
              <a:t>tou</a:t>
            </a:r>
            <a:r>
              <a:rPr lang="en-US" dirty="0">
                <a:latin typeface="Bwgrkl" panose="00000400000000000000" pitchFamily="2" charset="0"/>
              </a:rPr>
              <a:t>/ </a:t>
            </a:r>
            <a:r>
              <a:rPr lang="en-US" dirty="0" err="1">
                <a:latin typeface="Bwgrkl" panose="00000400000000000000" pitchFamily="2" charset="0"/>
              </a:rPr>
              <a:t>patro,j</a:t>
            </a:r>
            <a:r>
              <a:rPr lang="en-US" dirty="0">
                <a:latin typeface="Bwgrkl" panose="00000400000000000000" pitchFamily="2" charset="0"/>
              </a:rPr>
              <a:t> </a:t>
            </a:r>
            <a:r>
              <a:rPr lang="en-US" dirty="0" err="1">
                <a:latin typeface="Bwgrkl" panose="00000400000000000000" pitchFamily="2" charset="0"/>
              </a:rPr>
              <a:t>mou</a:t>
            </a:r>
            <a:r>
              <a:rPr lang="en-US" dirty="0">
                <a:latin typeface="Bwgrkl" panose="00000400000000000000" pitchFamily="2" charset="0"/>
              </a:rPr>
              <a:t> </a:t>
            </a:r>
            <a:r>
              <a:rPr lang="en-US" dirty="0" err="1">
                <a:latin typeface="Bwgrkl" panose="00000400000000000000" pitchFamily="2" charset="0"/>
              </a:rPr>
              <a:t>tou</a:t>
            </a:r>
            <a:r>
              <a:rPr lang="en-US" dirty="0">
                <a:latin typeface="Bwgrkl" panose="00000400000000000000" pitchFamily="2" charset="0"/>
              </a:rPr>
              <a:t>/ </a:t>
            </a:r>
            <a:r>
              <a:rPr lang="en-US" dirty="0" err="1">
                <a:latin typeface="Bwgrkl" panose="00000400000000000000" pitchFamily="2" charset="0"/>
              </a:rPr>
              <a:t>evn</a:t>
            </a:r>
            <a:r>
              <a:rPr lang="en-US" dirty="0">
                <a:latin typeface="Bwgrkl" panose="00000400000000000000" pitchFamily="2" charset="0"/>
              </a:rPr>
              <a:t> </a:t>
            </a:r>
            <a:r>
              <a:rPr lang="en-US" dirty="0" err="1" smtClean="0">
                <a:latin typeface="Bwgrkl" panose="00000400000000000000" pitchFamily="2" charset="0"/>
              </a:rPr>
              <a:t>ouvranoi</a:t>
            </a:r>
            <a:r>
              <a:rPr lang="en-US" dirty="0" smtClean="0">
                <a:latin typeface="Bwgrkl" panose="00000400000000000000" pitchFamily="2" charset="0"/>
              </a:rPr>
              <a:t>/</a:t>
            </a:r>
            <a:r>
              <a:rPr lang="en-US" dirty="0" err="1" smtClean="0">
                <a:latin typeface="Bwgrkl" panose="00000400000000000000" pitchFamily="2" charset="0"/>
              </a:rPr>
              <a:t>jÅ</a:t>
            </a:r>
            <a:r>
              <a:rPr lang="cs-CZ" dirty="0" smtClean="0"/>
              <a:t>)</a:t>
            </a:r>
            <a:endParaRPr lang="cs-CZ" dirty="0"/>
          </a:p>
        </p:txBody>
      </p:sp>
    </p:spTree>
    <p:extLst>
      <p:ext uri="{BB962C8B-B14F-4D97-AF65-F5344CB8AC3E}">
        <p14:creationId xmlns:p14="http://schemas.microsoft.com/office/powerpoint/2010/main" val="315638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2184892"/>
          </a:xfrm>
        </p:spPr>
        <p:txBody>
          <a:bodyPr/>
          <a:lstStyle/>
          <a:p>
            <a:r>
              <a:rPr lang="cs-CZ" dirty="0" smtClean="0"/>
              <a:t>Co myslíte? Má-li někdo sto ovcí…</a:t>
            </a:r>
            <a:br>
              <a:rPr lang="cs-CZ" dirty="0" smtClean="0"/>
            </a:br>
            <a:r>
              <a:rPr lang="cs-CZ" dirty="0" smtClean="0"/>
              <a:t>(</a:t>
            </a:r>
            <a:r>
              <a:rPr lang="cs-CZ" dirty="0" err="1" smtClean="0"/>
              <a:t>M</a:t>
            </a:r>
            <a:r>
              <a:rPr lang="cs-CZ" cap="none" dirty="0" err="1" smtClean="0"/>
              <a:t>t</a:t>
            </a:r>
            <a:r>
              <a:rPr lang="cs-CZ" dirty="0" smtClean="0"/>
              <a:t> 18,12-14)</a:t>
            </a:r>
            <a:endParaRPr lang="cs-CZ" dirty="0"/>
          </a:p>
        </p:txBody>
      </p:sp>
      <p:sp>
        <p:nvSpPr>
          <p:cNvPr id="3" name="Zástupný symbol pro obsah 2"/>
          <p:cNvSpPr>
            <a:spLocks noGrp="1"/>
          </p:cNvSpPr>
          <p:nvPr>
            <p:ph idx="1"/>
          </p:nvPr>
        </p:nvSpPr>
        <p:spPr>
          <a:xfrm>
            <a:off x="1120000" y="2292439"/>
            <a:ext cx="10233800" cy="3884524"/>
          </a:xfrm>
        </p:spPr>
        <p:txBody>
          <a:bodyPr>
            <a:normAutofit lnSpcReduction="10000"/>
          </a:bodyPr>
          <a:lstStyle/>
          <a:p>
            <a:pPr marL="0" indent="0">
              <a:buNone/>
            </a:pPr>
            <a:r>
              <a:rPr lang="en-US" baseline="30000" dirty="0" smtClean="0"/>
              <a:t>12</a:t>
            </a:r>
            <a:r>
              <a:rPr lang="en-US" dirty="0" smtClean="0"/>
              <a:t> </a:t>
            </a:r>
            <a:r>
              <a:rPr lang="en-US" dirty="0"/>
              <a:t>Co </a:t>
            </a:r>
            <a:r>
              <a:rPr lang="en-US" dirty="0" err="1"/>
              <a:t>myslíte</a:t>
            </a:r>
            <a:r>
              <a:rPr lang="en-US" dirty="0"/>
              <a:t>? </a:t>
            </a:r>
            <a:r>
              <a:rPr lang="en-US" dirty="0" err="1"/>
              <a:t>Má</a:t>
            </a:r>
            <a:r>
              <a:rPr lang="en-US" dirty="0"/>
              <a:t>-li </a:t>
            </a:r>
            <a:r>
              <a:rPr lang="en-US" dirty="0" err="1"/>
              <a:t>někdo</a:t>
            </a:r>
            <a:r>
              <a:rPr lang="en-US" dirty="0"/>
              <a:t> </a:t>
            </a:r>
            <a:r>
              <a:rPr lang="en-US" dirty="0" err="1"/>
              <a:t>sto</a:t>
            </a:r>
            <a:r>
              <a:rPr lang="en-US" dirty="0"/>
              <a:t> </a:t>
            </a:r>
            <a:r>
              <a:rPr lang="en-US" dirty="0" err="1"/>
              <a:t>ovcí</a:t>
            </a:r>
            <a:r>
              <a:rPr lang="en-US" dirty="0"/>
              <a:t> a </a:t>
            </a:r>
            <a:r>
              <a:rPr lang="en-US" dirty="0" err="1"/>
              <a:t>jedna</a:t>
            </a:r>
            <a:r>
              <a:rPr lang="en-US" dirty="0"/>
              <a:t> z </a:t>
            </a:r>
            <a:r>
              <a:rPr lang="en-US" dirty="0" err="1"/>
              <a:t>nich</a:t>
            </a:r>
            <a:r>
              <a:rPr lang="en-US" dirty="0"/>
              <a:t> mu </a:t>
            </a:r>
            <a:r>
              <a:rPr lang="en-US" dirty="0" err="1"/>
              <a:t>zabloudí</a:t>
            </a:r>
            <a:r>
              <a:rPr lang="en-US" dirty="0"/>
              <a:t>, </a:t>
            </a:r>
            <a:r>
              <a:rPr lang="en-US" dirty="0" err="1"/>
              <a:t>nenechá</a:t>
            </a:r>
            <a:r>
              <a:rPr lang="en-US" dirty="0"/>
              <a:t> </a:t>
            </a:r>
            <a:r>
              <a:rPr lang="en-US" dirty="0" err="1"/>
              <a:t>těch</a:t>
            </a:r>
            <a:r>
              <a:rPr lang="en-US" dirty="0"/>
              <a:t> </a:t>
            </a:r>
            <a:r>
              <a:rPr lang="en-US" dirty="0" err="1"/>
              <a:t>devadesát</a:t>
            </a:r>
            <a:r>
              <a:rPr lang="en-US" dirty="0"/>
              <a:t> </a:t>
            </a:r>
            <a:r>
              <a:rPr lang="en-US" dirty="0" err="1"/>
              <a:t>devět</a:t>
            </a:r>
            <a:r>
              <a:rPr lang="en-US" dirty="0"/>
              <a:t> </a:t>
            </a:r>
            <a:r>
              <a:rPr lang="en-US" dirty="0" err="1"/>
              <a:t>na</a:t>
            </a:r>
            <a:r>
              <a:rPr lang="en-US" dirty="0"/>
              <a:t> </a:t>
            </a:r>
            <a:r>
              <a:rPr lang="en-US" dirty="0" err="1"/>
              <a:t>horách</a:t>
            </a:r>
            <a:r>
              <a:rPr lang="en-US" dirty="0"/>
              <a:t> a </a:t>
            </a:r>
            <a:r>
              <a:rPr lang="en-US" dirty="0" err="1"/>
              <a:t>nejde</a:t>
            </a:r>
            <a:r>
              <a:rPr lang="en-US" dirty="0"/>
              <a:t> </a:t>
            </a:r>
            <a:r>
              <a:rPr lang="en-US" dirty="0" err="1"/>
              <a:t>hledat</a:t>
            </a:r>
            <a:r>
              <a:rPr lang="en-US" dirty="0"/>
              <a:t> </a:t>
            </a:r>
            <a:r>
              <a:rPr lang="en-US" dirty="0" err="1"/>
              <a:t>tu</a:t>
            </a:r>
            <a:r>
              <a:rPr lang="en-US" dirty="0"/>
              <a:t>, </a:t>
            </a:r>
            <a:r>
              <a:rPr lang="en-US" dirty="0" err="1"/>
              <a:t>která</a:t>
            </a:r>
            <a:r>
              <a:rPr lang="en-US" dirty="0"/>
              <a:t> </a:t>
            </a:r>
            <a:r>
              <a:rPr lang="en-US" dirty="0" err="1"/>
              <a:t>zabloudila</a:t>
            </a:r>
            <a:r>
              <a:rPr lang="en-US" dirty="0"/>
              <a:t>?  </a:t>
            </a:r>
            <a:endParaRPr lang="cs-CZ" dirty="0" smtClean="0"/>
          </a:p>
          <a:p>
            <a:pPr marL="0" indent="0">
              <a:buNone/>
            </a:pPr>
            <a:r>
              <a:rPr lang="en-US" baseline="30000" dirty="0" smtClean="0"/>
              <a:t>13</a:t>
            </a:r>
            <a:r>
              <a:rPr lang="en-US" dirty="0" smtClean="0"/>
              <a:t> </a:t>
            </a:r>
            <a:r>
              <a:rPr lang="en-US" dirty="0"/>
              <a:t>A </a:t>
            </a:r>
            <a:r>
              <a:rPr lang="en-US" dirty="0" err="1"/>
              <a:t>podaří</a:t>
            </a:r>
            <a:r>
              <a:rPr lang="en-US" dirty="0"/>
              <a:t>-li se mu </a:t>
            </a:r>
            <a:r>
              <a:rPr lang="en-US" dirty="0" err="1"/>
              <a:t>ji</a:t>
            </a:r>
            <a:r>
              <a:rPr lang="en-US" dirty="0"/>
              <a:t> </a:t>
            </a:r>
            <a:r>
              <a:rPr lang="en-US" dirty="0" err="1"/>
              <a:t>nalézt</a:t>
            </a:r>
            <a:r>
              <a:rPr lang="en-US" dirty="0"/>
              <a:t>, amen, </a:t>
            </a:r>
            <a:r>
              <a:rPr lang="en-US" dirty="0" err="1"/>
              <a:t>pravím</a:t>
            </a:r>
            <a:r>
              <a:rPr lang="en-US" dirty="0"/>
              <a:t> </a:t>
            </a:r>
            <a:r>
              <a:rPr lang="en-US" dirty="0" err="1"/>
              <a:t>vám</a:t>
            </a:r>
            <a:r>
              <a:rPr lang="en-US" dirty="0"/>
              <a:t>, </a:t>
            </a:r>
            <a:r>
              <a:rPr lang="en-US" dirty="0" err="1"/>
              <a:t>bude</a:t>
            </a:r>
            <a:r>
              <a:rPr lang="en-US" dirty="0"/>
              <a:t> se z </a:t>
            </a:r>
            <a:r>
              <a:rPr lang="en-US" dirty="0" err="1"/>
              <a:t>ní</a:t>
            </a:r>
            <a:r>
              <a:rPr lang="en-US" dirty="0"/>
              <a:t> </a:t>
            </a:r>
            <a:r>
              <a:rPr lang="en-US" dirty="0" err="1"/>
              <a:t>radovat</a:t>
            </a:r>
            <a:r>
              <a:rPr lang="en-US" dirty="0"/>
              <a:t> </a:t>
            </a:r>
            <a:r>
              <a:rPr lang="en-US" dirty="0" err="1"/>
              <a:t>víc</a:t>
            </a:r>
            <a:r>
              <a:rPr lang="en-US" dirty="0"/>
              <a:t> </a:t>
            </a:r>
            <a:r>
              <a:rPr lang="en-US" dirty="0" err="1"/>
              <a:t>než</a:t>
            </a:r>
            <a:r>
              <a:rPr lang="en-US" dirty="0"/>
              <a:t> z </a:t>
            </a:r>
            <a:r>
              <a:rPr lang="en-US" dirty="0" err="1"/>
              <a:t>těch</a:t>
            </a:r>
            <a:r>
              <a:rPr lang="en-US" dirty="0"/>
              <a:t> </a:t>
            </a:r>
            <a:r>
              <a:rPr lang="en-US" dirty="0" err="1"/>
              <a:t>devadesáti</a:t>
            </a:r>
            <a:r>
              <a:rPr lang="en-US" dirty="0"/>
              <a:t> </a:t>
            </a:r>
            <a:r>
              <a:rPr lang="en-US" dirty="0" err="1"/>
              <a:t>devíti</a:t>
            </a:r>
            <a:r>
              <a:rPr lang="en-US" dirty="0"/>
              <a:t>, </a:t>
            </a:r>
            <a:r>
              <a:rPr lang="en-US" dirty="0" err="1"/>
              <a:t>které</a:t>
            </a:r>
            <a:r>
              <a:rPr lang="en-US" dirty="0"/>
              <a:t> </a:t>
            </a:r>
            <a:r>
              <a:rPr lang="en-US" dirty="0" err="1"/>
              <a:t>nezabloudily</a:t>
            </a:r>
            <a:r>
              <a:rPr lang="en-US" dirty="0"/>
              <a:t>.  </a:t>
            </a:r>
            <a:endParaRPr lang="cs-CZ" dirty="0" smtClean="0"/>
          </a:p>
          <a:p>
            <a:pPr marL="0" indent="0">
              <a:buNone/>
            </a:pPr>
            <a:r>
              <a:rPr lang="en-US" baseline="30000" dirty="0" smtClean="0"/>
              <a:t>14</a:t>
            </a:r>
            <a:r>
              <a:rPr lang="en-US" dirty="0" smtClean="0"/>
              <a:t> </a:t>
            </a:r>
            <a:r>
              <a:rPr lang="en-US" dirty="0" err="1"/>
              <a:t>Právě</a:t>
            </a:r>
            <a:r>
              <a:rPr lang="en-US" dirty="0"/>
              <a:t> </a:t>
            </a:r>
            <a:r>
              <a:rPr lang="en-US" dirty="0" err="1"/>
              <a:t>tak</a:t>
            </a:r>
            <a:r>
              <a:rPr lang="en-US" dirty="0"/>
              <a:t> je </a:t>
            </a:r>
            <a:r>
              <a:rPr lang="en-US" dirty="0" err="1"/>
              <a:t>vůle</a:t>
            </a:r>
            <a:r>
              <a:rPr lang="en-US" dirty="0"/>
              <a:t> </a:t>
            </a:r>
            <a:r>
              <a:rPr lang="en-US" dirty="0" err="1"/>
              <a:t>vašeho</a:t>
            </a:r>
            <a:r>
              <a:rPr lang="en-US" dirty="0"/>
              <a:t> </a:t>
            </a:r>
            <a:r>
              <a:rPr lang="en-US" dirty="0" err="1"/>
              <a:t>nebeského</a:t>
            </a:r>
            <a:r>
              <a:rPr lang="en-US" dirty="0"/>
              <a:t> </a:t>
            </a:r>
            <a:r>
              <a:rPr lang="en-US" dirty="0" err="1"/>
              <a:t>Otce</a:t>
            </a:r>
            <a:r>
              <a:rPr lang="en-US" dirty="0"/>
              <a:t>, aby </a:t>
            </a:r>
            <a:r>
              <a:rPr lang="en-US" dirty="0" err="1"/>
              <a:t>nezahynul</a:t>
            </a:r>
            <a:r>
              <a:rPr lang="en-US" dirty="0"/>
              <a:t> </a:t>
            </a:r>
            <a:r>
              <a:rPr lang="en-US" dirty="0" err="1"/>
              <a:t>ani</a:t>
            </a:r>
            <a:r>
              <a:rPr lang="en-US" dirty="0"/>
              <a:t> </a:t>
            </a:r>
            <a:r>
              <a:rPr lang="en-US" dirty="0" err="1"/>
              <a:t>jediný</a:t>
            </a:r>
            <a:r>
              <a:rPr lang="en-US" dirty="0"/>
              <a:t> z </a:t>
            </a:r>
            <a:r>
              <a:rPr lang="en-US" dirty="0" err="1"/>
              <a:t>těchto</a:t>
            </a:r>
            <a:r>
              <a:rPr lang="en-US" dirty="0"/>
              <a:t> </a:t>
            </a:r>
            <a:r>
              <a:rPr lang="en-US" dirty="0" err="1"/>
              <a:t>maličkých</a:t>
            </a:r>
            <a:r>
              <a:rPr lang="en-US" dirty="0"/>
              <a:t>. </a:t>
            </a:r>
            <a:endParaRPr lang="cs-CZ" dirty="0" smtClean="0"/>
          </a:p>
          <a:p>
            <a:pPr marL="0" indent="0">
              <a:buNone/>
            </a:pPr>
            <a:r>
              <a:rPr lang="en-US" baseline="30000" dirty="0"/>
              <a:t>15</a:t>
            </a:r>
            <a:r>
              <a:rPr lang="en-US" dirty="0"/>
              <a:t> </a:t>
            </a:r>
            <a:r>
              <a:rPr lang="en-US" b="1" dirty="0" err="1"/>
              <a:t>Když</a:t>
            </a:r>
            <a:r>
              <a:rPr lang="en-US" b="1" dirty="0"/>
              <a:t> </a:t>
            </a:r>
            <a:r>
              <a:rPr lang="cs-CZ" b="1" dirty="0" smtClean="0"/>
              <a:t>tedy</a:t>
            </a:r>
            <a:r>
              <a:rPr lang="cs-CZ" dirty="0" smtClean="0"/>
              <a:t> </a:t>
            </a:r>
            <a:r>
              <a:rPr lang="en-US" dirty="0" err="1" smtClean="0"/>
              <a:t>tvůj</a:t>
            </a:r>
            <a:r>
              <a:rPr lang="en-US" dirty="0" smtClean="0"/>
              <a:t> </a:t>
            </a:r>
            <a:r>
              <a:rPr lang="en-US" dirty="0" err="1"/>
              <a:t>bratr</a:t>
            </a:r>
            <a:r>
              <a:rPr lang="en-US" dirty="0"/>
              <a:t> </a:t>
            </a:r>
            <a:r>
              <a:rPr lang="en-US" dirty="0" err="1"/>
              <a:t>zhřeší</a:t>
            </a:r>
            <a:r>
              <a:rPr lang="en-US" dirty="0" smtClean="0"/>
              <a:t>,</a:t>
            </a:r>
            <a:r>
              <a:rPr lang="cs-CZ" dirty="0" smtClean="0"/>
              <a:t> (</a:t>
            </a:r>
            <a:r>
              <a:rPr lang="en-US" b="1" dirty="0" err="1">
                <a:latin typeface="Bwgrkl" panose="00000400000000000000" pitchFamily="2" charset="0"/>
              </a:rPr>
              <a:t>VEa.n</a:t>
            </a:r>
            <a:r>
              <a:rPr lang="en-US" b="1" dirty="0">
                <a:latin typeface="Bwgrkl" panose="00000400000000000000" pitchFamily="2" charset="0"/>
              </a:rPr>
              <a:t> de</a:t>
            </a:r>
            <a:r>
              <a:rPr lang="en-US" dirty="0">
                <a:latin typeface="Bwgrkl" panose="00000400000000000000" pitchFamily="2" charset="0"/>
              </a:rPr>
              <a:t>. </a:t>
            </a:r>
            <a:r>
              <a:rPr lang="en-US" dirty="0" err="1">
                <a:latin typeface="Bwgrkl" panose="00000400000000000000" pitchFamily="2" charset="0"/>
              </a:rPr>
              <a:t>a`marth,sh</a:t>
            </a:r>
            <a:r>
              <a:rPr lang="en-US" dirty="0">
                <a:latin typeface="Bwgrkl" panose="00000400000000000000" pitchFamily="2" charset="0"/>
              </a:rPr>
              <a:t>| </a:t>
            </a:r>
            <a:r>
              <a:rPr lang="en-US" dirty="0" err="1">
                <a:latin typeface="Bwgrkl" panose="00000400000000000000" pitchFamily="2" charset="0"/>
              </a:rPr>
              <a:t>Îeivj</a:t>
            </a:r>
            <a:r>
              <a:rPr lang="en-US" dirty="0">
                <a:latin typeface="Bwgrkl" panose="00000400000000000000" pitchFamily="2" charset="0"/>
              </a:rPr>
              <a:t> </a:t>
            </a:r>
            <a:r>
              <a:rPr lang="en-US" dirty="0" err="1">
                <a:latin typeface="Bwgrkl" panose="00000400000000000000" pitchFamily="2" charset="0"/>
              </a:rPr>
              <a:t>se.Ð</a:t>
            </a:r>
            <a:r>
              <a:rPr lang="en-US" dirty="0">
                <a:latin typeface="Bwgrkl" panose="00000400000000000000" pitchFamily="2" charset="0"/>
              </a:rPr>
              <a:t> o` </a:t>
            </a:r>
            <a:r>
              <a:rPr lang="en-US" dirty="0" err="1">
                <a:latin typeface="Bwgrkl" panose="00000400000000000000" pitchFamily="2" charset="0"/>
              </a:rPr>
              <a:t>avdelfo,j</a:t>
            </a:r>
            <a:r>
              <a:rPr lang="en-US" dirty="0">
                <a:latin typeface="Bwgrkl" panose="00000400000000000000" pitchFamily="2" charset="0"/>
              </a:rPr>
              <a:t> </a:t>
            </a:r>
            <a:r>
              <a:rPr lang="en-US" dirty="0" err="1">
                <a:latin typeface="Bwgrkl" panose="00000400000000000000" pitchFamily="2" charset="0"/>
              </a:rPr>
              <a:t>sou</a:t>
            </a:r>
            <a:r>
              <a:rPr lang="cs-CZ" dirty="0" smtClean="0"/>
              <a:t>)</a:t>
            </a:r>
            <a:endParaRPr lang="en-US" dirty="0"/>
          </a:p>
          <a:p>
            <a:pPr marL="0" indent="0">
              <a:buNone/>
            </a:pPr>
            <a:endParaRPr lang="cs-CZ" dirty="0"/>
          </a:p>
        </p:txBody>
      </p:sp>
    </p:spTree>
    <p:extLst>
      <p:ext uri="{BB962C8B-B14F-4D97-AF65-F5344CB8AC3E}">
        <p14:creationId xmlns:p14="http://schemas.microsoft.com/office/powerpoint/2010/main" val="112866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189" y="-231487"/>
            <a:ext cx="9905998" cy="1478570"/>
          </a:xfrm>
        </p:spPr>
        <p:txBody>
          <a:bodyPr/>
          <a:lstStyle/>
          <a:p>
            <a:r>
              <a:rPr lang="cs-CZ" dirty="0" smtClean="0"/>
              <a:t>Celkový kontext</a:t>
            </a:r>
            <a:endParaRPr lang="cs-CZ" dirty="0"/>
          </a:p>
        </p:txBody>
      </p:sp>
      <p:sp>
        <p:nvSpPr>
          <p:cNvPr id="3" name="Zástupný symbol pro obsah 2"/>
          <p:cNvSpPr>
            <a:spLocks noGrp="1"/>
          </p:cNvSpPr>
          <p:nvPr>
            <p:ph idx="1"/>
          </p:nvPr>
        </p:nvSpPr>
        <p:spPr>
          <a:xfrm>
            <a:off x="1043189" y="888641"/>
            <a:ext cx="11050073" cy="5859889"/>
          </a:xfrm>
        </p:spPr>
        <p:txBody>
          <a:bodyPr>
            <a:normAutofit/>
          </a:bodyPr>
          <a:lstStyle/>
          <a:p>
            <a:pPr marL="0" indent="0">
              <a:buNone/>
            </a:pPr>
            <a:r>
              <a:rPr lang="cs-CZ" b="1" dirty="0" smtClean="0"/>
              <a:t>Mějte se na pozoru, abyste nepohrdali… (v.10-11)</a:t>
            </a:r>
          </a:p>
          <a:p>
            <a:pPr marL="0" indent="0">
              <a:buNone/>
            </a:pPr>
            <a:r>
              <a:rPr lang="cs-CZ" b="1" dirty="0" smtClean="0"/>
              <a:t>Co myslíte? Má-li někdo sto ovcí… (v.12-14)</a:t>
            </a:r>
          </a:p>
          <a:p>
            <a:pPr marL="0" indent="0">
              <a:buNone/>
            </a:pPr>
            <a:r>
              <a:rPr lang="cs-CZ" b="1" dirty="0" smtClean="0"/>
              <a:t>Když tedy tvůj bratr proti tobě zhřeší… (v.15-17)</a:t>
            </a:r>
          </a:p>
          <a:p>
            <a:pPr marL="0" indent="0">
              <a:buNone/>
            </a:pPr>
            <a:endParaRPr lang="cs-CZ" b="1" dirty="0"/>
          </a:p>
          <a:p>
            <a:pPr marL="0" indent="0">
              <a:buNone/>
            </a:pPr>
            <a:r>
              <a:rPr lang="en-US" baseline="30000" dirty="0" smtClean="0"/>
              <a:t>18</a:t>
            </a:r>
            <a:r>
              <a:rPr lang="en-US" dirty="0" smtClean="0"/>
              <a:t> </a:t>
            </a:r>
            <a:r>
              <a:rPr lang="en-US" dirty="0"/>
              <a:t>Amen, </a:t>
            </a:r>
            <a:r>
              <a:rPr lang="en-US" dirty="0" err="1"/>
              <a:t>pravím</a:t>
            </a:r>
            <a:r>
              <a:rPr lang="en-US" dirty="0"/>
              <a:t> </a:t>
            </a:r>
            <a:r>
              <a:rPr lang="en-US" dirty="0" err="1"/>
              <a:t>vám</a:t>
            </a:r>
            <a:r>
              <a:rPr lang="en-US" dirty="0"/>
              <a:t>, </a:t>
            </a:r>
            <a:r>
              <a:rPr lang="en-US" dirty="0" err="1"/>
              <a:t>cokoli</a:t>
            </a:r>
            <a:r>
              <a:rPr lang="en-US" dirty="0"/>
              <a:t> </a:t>
            </a:r>
            <a:r>
              <a:rPr lang="en-US" dirty="0" err="1"/>
              <a:t>odmítnete</a:t>
            </a:r>
            <a:r>
              <a:rPr lang="en-US" dirty="0"/>
              <a:t> </a:t>
            </a:r>
            <a:r>
              <a:rPr lang="en-US" dirty="0" err="1"/>
              <a:t>na</a:t>
            </a:r>
            <a:r>
              <a:rPr lang="en-US" dirty="0"/>
              <a:t> </a:t>
            </a:r>
            <a:r>
              <a:rPr lang="en-US" dirty="0" err="1"/>
              <a:t>zemi</a:t>
            </a:r>
            <a:r>
              <a:rPr lang="en-US" dirty="0"/>
              <a:t>, </a:t>
            </a:r>
            <a:r>
              <a:rPr lang="en-US" dirty="0" err="1"/>
              <a:t>bude</a:t>
            </a:r>
            <a:r>
              <a:rPr lang="en-US" dirty="0"/>
              <a:t> </a:t>
            </a:r>
            <a:r>
              <a:rPr lang="en-US" dirty="0" err="1"/>
              <a:t>odmítnuto</a:t>
            </a:r>
            <a:r>
              <a:rPr lang="en-US" dirty="0"/>
              <a:t> v </a:t>
            </a:r>
            <a:r>
              <a:rPr lang="en-US" dirty="0" err="1"/>
              <a:t>nebi</a:t>
            </a:r>
            <a:r>
              <a:rPr lang="en-US" dirty="0"/>
              <a:t>, a </a:t>
            </a:r>
            <a:r>
              <a:rPr lang="en-US" dirty="0" err="1"/>
              <a:t>cokoli</a:t>
            </a:r>
            <a:r>
              <a:rPr lang="en-US" dirty="0"/>
              <a:t> </a:t>
            </a:r>
            <a:r>
              <a:rPr lang="en-US" dirty="0" err="1"/>
              <a:t>přijmete</a:t>
            </a:r>
            <a:r>
              <a:rPr lang="en-US" dirty="0"/>
              <a:t> </a:t>
            </a:r>
            <a:r>
              <a:rPr lang="en-US" dirty="0" err="1"/>
              <a:t>na</a:t>
            </a:r>
            <a:r>
              <a:rPr lang="en-US" dirty="0"/>
              <a:t> </a:t>
            </a:r>
            <a:r>
              <a:rPr lang="en-US" dirty="0" err="1"/>
              <a:t>zemi</a:t>
            </a:r>
            <a:r>
              <a:rPr lang="en-US" dirty="0"/>
              <a:t>, </a:t>
            </a:r>
            <a:r>
              <a:rPr lang="en-US" dirty="0" err="1"/>
              <a:t>bude</a:t>
            </a:r>
            <a:r>
              <a:rPr lang="en-US" dirty="0"/>
              <a:t> </a:t>
            </a:r>
            <a:r>
              <a:rPr lang="en-US" dirty="0" err="1"/>
              <a:t>přijato</a:t>
            </a:r>
            <a:r>
              <a:rPr lang="en-US" dirty="0"/>
              <a:t> v </a:t>
            </a:r>
            <a:r>
              <a:rPr lang="en-US" dirty="0" err="1"/>
              <a:t>nebi</a:t>
            </a:r>
            <a:r>
              <a:rPr lang="en-US" dirty="0"/>
              <a:t>.  </a:t>
            </a:r>
            <a:endParaRPr lang="cs-CZ" dirty="0" smtClean="0"/>
          </a:p>
          <a:p>
            <a:pPr marL="0" indent="0">
              <a:buNone/>
            </a:pPr>
            <a:r>
              <a:rPr lang="en-US" baseline="30000" dirty="0" smtClean="0"/>
              <a:t>19</a:t>
            </a:r>
            <a:r>
              <a:rPr lang="en-US" dirty="0" smtClean="0"/>
              <a:t> </a:t>
            </a:r>
            <a:r>
              <a:rPr lang="en-US" dirty="0" err="1"/>
              <a:t>Opět</a:t>
            </a:r>
            <a:r>
              <a:rPr lang="en-US" dirty="0"/>
              <a:t> </a:t>
            </a:r>
            <a:r>
              <a:rPr lang="en-US" dirty="0" err="1"/>
              <a:t>vám</a:t>
            </a:r>
            <a:r>
              <a:rPr lang="en-US" dirty="0"/>
              <a:t> </a:t>
            </a:r>
            <a:r>
              <a:rPr lang="en-US" dirty="0" err="1"/>
              <a:t>pravím</a:t>
            </a:r>
            <a:r>
              <a:rPr lang="en-US" dirty="0"/>
              <a:t>, </a:t>
            </a:r>
            <a:r>
              <a:rPr lang="en-US" dirty="0" err="1"/>
              <a:t>shodnou</a:t>
            </a:r>
            <a:r>
              <a:rPr lang="en-US" dirty="0"/>
              <a:t>-li se </a:t>
            </a:r>
            <a:r>
              <a:rPr lang="en-US" dirty="0" err="1"/>
              <a:t>dva</a:t>
            </a:r>
            <a:r>
              <a:rPr lang="en-US" dirty="0"/>
              <a:t> z </a:t>
            </a:r>
            <a:r>
              <a:rPr lang="en-US" dirty="0" err="1"/>
              <a:t>vás</a:t>
            </a:r>
            <a:r>
              <a:rPr lang="en-US" dirty="0"/>
              <a:t> </a:t>
            </a:r>
            <a:r>
              <a:rPr lang="en-US" dirty="0" err="1"/>
              <a:t>na</a:t>
            </a:r>
            <a:r>
              <a:rPr lang="en-US" dirty="0"/>
              <a:t> </a:t>
            </a:r>
            <a:r>
              <a:rPr lang="en-US" dirty="0" err="1"/>
              <a:t>zemi</a:t>
            </a:r>
            <a:r>
              <a:rPr lang="en-US" dirty="0"/>
              <a:t> v </a:t>
            </a:r>
            <a:r>
              <a:rPr lang="en-US" dirty="0" err="1"/>
              <a:t>prosbě</a:t>
            </a:r>
            <a:r>
              <a:rPr lang="en-US" dirty="0"/>
              <a:t> o </a:t>
            </a:r>
            <a:r>
              <a:rPr lang="en-US" dirty="0" err="1"/>
              <a:t>jakoukoli</a:t>
            </a:r>
            <a:r>
              <a:rPr lang="en-US" dirty="0"/>
              <a:t> </a:t>
            </a:r>
            <a:r>
              <a:rPr lang="en-US" dirty="0" err="1"/>
              <a:t>věc</a:t>
            </a:r>
            <a:r>
              <a:rPr lang="en-US" dirty="0"/>
              <a:t>, </a:t>
            </a:r>
            <a:r>
              <a:rPr lang="en-US" dirty="0" err="1"/>
              <a:t>můj</a:t>
            </a:r>
            <a:r>
              <a:rPr lang="en-US" dirty="0"/>
              <a:t> </a:t>
            </a:r>
            <a:r>
              <a:rPr lang="en-US" dirty="0" err="1"/>
              <a:t>nebeský</a:t>
            </a:r>
            <a:r>
              <a:rPr lang="en-US" dirty="0"/>
              <a:t> </a:t>
            </a:r>
            <a:r>
              <a:rPr lang="en-US" dirty="0" err="1"/>
              <a:t>Otec</a:t>
            </a:r>
            <a:r>
              <a:rPr lang="en-US" dirty="0"/>
              <a:t> </a:t>
            </a:r>
            <a:r>
              <a:rPr lang="en-US" dirty="0" err="1"/>
              <a:t>jim</a:t>
            </a:r>
            <a:r>
              <a:rPr lang="en-US" dirty="0"/>
              <a:t> to </a:t>
            </a:r>
            <a:r>
              <a:rPr lang="en-US" dirty="0" err="1"/>
              <a:t>učiní</a:t>
            </a:r>
            <a:r>
              <a:rPr lang="en-US" dirty="0"/>
              <a:t>.  </a:t>
            </a:r>
            <a:endParaRPr lang="cs-CZ" dirty="0" smtClean="0"/>
          </a:p>
          <a:p>
            <a:pPr marL="0" indent="0">
              <a:buNone/>
            </a:pPr>
            <a:r>
              <a:rPr lang="en-US" baseline="30000" dirty="0" smtClean="0"/>
              <a:t>20</a:t>
            </a:r>
            <a:r>
              <a:rPr lang="en-US" dirty="0" smtClean="0"/>
              <a:t> </a:t>
            </a:r>
            <a:r>
              <a:rPr lang="en-US" dirty="0" err="1"/>
              <a:t>Neboť</a:t>
            </a:r>
            <a:r>
              <a:rPr lang="en-US" dirty="0"/>
              <a:t> </a:t>
            </a:r>
            <a:r>
              <a:rPr lang="en-US" dirty="0" err="1"/>
              <a:t>kde</a:t>
            </a:r>
            <a:r>
              <a:rPr lang="en-US" dirty="0"/>
              <a:t> </a:t>
            </a:r>
            <a:r>
              <a:rPr lang="en-US" dirty="0" err="1"/>
              <a:t>jsou</a:t>
            </a:r>
            <a:r>
              <a:rPr lang="en-US" dirty="0"/>
              <a:t> </a:t>
            </a:r>
            <a:r>
              <a:rPr lang="en-US" dirty="0" err="1"/>
              <a:t>dva</a:t>
            </a:r>
            <a:r>
              <a:rPr lang="en-US" dirty="0"/>
              <a:t> </a:t>
            </a:r>
            <a:r>
              <a:rPr lang="en-US" dirty="0" err="1"/>
              <a:t>nebo</a:t>
            </a:r>
            <a:r>
              <a:rPr lang="en-US" dirty="0"/>
              <a:t> </a:t>
            </a:r>
            <a:r>
              <a:rPr lang="en-US" dirty="0" err="1"/>
              <a:t>tři</a:t>
            </a:r>
            <a:r>
              <a:rPr lang="en-US" dirty="0"/>
              <a:t> </a:t>
            </a:r>
            <a:r>
              <a:rPr lang="en-US" dirty="0" err="1"/>
              <a:t>shromážděni</a:t>
            </a:r>
            <a:r>
              <a:rPr lang="en-US" dirty="0"/>
              <a:t> </a:t>
            </a:r>
            <a:r>
              <a:rPr lang="en-US" dirty="0" err="1"/>
              <a:t>ve</a:t>
            </a:r>
            <a:r>
              <a:rPr lang="en-US" dirty="0"/>
              <a:t> </a:t>
            </a:r>
            <a:r>
              <a:rPr lang="en-US" dirty="0" err="1"/>
              <a:t>jménu</a:t>
            </a:r>
            <a:r>
              <a:rPr lang="en-US" dirty="0"/>
              <a:t> </a:t>
            </a:r>
            <a:r>
              <a:rPr lang="en-US" dirty="0" err="1"/>
              <a:t>mém</a:t>
            </a:r>
            <a:r>
              <a:rPr lang="en-US" dirty="0"/>
              <a:t>, tam </a:t>
            </a:r>
            <a:r>
              <a:rPr lang="en-US" dirty="0" err="1"/>
              <a:t>jsem</a:t>
            </a:r>
            <a:r>
              <a:rPr lang="en-US" dirty="0"/>
              <a:t> </a:t>
            </a:r>
            <a:r>
              <a:rPr lang="en-US" dirty="0" err="1"/>
              <a:t>já</a:t>
            </a:r>
            <a:r>
              <a:rPr lang="en-US" dirty="0"/>
              <a:t> </a:t>
            </a:r>
            <a:r>
              <a:rPr lang="en-US" dirty="0" err="1"/>
              <a:t>uprostřed</a:t>
            </a:r>
            <a:r>
              <a:rPr lang="en-US" dirty="0"/>
              <a:t> </a:t>
            </a:r>
            <a:r>
              <a:rPr lang="en-US" dirty="0" err="1"/>
              <a:t>nich</a:t>
            </a:r>
            <a:r>
              <a:rPr lang="en-US" dirty="0" smtClean="0"/>
              <a:t>.</a:t>
            </a:r>
            <a:endParaRPr lang="cs-CZ" dirty="0" smtClean="0"/>
          </a:p>
          <a:p>
            <a:pPr marL="0" indent="0">
              <a:buNone/>
            </a:pPr>
            <a:r>
              <a:rPr lang="cs-CZ" b="1" dirty="0" smtClean="0"/>
              <a:t>Pane, kolikrát mám odpustit svému bratru?... (v.21-35)</a:t>
            </a:r>
          </a:p>
        </p:txBody>
      </p:sp>
    </p:spTree>
    <p:extLst>
      <p:ext uri="{BB962C8B-B14F-4D97-AF65-F5344CB8AC3E}">
        <p14:creationId xmlns:p14="http://schemas.microsoft.com/office/powerpoint/2010/main" val="178233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K</a:t>
            </a:r>
            <a:r>
              <a:rPr lang="cs-CZ" dirty="0" smtClean="0"/>
              <a:t>olikrát </a:t>
            </a:r>
            <a:r>
              <a:rPr lang="cs-CZ" dirty="0"/>
              <a:t>mám </a:t>
            </a:r>
            <a:r>
              <a:rPr lang="cs-CZ" dirty="0" smtClean="0"/>
              <a:t>odpustit? (</a:t>
            </a:r>
            <a:r>
              <a:rPr lang="cs-CZ" dirty="0" err="1" smtClean="0"/>
              <a:t>M</a:t>
            </a:r>
            <a:r>
              <a:rPr lang="cs-CZ" cap="none" dirty="0" err="1" smtClean="0"/>
              <a:t>t</a:t>
            </a:r>
            <a:r>
              <a:rPr lang="cs-CZ" dirty="0" smtClean="0"/>
              <a:t> 18,21-35</a:t>
            </a:r>
            <a:r>
              <a:rPr lang="cs-CZ" dirty="0"/>
              <a:t>)</a:t>
            </a:r>
            <a:r>
              <a:rPr lang="cs-CZ" b="1" dirty="0"/>
              <a:t/>
            </a:r>
            <a:br>
              <a:rPr lang="cs-CZ" b="1" dirty="0"/>
            </a:br>
            <a:endParaRPr lang="cs-CZ" dirty="0"/>
          </a:p>
        </p:txBody>
      </p:sp>
      <p:sp>
        <p:nvSpPr>
          <p:cNvPr id="3" name="Zástupný symbol pro obsah 2"/>
          <p:cNvSpPr>
            <a:spLocks noGrp="1"/>
          </p:cNvSpPr>
          <p:nvPr>
            <p:ph idx="1"/>
          </p:nvPr>
        </p:nvSpPr>
        <p:spPr>
          <a:xfrm>
            <a:off x="1141412" y="2249487"/>
            <a:ext cx="10076087" cy="4408890"/>
          </a:xfrm>
        </p:spPr>
        <p:txBody>
          <a:bodyPr>
            <a:normAutofit lnSpcReduction="10000"/>
          </a:bodyPr>
          <a:lstStyle/>
          <a:p>
            <a:pPr marL="0" indent="0">
              <a:buNone/>
            </a:pPr>
            <a:r>
              <a:rPr lang="cs-CZ" dirty="0" smtClean="0"/>
              <a:t>Petr: 7x? Ježíš: 77x! (viz </a:t>
            </a:r>
            <a:r>
              <a:rPr lang="cs-CZ" dirty="0" err="1" smtClean="0"/>
              <a:t>Gn</a:t>
            </a:r>
            <a:r>
              <a:rPr lang="cs-CZ" dirty="0" smtClean="0"/>
              <a:t> 4, Kain a Lámech)</a:t>
            </a:r>
          </a:p>
          <a:p>
            <a:pPr marL="0" indent="0">
              <a:buNone/>
            </a:pPr>
            <a:r>
              <a:rPr lang="cs-CZ" dirty="0" smtClean="0"/>
              <a:t>Služebník dluží pánovi 10 000 hřiven, pán mu je odpustí</a:t>
            </a:r>
          </a:p>
          <a:p>
            <a:pPr marL="0" indent="0">
              <a:buNone/>
            </a:pPr>
            <a:r>
              <a:rPr lang="cs-CZ" dirty="0" smtClean="0"/>
              <a:t>Služebníkovi spoluslužebník dluží 100 denárů, on mu neodpustí</a:t>
            </a:r>
          </a:p>
          <a:p>
            <a:pPr marL="0" indent="0">
              <a:buNone/>
            </a:pPr>
            <a:r>
              <a:rPr lang="cs-CZ" dirty="0" smtClean="0"/>
              <a:t>1 denár = denní mzda dělníka = asi 1000 Kč </a:t>
            </a:r>
          </a:p>
          <a:p>
            <a:pPr marL="0" indent="0">
              <a:buNone/>
            </a:pPr>
            <a:r>
              <a:rPr lang="cs-CZ" dirty="0" smtClean="0"/>
              <a:t>1 hřivna = 6 000 denárů = 6 000 000 Kč</a:t>
            </a:r>
          </a:p>
          <a:p>
            <a:pPr marL="0" indent="0">
              <a:buNone/>
            </a:pPr>
            <a:r>
              <a:rPr lang="cs-CZ" dirty="0" smtClean="0"/>
              <a:t>10 000 hřiven = 60 000 000 000 Kč (60 miliard!)</a:t>
            </a:r>
          </a:p>
          <a:p>
            <a:pPr marL="0" indent="0">
              <a:buNone/>
            </a:pPr>
            <a:r>
              <a:rPr lang="cs-CZ" dirty="0" smtClean="0"/>
              <a:t>100 denárů = 100 000 Kč</a:t>
            </a:r>
          </a:p>
          <a:p>
            <a:pPr marL="0" indent="0">
              <a:buNone/>
            </a:pPr>
            <a:r>
              <a:rPr lang="cs-CZ" dirty="0" smtClean="0"/>
              <a:t>Pán služebníkovi odpustil 60 miliard, on neodpustil 100 000…</a:t>
            </a:r>
          </a:p>
        </p:txBody>
      </p:sp>
    </p:spTree>
    <p:extLst>
      <p:ext uri="{BB962C8B-B14F-4D97-AF65-F5344CB8AC3E}">
        <p14:creationId xmlns:p14="http://schemas.microsoft.com/office/powerpoint/2010/main" val="25219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Andrew </a:t>
            </a:r>
            <a:r>
              <a:rPr lang="cs-CZ" dirty="0" err="1" smtClean="0"/>
              <a:t>White</a:t>
            </a:r>
            <a:r>
              <a:rPr lang="cs-CZ" dirty="0" smtClean="0"/>
              <a:t>, </a:t>
            </a:r>
            <a:r>
              <a:rPr lang="cs-CZ" dirty="0" err="1" smtClean="0"/>
              <a:t>Wild</a:t>
            </a:r>
            <a:r>
              <a:rPr lang="cs-CZ" dirty="0" smtClean="0"/>
              <a:t> </a:t>
            </a:r>
            <a:r>
              <a:rPr lang="cs-CZ" dirty="0" err="1" smtClean="0"/>
              <a:t>Eagle</a:t>
            </a:r>
            <a:endParaRPr lang="cs-CZ" dirty="0"/>
          </a:p>
        </p:txBody>
      </p:sp>
      <p:sp>
        <p:nvSpPr>
          <p:cNvPr id="3" name="Zástupný symbol pro obsah 2"/>
          <p:cNvSpPr>
            <a:spLocks noGrp="1"/>
          </p:cNvSpPr>
          <p:nvPr>
            <p:ph idx="1"/>
          </p:nvPr>
        </p:nvSpPr>
        <p:spPr>
          <a:xfrm>
            <a:off x="1141412" y="2249487"/>
            <a:ext cx="9905999" cy="4048282"/>
          </a:xfrm>
        </p:spPr>
        <p:txBody>
          <a:bodyPr>
            <a:normAutofit lnSpcReduction="10000"/>
          </a:bodyPr>
          <a:lstStyle/>
          <a:p>
            <a:pPr marL="0" indent="0">
              <a:buNone/>
              <a:defRPr/>
            </a:pPr>
            <a:r>
              <a:rPr lang="en-US" dirty="0"/>
              <a:t>Love is my salvation</a:t>
            </a:r>
            <a:br>
              <a:rPr lang="en-US" dirty="0"/>
            </a:br>
            <a:r>
              <a:rPr lang="en-US" dirty="0"/>
              <a:t>My warmth through life's winter cold</a:t>
            </a:r>
            <a:br>
              <a:rPr lang="en-US" dirty="0"/>
            </a:br>
            <a:r>
              <a:rPr lang="en-US" dirty="0"/>
              <a:t>And love is more precious</a:t>
            </a:r>
            <a:br>
              <a:rPr lang="en-US" dirty="0"/>
            </a:br>
            <a:r>
              <a:rPr lang="en-US" dirty="0"/>
              <a:t>Than silver or gold</a:t>
            </a:r>
            <a:endParaRPr lang="cs-CZ" dirty="0"/>
          </a:p>
          <a:p>
            <a:pPr marL="0" indent="0">
              <a:buNone/>
              <a:defRPr/>
            </a:pPr>
            <a:r>
              <a:rPr lang="en-US" dirty="0"/>
              <a:t/>
            </a:r>
            <a:br>
              <a:rPr lang="en-US" dirty="0"/>
            </a:br>
            <a:r>
              <a:rPr lang="en-US" dirty="0"/>
              <a:t>And love is our seasons</a:t>
            </a:r>
            <a:br>
              <a:rPr lang="en-US" dirty="0"/>
            </a:br>
            <a:r>
              <a:rPr lang="en-US" dirty="0"/>
              <a:t>The summer and the fall</a:t>
            </a:r>
            <a:br>
              <a:rPr lang="en-US" dirty="0"/>
            </a:br>
            <a:r>
              <a:rPr lang="en-US" dirty="0"/>
              <a:t>Love's a wild eagle</a:t>
            </a:r>
            <a:br>
              <a:rPr lang="en-US" dirty="0"/>
            </a:br>
            <a:r>
              <a:rPr lang="en-US" dirty="0"/>
              <a:t>Oh hear her call</a:t>
            </a:r>
            <a:endParaRPr lang="cs-CZ" dirty="0"/>
          </a:p>
        </p:txBody>
      </p:sp>
    </p:spTree>
    <p:extLst>
      <p:ext uri="{BB962C8B-B14F-4D97-AF65-F5344CB8AC3E}">
        <p14:creationId xmlns:p14="http://schemas.microsoft.com/office/powerpoint/2010/main" val="2332471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3074" name="Picture 2" descr="http://ninesevenzerochurch.org/970church/wp-content/uploads/2013/05/Jesus-The-Good-Shephe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88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066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endParaRPr lang="cs-CZ"/>
          </a:p>
        </p:txBody>
      </p:sp>
      <p:sp>
        <p:nvSpPr>
          <p:cNvPr id="3" name="Zástupný symbol pro obsah 2"/>
          <p:cNvSpPr>
            <a:spLocks noGrp="1"/>
          </p:cNvSpPr>
          <p:nvPr>
            <p:ph idx="1"/>
          </p:nvPr>
        </p:nvSpPr>
        <p:spPr>
          <a:xfrm>
            <a:off x="1141413" y="103031"/>
            <a:ext cx="9905998" cy="6555346"/>
          </a:xfrm>
        </p:spPr>
        <p:txBody>
          <a:bodyPr>
            <a:normAutofit lnSpcReduction="10000"/>
          </a:bodyPr>
          <a:lstStyle/>
          <a:p>
            <a:pPr marL="0" indent="0">
              <a:buNone/>
              <a:defRPr/>
            </a:pPr>
            <a:r>
              <a:rPr lang="en-US" dirty="0"/>
              <a:t>And love is a gift that is given</a:t>
            </a:r>
            <a:br>
              <a:rPr lang="en-US" dirty="0"/>
            </a:br>
            <a:r>
              <a:rPr lang="en-US" dirty="0"/>
              <a:t>Never for granted to take</a:t>
            </a:r>
            <a:br>
              <a:rPr lang="en-US" dirty="0"/>
            </a:br>
            <a:r>
              <a:rPr lang="en-US" dirty="0"/>
              <a:t>Love's a wild eagle</a:t>
            </a:r>
            <a:br>
              <a:rPr lang="en-US" dirty="0"/>
            </a:br>
            <a:r>
              <a:rPr lang="en-US" dirty="0"/>
              <a:t>See the spiral she makes</a:t>
            </a:r>
            <a:br>
              <a:rPr lang="en-US" dirty="0"/>
            </a:br>
            <a:r>
              <a:rPr lang="en-US" dirty="0"/>
              <a:t>The spiral she makes</a:t>
            </a:r>
            <a:endParaRPr lang="cs-CZ" dirty="0"/>
          </a:p>
          <a:p>
            <a:pPr marL="0" indent="0">
              <a:buNone/>
              <a:defRPr/>
            </a:pPr>
            <a:r>
              <a:rPr lang="en-US" dirty="0"/>
              <a:t/>
            </a:r>
            <a:br>
              <a:rPr lang="en-US" dirty="0"/>
            </a:br>
            <a:r>
              <a:rPr lang="en-US" dirty="0"/>
              <a:t>And love is a tall ship</a:t>
            </a:r>
            <a:br>
              <a:rPr lang="en-US" dirty="0"/>
            </a:br>
            <a:r>
              <a:rPr lang="en-US" dirty="0"/>
              <a:t>Sailing boundless skies</a:t>
            </a:r>
            <a:br>
              <a:rPr lang="en-US" dirty="0"/>
            </a:br>
            <a:r>
              <a:rPr lang="en-US" dirty="0"/>
              <a:t>Far off horizons</a:t>
            </a:r>
            <a:br>
              <a:rPr lang="en-US" dirty="0"/>
            </a:br>
            <a:r>
              <a:rPr lang="en-US" dirty="0"/>
              <a:t>To where her heart lies</a:t>
            </a:r>
            <a:endParaRPr lang="cs-CZ" dirty="0"/>
          </a:p>
          <a:p>
            <a:pPr marL="0" indent="0">
              <a:buNone/>
              <a:defRPr/>
            </a:pPr>
            <a:endParaRPr lang="cs-CZ" dirty="0"/>
          </a:p>
          <a:p>
            <a:pPr marL="0" indent="0">
              <a:buNone/>
              <a:defRPr/>
            </a:pPr>
            <a:r>
              <a:rPr lang="en-US" dirty="0"/>
              <a:t>And your love is healing</a:t>
            </a:r>
            <a:br>
              <a:rPr lang="en-US" dirty="0"/>
            </a:br>
            <a:r>
              <a:rPr lang="en-US" dirty="0"/>
              <a:t>An essence that's made</a:t>
            </a:r>
            <a:br>
              <a:rPr lang="en-US" dirty="0"/>
            </a:br>
            <a:r>
              <a:rPr lang="en-US" dirty="0"/>
              <a:t>In heaven's rose petals</a:t>
            </a:r>
            <a:br>
              <a:rPr lang="en-US" dirty="0"/>
            </a:br>
            <a:r>
              <a:rPr lang="en-US" dirty="0"/>
              <a:t>In god's everglades</a:t>
            </a:r>
            <a:endParaRPr lang="cs-CZ" dirty="0"/>
          </a:p>
        </p:txBody>
      </p:sp>
    </p:spTree>
    <p:extLst>
      <p:ext uri="{BB962C8B-B14F-4D97-AF65-F5344CB8AC3E}">
        <p14:creationId xmlns:p14="http://schemas.microsoft.com/office/powerpoint/2010/main" val="1605980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endParaRPr lang="cs-CZ"/>
          </a:p>
        </p:txBody>
      </p:sp>
      <p:sp>
        <p:nvSpPr>
          <p:cNvPr id="3" name="Zástupný symbol pro obsah 2"/>
          <p:cNvSpPr>
            <a:spLocks noGrp="1"/>
          </p:cNvSpPr>
          <p:nvPr>
            <p:ph idx="1"/>
          </p:nvPr>
        </p:nvSpPr>
        <p:spPr>
          <a:xfrm>
            <a:off x="1141413" y="206062"/>
            <a:ext cx="9347201" cy="6463027"/>
          </a:xfrm>
        </p:spPr>
        <p:txBody>
          <a:bodyPr>
            <a:normAutofit lnSpcReduction="10000"/>
          </a:bodyPr>
          <a:lstStyle/>
          <a:p>
            <a:pPr marL="0" indent="0">
              <a:buNone/>
              <a:defRPr/>
            </a:pPr>
            <a:r>
              <a:rPr lang="en-US" dirty="0"/>
              <a:t>And love is a gift that is given</a:t>
            </a:r>
            <a:br>
              <a:rPr lang="en-US" dirty="0"/>
            </a:br>
            <a:r>
              <a:rPr lang="en-US" dirty="0"/>
              <a:t>Never for granted to take</a:t>
            </a:r>
            <a:br>
              <a:rPr lang="en-US" dirty="0"/>
            </a:br>
            <a:r>
              <a:rPr lang="en-US" dirty="0"/>
              <a:t>Love's a wild eagle</a:t>
            </a:r>
            <a:br>
              <a:rPr lang="en-US" dirty="0"/>
            </a:br>
            <a:r>
              <a:rPr lang="en-US" dirty="0"/>
              <a:t>See the spiral she makes</a:t>
            </a:r>
            <a:br>
              <a:rPr lang="en-US" dirty="0"/>
            </a:br>
            <a:r>
              <a:rPr lang="en-US" dirty="0"/>
              <a:t>The spiral she makes Your love is everything</a:t>
            </a:r>
            <a:br>
              <a:rPr lang="en-US" dirty="0"/>
            </a:br>
            <a:r>
              <a:rPr lang="en-US" dirty="0"/>
              <a:t>Your love is all</a:t>
            </a:r>
            <a:br>
              <a:rPr lang="en-US" dirty="0"/>
            </a:br>
            <a:r>
              <a:rPr lang="en-US" dirty="0"/>
              <a:t>If </a:t>
            </a:r>
            <a:r>
              <a:rPr lang="en-US" dirty="0" err="1"/>
              <a:t>ya</a:t>
            </a:r>
            <a:r>
              <a:rPr lang="en-US" dirty="0"/>
              <a:t> hear the wild eagle follow</a:t>
            </a:r>
            <a:br>
              <a:rPr lang="en-US" dirty="0"/>
            </a:br>
            <a:r>
              <a:rPr lang="en-US" dirty="0" err="1"/>
              <a:t>Follow</a:t>
            </a:r>
            <a:r>
              <a:rPr lang="en-US" dirty="0"/>
              <a:t>, follow, follow, follow her call</a:t>
            </a:r>
            <a:br>
              <a:rPr lang="en-US" dirty="0"/>
            </a:br>
            <a:r>
              <a:rPr lang="en-US" dirty="0"/>
              <a:t>Follow her call</a:t>
            </a:r>
            <a:endParaRPr lang="cs-CZ" dirty="0"/>
          </a:p>
          <a:p>
            <a:pPr marL="0" indent="0">
              <a:buNone/>
              <a:defRPr/>
            </a:pPr>
            <a:endParaRPr lang="cs-CZ" dirty="0"/>
          </a:p>
          <a:p>
            <a:pPr marL="0" indent="0">
              <a:buNone/>
              <a:defRPr/>
            </a:pPr>
            <a:r>
              <a:rPr lang="en-US" dirty="0"/>
              <a:t>Your love is healing</a:t>
            </a:r>
            <a:br>
              <a:rPr lang="en-US" dirty="0"/>
            </a:br>
            <a:r>
              <a:rPr lang="en-US" dirty="0"/>
              <a:t>An essence that's made</a:t>
            </a:r>
            <a:br>
              <a:rPr lang="en-US" dirty="0"/>
            </a:br>
            <a:r>
              <a:rPr lang="en-US" dirty="0"/>
              <a:t>From heaven's rose petals</a:t>
            </a:r>
            <a:br>
              <a:rPr lang="en-US" dirty="0"/>
            </a:br>
            <a:r>
              <a:rPr lang="en-US" dirty="0"/>
              <a:t>And god's everglades</a:t>
            </a:r>
            <a:br>
              <a:rPr lang="en-US" dirty="0"/>
            </a:br>
            <a:r>
              <a:rPr lang="en-US" dirty="0"/>
              <a:t>God's everglades</a:t>
            </a:r>
            <a:endParaRPr lang="cs-CZ" dirty="0"/>
          </a:p>
        </p:txBody>
      </p:sp>
    </p:spTree>
    <p:extLst>
      <p:ext uri="{BB962C8B-B14F-4D97-AF65-F5344CB8AC3E}">
        <p14:creationId xmlns:p14="http://schemas.microsoft.com/office/powerpoint/2010/main" val="1206387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lstStyle/>
          <a:p>
            <a:pPr eaLnBrk="1" hangingPunct="1">
              <a:defRPr/>
            </a:pPr>
            <a:r>
              <a:rPr lang="cs-CZ" altLang="cs-CZ" dirty="0" smtClean="0"/>
              <a:t>Autor, doba a místo vzniku</a:t>
            </a:r>
          </a:p>
        </p:txBody>
      </p:sp>
      <p:sp>
        <p:nvSpPr>
          <p:cNvPr id="7174" name="Rectangle 6"/>
          <p:cNvSpPr>
            <a:spLocks noGrp="1" noChangeArrowheads="1"/>
          </p:cNvSpPr>
          <p:nvPr>
            <p:ph type="body" sz="half" idx="2"/>
          </p:nvPr>
        </p:nvSpPr>
        <p:spPr>
          <a:xfrm>
            <a:off x="5616619" y="1188100"/>
            <a:ext cx="5384800" cy="4530725"/>
          </a:xfrm>
        </p:spPr>
        <p:txBody>
          <a:bodyPr/>
          <a:lstStyle/>
          <a:p>
            <a:pPr marL="0" indent="0" eaLnBrk="1" hangingPunct="1">
              <a:buNone/>
              <a:defRPr/>
            </a:pPr>
            <a:r>
              <a:rPr lang="cs-CZ" altLang="cs-CZ" sz="2800" dirty="0"/>
              <a:t>Biskup </a:t>
            </a:r>
            <a:r>
              <a:rPr lang="cs-CZ" altLang="cs-CZ" sz="2800" dirty="0" err="1"/>
              <a:t>Papiáš</a:t>
            </a:r>
            <a:r>
              <a:rPr lang="cs-CZ" altLang="cs-CZ" sz="2800" dirty="0"/>
              <a:t>…</a:t>
            </a:r>
          </a:p>
          <a:p>
            <a:pPr marL="0" indent="0" eaLnBrk="1" hangingPunct="1">
              <a:buNone/>
              <a:defRPr/>
            </a:pPr>
            <a:r>
              <a:rPr lang="cs-CZ" altLang="cs-CZ" sz="2800" dirty="0"/>
              <a:t>Autorem není celník Matouš, ale řecky hovořící židokřesťan</a:t>
            </a:r>
          </a:p>
          <a:p>
            <a:pPr marL="0" indent="0" eaLnBrk="1" hangingPunct="1">
              <a:buNone/>
              <a:defRPr/>
            </a:pPr>
            <a:r>
              <a:rPr lang="cs-CZ" altLang="cs-CZ" sz="2800" dirty="0"/>
              <a:t>Vznik v Sýrii (Antiochie?)</a:t>
            </a:r>
          </a:p>
          <a:p>
            <a:pPr marL="0" indent="0" eaLnBrk="1" hangingPunct="1">
              <a:buNone/>
              <a:defRPr/>
            </a:pPr>
            <a:r>
              <a:rPr lang="cs-CZ" altLang="cs-CZ" sz="2800" dirty="0"/>
              <a:t>80.léta 1.století</a:t>
            </a:r>
          </a:p>
        </p:txBody>
      </p:sp>
      <p:pic>
        <p:nvPicPr>
          <p:cNvPr id="2" name="Picture 7" descr="matthew"/>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44271" y="1188100"/>
            <a:ext cx="4123943" cy="53519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17896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4">
                                            <p:txEl>
                                              <p:pRg st="0" end="0"/>
                                            </p:txEl>
                                          </p:spTgt>
                                        </p:tgtEl>
                                        <p:attrNameLst>
                                          <p:attrName>style.visibility</p:attrName>
                                        </p:attrNameLst>
                                      </p:cBhvr>
                                      <p:to>
                                        <p:strVal val="visible"/>
                                      </p:to>
                                    </p:set>
                                    <p:anim calcmode="lin" valueType="num">
                                      <p:cBhvr additive="base">
                                        <p:cTn id="7" dur="500" fill="hold"/>
                                        <p:tgtEl>
                                          <p:spTgt spid="71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4">
                                            <p:txEl>
                                              <p:pRg st="1" end="1"/>
                                            </p:txEl>
                                          </p:spTgt>
                                        </p:tgtEl>
                                        <p:attrNameLst>
                                          <p:attrName>style.visibility</p:attrName>
                                        </p:attrNameLst>
                                      </p:cBhvr>
                                      <p:to>
                                        <p:strVal val="visible"/>
                                      </p:to>
                                    </p:set>
                                    <p:anim calcmode="lin" valueType="num">
                                      <p:cBhvr additive="base">
                                        <p:cTn id="13" dur="500" fill="hold"/>
                                        <p:tgtEl>
                                          <p:spTgt spid="71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4">
                                            <p:txEl>
                                              <p:pRg st="2" end="2"/>
                                            </p:txEl>
                                          </p:spTgt>
                                        </p:tgtEl>
                                        <p:attrNameLst>
                                          <p:attrName>style.visibility</p:attrName>
                                        </p:attrNameLst>
                                      </p:cBhvr>
                                      <p:to>
                                        <p:strVal val="visible"/>
                                      </p:to>
                                    </p:set>
                                    <p:anim calcmode="lin" valueType="num">
                                      <p:cBhvr additive="base">
                                        <p:cTn id="19" dur="500" fill="hold"/>
                                        <p:tgtEl>
                                          <p:spTgt spid="71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4">
                                            <p:txEl>
                                              <p:pRg st="3" end="3"/>
                                            </p:txEl>
                                          </p:spTgt>
                                        </p:tgtEl>
                                        <p:attrNameLst>
                                          <p:attrName>style.visibility</p:attrName>
                                        </p:attrNameLst>
                                      </p:cBhvr>
                                      <p:to>
                                        <p:strVal val="visible"/>
                                      </p:to>
                                    </p:set>
                                    <p:anim calcmode="lin" valueType="num">
                                      <p:cBhvr additive="base">
                                        <p:cTn id="25" dur="500" fill="hold"/>
                                        <p:tgtEl>
                                          <p:spTgt spid="717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23con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276563" cy="687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0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 name="Picture 4" descr="23conta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209252" y="2731"/>
            <a:ext cx="3979572" cy="685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23conta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0"/>
            <a:ext cx="557022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35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23conta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6905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23conta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186" y="0"/>
            <a:ext cx="7551814" cy="520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4938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bvod">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TM04033919[[fn=Obvod]]</Template>
  <TotalTime>48</TotalTime>
  <Words>1310</Words>
  <Application>Microsoft Office PowerPoint</Application>
  <PresentationFormat>Širokoúhlá obrazovka</PresentationFormat>
  <Paragraphs>130</Paragraphs>
  <Slides>30</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30</vt:i4>
      </vt:variant>
    </vt:vector>
  </HeadingPairs>
  <TitlesOfParts>
    <vt:vector size="36" baseType="lpstr">
      <vt:lpstr>Arial</vt:lpstr>
      <vt:lpstr>Bwgrkl</vt:lpstr>
      <vt:lpstr>Trebuchet MS</vt:lpstr>
      <vt:lpstr>Tw Cen MT</vt:lpstr>
      <vt:lpstr>Wingdings</vt:lpstr>
      <vt:lpstr>Obvod</vt:lpstr>
      <vt:lpstr>Evangelium podle Matouše</vt:lpstr>
      <vt:lpstr>úvod</vt:lpstr>
      <vt:lpstr>Andrew White, Wild Eagle</vt:lpstr>
      <vt:lpstr>Prezentace aplikace PowerPoint</vt:lpstr>
      <vt:lpstr>Prezentace aplikace PowerPoint</vt:lpstr>
      <vt:lpstr>Autor, doba a místo vzniku</vt:lpstr>
      <vt:lpstr>Prezentace aplikace PowerPoint</vt:lpstr>
      <vt:lpstr>Prezentace aplikace PowerPoint</vt:lpstr>
      <vt:lpstr>Prezentace aplikace PowerPoint</vt:lpstr>
      <vt:lpstr>Prezentace aplikace PowerPoint</vt:lpstr>
      <vt:lpstr>Prezentace aplikace PowerPoint</vt:lpstr>
      <vt:lpstr>Důvod sepsání evangelia</vt:lpstr>
      <vt:lpstr>Důvod sepsání evangelia</vt:lpstr>
      <vt:lpstr>Stavba evangelia</vt:lpstr>
      <vt:lpstr>Teologie evangelia / hlavní rysy</vt:lpstr>
      <vt:lpstr>Teologie evangelia / stěžejní teologické prvky</vt:lpstr>
      <vt:lpstr>závěr</vt:lpstr>
      <vt:lpstr>Příklad důležitého textu</vt:lpstr>
      <vt:lpstr>Když tvůj bratr zhřeší… (Mt 18,15-17)</vt:lpstr>
      <vt:lpstr>Mt 18: Magna charta komunity</vt:lpstr>
      <vt:lpstr>Když tvůj bratr zhřeší… (Mt 18,15-17)</vt:lpstr>
      <vt:lpstr>Když tvůj bratr zhřeší… (Mt 18,15-17)</vt:lpstr>
      <vt:lpstr>Když tvůj bratr zhřeší… (Mt 18,15-17)</vt:lpstr>
      <vt:lpstr>Když tvůj bratr zhřeší… (Mt 18,15-17)</vt:lpstr>
      <vt:lpstr>Když tvůj bratr zhřeší… (Mt 18,15-17)</vt:lpstr>
      <vt:lpstr>Ani jeden z těchto… (M 18,10)</vt:lpstr>
      <vt:lpstr>Co myslíte? Má-li někdo sto ovcí… (Mt 18,12-14)</vt:lpstr>
      <vt:lpstr>Celkový kontext</vt:lpstr>
      <vt:lpstr>Kolikrát mám odpustit? (Mt 18,21-35) </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Evangelium podle Matouše</dc:title>
  <dc:creator>Ladislav Heryán</dc:creator>
  <cp:lastModifiedBy>Ladislav Heryán</cp:lastModifiedBy>
  <cp:revision>8</cp:revision>
  <dcterms:created xsi:type="dcterms:W3CDTF">2018-08-18T14:33:40Z</dcterms:created>
  <dcterms:modified xsi:type="dcterms:W3CDTF">2018-08-18T16:15:20Z</dcterms:modified>
</cp:coreProperties>
</file>